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402" r:id="rId3"/>
    <p:sldId id="302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296" r:id="rId12"/>
    <p:sldId id="332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23" r:id="rId22"/>
    <p:sldId id="303" r:id="rId23"/>
    <p:sldId id="324" r:id="rId24"/>
    <p:sldId id="325" r:id="rId25"/>
    <p:sldId id="326" r:id="rId26"/>
    <p:sldId id="327" r:id="rId27"/>
    <p:sldId id="328" r:id="rId28"/>
    <p:sldId id="329" r:id="rId29"/>
    <p:sldId id="330" r:id="rId30"/>
    <p:sldId id="297" r:id="rId31"/>
    <p:sldId id="331" r:id="rId32"/>
    <p:sldId id="298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06.10.2025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záměr organizace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795886"/>
            <a:ext cx="3888432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přednáška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8154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dirty="0"/>
              <a:t>Podnikové hodnoty podniku </a:t>
            </a:r>
            <a:r>
              <a:rPr lang="cs-CZ" sz="1400" dirty="0" err="1"/>
              <a:t>Wicona</a:t>
            </a:r>
            <a:r>
              <a:rPr lang="cs-CZ" sz="1400" dirty="0"/>
              <a:t> Česká republika:</a:t>
            </a:r>
          </a:p>
          <a:p>
            <a:pPr lvl="1" algn="just"/>
            <a:r>
              <a:rPr lang="cs-CZ" sz="1400" dirty="0"/>
              <a:t>ODVAHA: Vytvářet si pro sebe výzvy a akceptovat vypočitatelná rizika, i když je výsledek v nedohlednu. Jednat na vlastní odpovědnost. Rozhodovat se. Nezůstat stát. Něčím chtít pohnout.</a:t>
            </a:r>
          </a:p>
          <a:p>
            <a:pPr lvl="1" algn="just"/>
            <a:r>
              <a:rPr lang="cs-CZ" sz="1400" dirty="0"/>
              <a:t>RESPEKT: Upřímné jednání a respekt k individuální hodnotě každého jednotlivce, k hodnotě země a jejích zdrojů. Ať děláme cokoliv, děláme to s integritou. Porušení integrity nebo základních pravidel respektu se netoleruje, tj. vždy je třeba jednat s respektem vůči partnerovi nebo organizaci.</a:t>
            </a:r>
          </a:p>
          <a:p>
            <a:pPr lvl="1" algn="just"/>
            <a:r>
              <a:rPr lang="cs-CZ" sz="1400" dirty="0"/>
              <a:t>SPOLUPRÁCE: Spolupracovat s ostatními a nikoho nevylučovat. Partnerské myšlení a týmově orientované jednání. Výměna informací a zkušeností k oboustrannému užitku. Snaha o oboustranně výhodné situace typu „</a:t>
            </a:r>
            <a:r>
              <a:rPr lang="cs-CZ" sz="1400" dirty="0" err="1"/>
              <a:t>win-win</a:t>
            </a:r>
            <a:r>
              <a:rPr lang="cs-CZ" sz="1400" dirty="0"/>
              <a:t>“, tj. interní spolupráce a externí kooperace.</a:t>
            </a:r>
          </a:p>
          <a:p>
            <a:pPr lvl="1" algn="just"/>
            <a:r>
              <a:rPr lang="cs-CZ" sz="1400" dirty="0"/>
              <a:t>ROZHODNOST: Stanovit si cíl a držet se ho, tj. jednat rozhodně - to zvyšuje sebejistotu a přináší úspěch rozhodovat se odpovědně (ve spojení se čtyřmi ostatními zásadami).</a:t>
            </a:r>
          </a:p>
          <a:p>
            <a:pPr lvl="1" algn="just"/>
            <a:r>
              <a:rPr lang="cs-CZ" sz="1400" dirty="0"/>
              <a:t>PROZÍRAVOST: Dívat se dále než za další roh a dlouhodobě rozeznávat šance. Kontinuálně sledovat cíle. Myslet dlouhodobě. Pracovat kontinuálně, tj. poučit se i z "prohraných bitev" a s odvahou a rozhodností setrvale pokračovat v práci zaměřené na cíl.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Příklad hodnot podniku</a:t>
            </a:r>
          </a:p>
        </p:txBody>
      </p:sp>
    </p:spTree>
    <p:extLst>
      <p:ext uri="{BB962C8B-B14F-4D97-AF65-F5344CB8AC3E}">
        <p14:creationId xmlns:p14="http://schemas.microsoft.com/office/powerpoint/2010/main" val="256483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040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Cíle popisují, kam se má podnik dostat, tak aby byl zajištěn požadovaný budoucí stav, který má podniku zabezpečit zdravý růst a prosperitu. </a:t>
            </a:r>
          </a:p>
          <a:p>
            <a:pPr algn="just"/>
            <a:r>
              <a:rPr lang="cs-CZ" sz="1600" dirty="0"/>
              <a:t>Cíle představují úkoly, které musí podnik splnit ve vymezeném čase, aby dosáhla požadovaného stavu. </a:t>
            </a:r>
          </a:p>
          <a:p>
            <a:pPr algn="just"/>
            <a:r>
              <a:rPr lang="cs-CZ" sz="1600" dirty="0"/>
              <a:t>Cíle neobsahují pokyny ani instrukce, jak dosáhnout jejich naplnění, ale pouze požadovaný cílový stav.</a:t>
            </a:r>
          </a:p>
          <a:p>
            <a:pPr algn="just"/>
            <a:r>
              <a:rPr lang="cs-CZ" sz="1600" dirty="0"/>
              <a:t>Strategický cíl podniku představuje konkrétní žádoucí stav, jehož dosažení je předpokládáno v určitém časovém období.</a:t>
            </a:r>
          </a:p>
          <a:p>
            <a:pPr algn="just"/>
            <a:r>
              <a:rPr lang="cs-CZ" sz="1600" dirty="0"/>
              <a:t>Stanovení a znalost cílů poskytuje vedení podniku základ pro formování strategie podniku, pro její zaměření a konkrétnost. Prostřednictvím cílů se široce formulované poslání podniku i neurčitá rozvojová vize transformují do konkrétních budoucích výsledků a tím se stávají závazkem, o jehož splnění musí podnik usilovat ve vymezeném čase. </a:t>
            </a:r>
          </a:p>
          <a:p>
            <a:pPr algn="just"/>
            <a:r>
              <a:rPr lang="cs-CZ" sz="1600" b="1" dirty="0"/>
              <a:t>Jasně stanovené cíle </a:t>
            </a:r>
            <a:r>
              <a:rPr lang="cs-CZ" sz="1600" dirty="0"/>
              <a:t>se tak stávají konkrétními </a:t>
            </a:r>
            <a:r>
              <a:rPr lang="cs-CZ" sz="1600" b="1" dirty="0"/>
              <a:t>úkoly pro přesně určený časový horizont.</a:t>
            </a: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Strategické cíle podniku</a:t>
            </a:r>
          </a:p>
        </p:txBody>
      </p:sp>
    </p:spTree>
    <p:extLst>
      <p:ext uri="{BB962C8B-B14F-4D97-AF65-F5344CB8AC3E}">
        <p14:creationId xmlns:p14="http://schemas.microsoft.com/office/powerpoint/2010/main" val="451304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43921" y="68630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Obecně se říká, že strategické cíle musí být </a:t>
            </a:r>
            <a:r>
              <a:rPr lang="cs-CZ" sz="1600" b="1" dirty="0"/>
              <a:t>SMART</a:t>
            </a:r>
            <a:r>
              <a:rPr lang="cs-CZ" sz="1600" dirty="0"/>
              <a:t>:</a:t>
            </a:r>
          </a:p>
          <a:p>
            <a:pPr lvl="1" algn="just"/>
            <a:r>
              <a:rPr lang="cs-CZ" sz="1400" b="1" dirty="0"/>
              <a:t>S – </a:t>
            </a:r>
            <a:r>
              <a:rPr lang="cs-CZ" sz="1400" dirty="0"/>
              <a:t>specifický, originální, stimulující</a:t>
            </a:r>
          </a:p>
          <a:p>
            <a:pPr lvl="1" algn="just"/>
            <a:r>
              <a:rPr lang="cs-CZ" sz="1400" b="1" dirty="0"/>
              <a:t>M – </a:t>
            </a:r>
            <a:r>
              <a:rPr lang="cs-CZ" sz="1400" dirty="0"/>
              <a:t>měřitelný</a:t>
            </a:r>
          </a:p>
          <a:p>
            <a:pPr lvl="1" algn="just"/>
            <a:r>
              <a:rPr lang="cs-CZ" sz="1400" b="1" dirty="0"/>
              <a:t>A – </a:t>
            </a:r>
            <a:r>
              <a:rPr lang="cs-CZ" sz="1400" dirty="0"/>
              <a:t>akceptovatelný</a:t>
            </a:r>
          </a:p>
          <a:p>
            <a:pPr lvl="1" algn="just"/>
            <a:r>
              <a:rPr lang="cs-CZ" sz="1400" b="1" dirty="0"/>
              <a:t>R – </a:t>
            </a:r>
            <a:r>
              <a:rPr lang="cs-CZ" sz="1400" dirty="0"/>
              <a:t>reálný</a:t>
            </a:r>
          </a:p>
          <a:p>
            <a:pPr lvl="1" algn="just"/>
            <a:r>
              <a:rPr lang="cs-CZ" sz="1400" b="1" dirty="0"/>
              <a:t>T – </a:t>
            </a:r>
            <a:r>
              <a:rPr lang="cs-CZ" sz="1400" dirty="0"/>
              <a:t>termínovaný</a:t>
            </a:r>
          </a:p>
          <a:p>
            <a:pPr algn="just"/>
            <a:r>
              <a:rPr lang="cs-CZ" sz="1600" dirty="0"/>
              <a:t>V poslední době však se uplatňuje tento souhrn cílů v podobě zkratky </a:t>
            </a:r>
            <a:r>
              <a:rPr lang="cs-CZ" sz="1600" b="1" dirty="0"/>
              <a:t>SMARTEE</a:t>
            </a:r>
            <a:r>
              <a:rPr lang="cs-CZ" sz="1600" dirty="0"/>
              <a:t>:</a:t>
            </a:r>
          </a:p>
          <a:p>
            <a:pPr lvl="1" algn="just"/>
            <a:r>
              <a:rPr lang="cs-CZ" sz="1400" b="1" dirty="0"/>
              <a:t>S – </a:t>
            </a:r>
            <a:r>
              <a:rPr lang="cs-CZ" sz="1400" dirty="0"/>
              <a:t>specifický, originální, stimulující</a:t>
            </a:r>
          </a:p>
          <a:p>
            <a:pPr lvl="1" algn="just"/>
            <a:r>
              <a:rPr lang="cs-CZ" sz="1400" b="1" dirty="0"/>
              <a:t>M – </a:t>
            </a:r>
            <a:r>
              <a:rPr lang="cs-CZ" sz="1400" dirty="0"/>
              <a:t>měřitelný</a:t>
            </a:r>
          </a:p>
          <a:p>
            <a:pPr lvl="1" algn="just"/>
            <a:r>
              <a:rPr lang="cs-CZ" sz="1400" b="1" dirty="0"/>
              <a:t>A – </a:t>
            </a:r>
            <a:r>
              <a:rPr lang="cs-CZ" sz="1400" dirty="0"/>
              <a:t>akceptovatelný</a:t>
            </a:r>
          </a:p>
          <a:p>
            <a:pPr lvl="1" algn="just"/>
            <a:r>
              <a:rPr lang="cs-CZ" sz="1400" b="1" dirty="0"/>
              <a:t>R – </a:t>
            </a:r>
            <a:r>
              <a:rPr lang="cs-CZ" sz="1400" dirty="0"/>
              <a:t>reálný</a:t>
            </a:r>
          </a:p>
          <a:p>
            <a:pPr lvl="1" algn="just"/>
            <a:r>
              <a:rPr lang="cs-CZ" sz="1400" b="1" dirty="0"/>
              <a:t>T – </a:t>
            </a:r>
            <a:r>
              <a:rPr lang="cs-CZ" sz="1400" dirty="0"/>
              <a:t>termínovaný</a:t>
            </a:r>
          </a:p>
          <a:p>
            <a:pPr lvl="1" algn="just"/>
            <a:r>
              <a:rPr lang="cs-CZ" sz="1400" b="1" dirty="0"/>
              <a:t>E</a:t>
            </a:r>
            <a:r>
              <a:rPr lang="cs-CZ" sz="1400" dirty="0"/>
              <a:t> – efektivní, ekonomický</a:t>
            </a:r>
          </a:p>
          <a:p>
            <a:pPr lvl="1" algn="just"/>
            <a:r>
              <a:rPr lang="cs-CZ" sz="1400" b="1" dirty="0"/>
              <a:t>E – </a:t>
            </a:r>
            <a:r>
              <a:rPr lang="cs-CZ" sz="1400" dirty="0"/>
              <a:t>ekologický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Pravidla pro stanovení cílů podniku I</a:t>
            </a:r>
          </a:p>
        </p:txBody>
      </p:sp>
    </p:spTree>
    <p:extLst>
      <p:ext uri="{BB962C8B-B14F-4D97-AF65-F5344CB8AC3E}">
        <p14:creationId xmlns:p14="http://schemas.microsoft.com/office/powerpoint/2010/main" val="2335734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Někteří autoři používají k charakteristice vlastnosti cílů akronym </a:t>
            </a:r>
            <a:r>
              <a:rPr lang="cs-CZ" sz="1600" b="1" dirty="0"/>
              <a:t>SMARTER, </a:t>
            </a:r>
            <a:r>
              <a:rPr lang="cs-CZ" sz="1600" dirty="0"/>
              <a:t>který navazuje na starší akronyma </a:t>
            </a:r>
            <a:r>
              <a:rPr lang="cs-CZ" sz="1600" b="1" dirty="0"/>
              <a:t>SMART</a:t>
            </a:r>
            <a:r>
              <a:rPr lang="cs-CZ" sz="1600" dirty="0"/>
              <a:t> kde písmeno „</a:t>
            </a:r>
            <a:r>
              <a:rPr lang="cs-CZ" sz="1600" b="1" dirty="0"/>
              <a:t>E“ </a:t>
            </a:r>
            <a:r>
              <a:rPr lang="cs-CZ" sz="1600" dirty="0"/>
              <a:t>vyjadřuje vlastnost</a:t>
            </a:r>
            <a:r>
              <a:rPr lang="cs-CZ" sz="1600" b="1" dirty="0"/>
              <a:t> „</a:t>
            </a:r>
            <a:r>
              <a:rPr lang="cs-CZ" sz="1600" b="1" dirty="0" err="1"/>
              <a:t>ethical</a:t>
            </a:r>
            <a:r>
              <a:rPr lang="cs-CZ" sz="1600" b="1" dirty="0"/>
              <a:t> </a:t>
            </a:r>
            <a:r>
              <a:rPr lang="cs-CZ" sz="1600" dirty="0"/>
              <a:t>(etický) a písmeno </a:t>
            </a:r>
            <a:r>
              <a:rPr lang="cs-CZ" sz="1600" b="1" dirty="0"/>
              <a:t>„R“</a:t>
            </a:r>
            <a:r>
              <a:rPr lang="cs-CZ" sz="1600" dirty="0"/>
              <a:t> pak označuje </a:t>
            </a:r>
            <a:r>
              <a:rPr lang="cs-CZ" sz="1600" b="1" dirty="0" err="1"/>
              <a:t>resourced</a:t>
            </a:r>
            <a:r>
              <a:rPr lang="cs-CZ" sz="1600" b="1" dirty="0"/>
              <a:t> </a:t>
            </a:r>
            <a:r>
              <a:rPr lang="cs-CZ" sz="1600" dirty="0"/>
              <a:t>(zaměřený na zdroje).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V podmínkách České republiky někteří autoři využívají akronym </a:t>
            </a:r>
            <a:r>
              <a:rPr lang="cs-CZ" sz="1600" b="1" dirty="0"/>
              <a:t>KARAT, </a:t>
            </a:r>
            <a:r>
              <a:rPr lang="cs-CZ" sz="1600" dirty="0"/>
              <a:t>kde jednotlivá písmena označují následující vlastnosti cílů:</a:t>
            </a:r>
          </a:p>
          <a:p>
            <a:pPr lvl="1" algn="just"/>
            <a:r>
              <a:rPr lang="cs-CZ" sz="1600" b="1" dirty="0"/>
              <a:t>K – </a:t>
            </a:r>
            <a:r>
              <a:rPr lang="cs-CZ" sz="1600" dirty="0"/>
              <a:t>konkrétní</a:t>
            </a:r>
          </a:p>
          <a:p>
            <a:pPr lvl="1" algn="just"/>
            <a:r>
              <a:rPr lang="cs-CZ" sz="1600" b="1" dirty="0"/>
              <a:t>A – </a:t>
            </a:r>
            <a:r>
              <a:rPr lang="cs-CZ" sz="1600" dirty="0"/>
              <a:t>ambiciózní</a:t>
            </a:r>
          </a:p>
          <a:p>
            <a:pPr lvl="1" algn="just"/>
            <a:r>
              <a:rPr lang="cs-CZ" sz="1600" b="1" dirty="0"/>
              <a:t>R – </a:t>
            </a:r>
            <a:r>
              <a:rPr lang="cs-CZ" sz="1600" dirty="0"/>
              <a:t>reálné</a:t>
            </a:r>
          </a:p>
          <a:p>
            <a:pPr lvl="1" algn="just"/>
            <a:r>
              <a:rPr lang="cs-CZ" sz="1600" b="1" dirty="0"/>
              <a:t>A – </a:t>
            </a:r>
            <a:r>
              <a:rPr lang="cs-CZ" sz="1600" dirty="0"/>
              <a:t>akceptovatelné</a:t>
            </a:r>
          </a:p>
          <a:p>
            <a:pPr lvl="1" algn="just"/>
            <a:r>
              <a:rPr lang="cs-CZ" sz="1600" b="1" dirty="0"/>
              <a:t>T – </a:t>
            </a:r>
            <a:r>
              <a:rPr lang="cs-CZ" sz="1600" dirty="0"/>
              <a:t>terminované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Pravidla pro stanovení cílů podniku II</a:t>
            </a:r>
          </a:p>
        </p:txBody>
      </p:sp>
    </p:spTree>
    <p:extLst>
      <p:ext uri="{BB962C8B-B14F-4D97-AF65-F5344CB8AC3E}">
        <p14:creationId xmlns:p14="http://schemas.microsoft.com/office/powerpoint/2010/main" val="1139657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cíle týkající se postavení podniku na trhu (tržní podíl, objem prodeje, velikost obratu aj.);</a:t>
            </a:r>
          </a:p>
          <a:p>
            <a:pPr lvl="0" algn="just"/>
            <a:r>
              <a:rPr lang="cs-CZ" sz="1600" dirty="0"/>
              <a:t>cíle týkající se rentability (zisk, rentabilita z obratu, z vlastního a celkového kapitálu);</a:t>
            </a:r>
          </a:p>
          <a:p>
            <a:pPr lvl="0" algn="just"/>
            <a:r>
              <a:rPr lang="cs-CZ" sz="1600" dirty="0"/>
              <a:t>finanční cíle (likvidita, struktura kapitálu, úvěrová důvěra, schopnost samofinancování);</a:t>
            </a:r>
          </a:p>
          <a:p>
            <a:pPr lvl="0" algn="just"/>
            <a:r>
              <a:rPr lang="cs-CZ" sz="1600" dirty="0"/>
              <a:t>sociální cíle (ekonomické a sociální zabezpečení zaměstnanců, výkony a postoje zaměstnanců a managementu, rozvoj osobnosti, pracovní uspokojení);</a:t>
            </a:r>
          </a:p>
          <a:p>
            <a:pPr lvl="0" algn="just"/>
            <a:r>
              <a:rPr lang="cs-CZ" sz="1600" dirty="0"/>
              <a:t>cíle týkající se tržní prestiže a společenského postavení (image a prestiž, společenský a regionální vliv, politický vliv, vztah k veřejnosti aj.).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Skupiny oblasti cílů</a:t>
            </a:r>
          </a:p>
        </p:txBody>
      </p:sp>
    </p:spTree>
    <p:extLst>
      <p:ext uri="{BB962C8B-B14F-4D97-AF65-F5344CB8AC3E}">
        <p14:creationId xmlns:p14="http://schemas.microsoft.com/office/powerpoint/2010/main" val="790306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 podstatě lze cíle rozdělit do dvou základních skupin, kam patří:</a:t>
            </a:r>
          </a:p>
          <a:p>
            <a:pPr lvl="1" algn="just"/>
            <a:r>
              <a:rPr lang="cs-CZ" sz="1600" b="1" dirty="0"/>
              <a:t>Cíle obecné</a:t>
            </a:r>
            <a:r>
              <a:rPr lang="cs-CZ" sz="1600" dirty="0"/>
              <a:t>, které představují integrující prvek, z něhož vychází jak strategické tak i operativní řízení. Většinou mají charakter </a:t>
            </a:r>
            <a:r>
              <a:rPr lang="cs-CZ" sz="1600" b="1" dirty="0"/>
              <a:t>vůdčí ideje a </a:t>
            </a:r>
            <a:r>
              <a:rPr lang="cs-CZ" sz="1600" dirty="0"/>
              <a:t>orientují se na dosažení hodnot a realizovatelnost vize i poslání.</a:t>
            </a:r>
          </a:p>
          <a:p>
            <a:pPr lvl="1" algn="just"/>
            <a:r>
              <a:rPr lang="cs-CZ" sz="1600" b="1" dirty="0"/>
              <a:t>Cíle konkrétní, </a:t>
            </a:r>
            <a:r>
              <a:rPr lang="cs-CZ" sz="1600" dirty="0"/>
              <a:t>které představují rozvití obecných cílů a jsou zaměřeny na hlavní aktivitu podniku, specifikuji potřebnou alokaci zdrojů a usměrňují budoucí rozhodování. Jedná se tudíž převážně o cíle operačního charakteru.</a:t>
            </a:r>
          </a:p>
          <a:p>
            <a:pPr algn="just"/>
            <a:r>
              <a:rPr lang="cs-CZ" sz="1600" b="1" dirty="0"/>
              <a:t>Hierarchizace cílů</a:t>
            </a:r>
            <a:r>
              <a:rPr lang="cs-CZ" sz="1600" dirty="0"/>
              <a:t> znamená, že pro formulaci cílů je vhodné použít diferencovaný přístup rozlišující různé úrovně cílů. Cíle potom můžeme dělit na:</a:t>
            </a:r>
          </a:p>
          <a:p>
            <a:pPr lvl="1" algn="just"/>
            <a:r>
              <a:rPr lang="cs-CZ" sz="1600" dirty="0"/>
              <a:t>nadřazené – vrcholové cíle (mise podniku, formulace identity podniku, podniková politika), </a:t>
            </a:r>
          </a:p>
          <a:p>
            <a:pPr lvl="1" algn="just"/>
            <a:r>
              <a:rPr lang="cs-CZ" sz="1600" dirty="0"/>
              <a:t>prováděcí cíle (cíle funkčních oblastí), </a:t>
            </a:r>
          </a:p>
          <a:p>
            <a:pPr lvl="1" algn="just"/>
            <a:r>
              <a:rPr lang="cs-CZ" sz="1600" dirty="0"/>
              <a:t>dílčí cíle </a:t>
            </a:r>
          </a:p>
          <a:p>
            <a:pPr lvl="1" algn="just"/>
            <a:r>
              <a:rPr lang="cs-CZ" sz="1600" dirty="0"/>
              <a:t>elementární cíle (operace s nástroji marketingového mixu).</a:t>
            </a:r>
          </a:p>
          <a:p>
            <a:pPr lvl="0"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Hierarchizace a skupiny cílů</a:t>
            </a:r>
          </a:p>
        </p:txBody>
      </p:sp>
    </p:spTree>
    <p:extLst>
      <p:ext uri="{BB962C8B-B14F-4D97-AF65-F5344CB8AC3E}">
        <p14:creationId xmlns:p14="http://schemas.microsoft.com/office/powerpoint/2010/main" val="2197669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82124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Správně vytvořené strategické cíle musí respektovat především potřebu a zájmy podniku přičemž vychází jak z podnikové vize tak poslání podniku.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Často v průběhu vývoje strategie dochází ke změnám cílů, jimiž mohou být různé příčiny, jako je:</a:t>
            </a:r>
          </a:p>
          <a:p>
            <a:pPr lvl="1" algn="just"/>
            <a:r>
              <a:rPr lang="cs-CZ" sz="1600" dirty="0"/>
              <a:t>změna aspirací vedení podniku;</a:t>
            </a:r>
          </a:p>
          <a:p>
            <a:pPr lvl="1" algn="just"/>
            <a:r>
              <a:rPr lang="cs-CZ" sz="1600" dirty="0"/>
              <a:t>výraznější změny vnějšího prostředí – konkurence, legislativa, módní trendy;</a:t>
            </a:r>
          </a:p>
          <a:p>
            <a:pPr lvl="1" algn="just"/>
            <a:r>
              <a:rPr lang="cs-CZ" sz="1600" dirty="0"/>
              <a:t>změny v technologii výroby;</a:t>
            </a:r>
          </a:p>
          <a:p>
            <a:pPr lvl="1" algn="just"/>
            <a:r>
              <a:rPr lang="cs-CZ" sz="1600" dirty="0"/>
              <a:t>prodlužování životního stádia výrobků – jejich nová inovace.</a:t>
            </a:r>
          </a:p>
          <a:p>
            <a:pPr lvl="0"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Strategické cíle respektující potřeby a zájmy podniku</a:t>
            </a:r>
          </a:p>
        </p:txBody>
      </p:sp>
    </p:spTree>
    <p:extLst>
      <p:ext uri="{BB962C8B-B14F-4D97-AF65-F5344CB8AC3E}">
        <p14:creationId xmlns:p14="http://schemas.microsoft.com/office/powerpoint/2010/main" val="739411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82124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 ohledem na skutečnost, že rozhodujícím činitelem na trhu je zákazník, většina cílů sleduje naplnění </a:t>
            </a:r>
            <a:r>
              <a:rPr lang="cs-CZ" sz="1600" b="1" dirty="0"/>
              <a:t>zájmů zákazníka, </a:t>
            </a:r>
            <a:r>
              <a:rPr lang="cs-CZ" sz="1600" dirty="0"/>
              <a:t>takže musí zajistit následující skutečnosti:</a:t>
            </a:r>
          </a:p>
          <a:p>
            <a:pPr lvl="1" algn="just"/>
            <a:r>
              <a:rPr lang="cs-CZ" sz="1600" dirty="0"/>
              <a:t>inovaci produktů podle přání a požadavků zákazníků;</a:t>
            </a:r>
          </a:p>
          <a:p>
            <a:pPr lvl="1" algn="just"/>
            <a:r>
              <a:rPr lang="cs-CZ" sz="1600" dirty="0"/>
              <a:t>spolehlivost produktů a jejich dodávek v požadované kvalitě, množství i čase;</a:t>
            </a:r>
          </a:p>
          <a:p>
            <a:pPr lvl="1" algn="just"/>
            <a:r>
              <a:rPr lang="cs-CZ" sz="1600" dirty="0"/>
              <a:t>odpovídající relace ceny k hodnotě;</a:t>
            </a:r>
          </a:p>
          <a:p>
            <a:pPr lvl="1" algn="just"/>
            <a:r>
              <a:rPr lang="cs-CZ" sz="1600" dirty="0"/>
              <a:t>požadované příznivé parametry výrobků a možnost jejich ekologické likvidace.</a:t>
            </a:r>
          </a:p>
          <a:p>
            <a:pPr lvl="0"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Strategické cíle respektující zájmy zákazníků</a:t>
            </a:r>
          </a:p>
        </p:txBody>
      </p:sp>
    </p:spTree>
    <p:extLst>
      <p:ext uri="{BB962C8B-B14F-4D97-AF65-F5344CB8AC3E}">
        <p14:creationId xmlns:p14="http://schemas.microsoft.com/office/powerpoint/2010/main" val="66950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82124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Jelikož spokojenost zákazníků závisí nejen na úrovni produktů, ale i na schopnostech pracovníkům podniku, je nutno zaměřit obsah cílů i vzhledem k </a:t>
            </a:r>
            <a:r>
              <a:rPr lang="cs-CZ" sz="1600" b="1" dirty="0"/>
              <a:t>zaměstnancům.</a:t>
            </a:r>
            <a:r>
              <a:rPr lang="cs-CZ" sz="1600" dirty="0"/>
              <a:t> Zde sledujeme následující toto cílové zaměření:</a:t>
            </a:r>
          </a:p>
          <a:p>
            <a:pPr lvl="1" algn="just"/>
            <a:r>
              <a:rPr lang="cs-CZ" sz="1600" dirty="0"/>
              <a:t>zvýšení jejich kvalifikace na potřebnou úroveň podle zaměření podniku;</a:t>
            </a:r>
          </a:p>
          <a:p>
            <a:pPr lvl="1" algn="just"/>
            <a:r>
              <a:rPr lang="cs-CZ" sz="1600" dirty="0"/>
              <a:t>vhodná motivace vedení podniku i řadových zaměstnanců;</a:t>
            </a:r>
          </a:p>
          <a:p>
            <a:pPr lvl="1" algn="just"/>
            <a:r>
              <a:rPr lang="cs-CZ" sz="1600" dirty="0"/>
              <a:t>zajištění perspektivní kariery pracovníků, kteří projeví požadované schopnosti;</a:t>
            </a:r>
          </a:p>
          <a:p>
            <a:pPr lvl="1" algn="just"/>
            <a:r>
              <a:rPr lang="cs-CZ" sz="1600" dirty="0"/>
              <a:t>uplatnění odpovídajícího sociálního programu v podobě zaměstnaneckých výhod;</a:t>
            </a:r>
          </a:p>
          <a:p>
            <a:pPr lvl="1" algn="just"/>
            <a:r>
              <a:rPr lang="cs-CZ" sz="1600" dirty="0"/>
              <a:t>zavedení odpovídajícího typu podnikové kultury.</a:t>
            </a:r>
          </a:p>
          <a:p>
            <a:pPr lvl="0"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Strategické cíle respektující zájmy zaměstnanců</a:t>
            </a:r>
          </a:p>
        </p:txBody>
      </p:sp>
    </p:spTree>
    <p:extLst>
      <p:ext uri="{BB962C8B-B14F-4D97-AF65-F5344CB8AC3E}">
        <p14:creationId xmlns:p14="http://schemas.microsoft.com/office/powerpoint/2010/main" val="29013341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8416" y="1159432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Současně však musí podnikové cíle zahrnovat i zásady respektující </a:t>
            </a:r>
            <a:r>
              <a:rPr lang="cs-CZ" sz="1600" b="1" dirty="0"/>
              <a:t>společenské cíle </a:t>
            </a:r>
            <a:r>
              <a:rPr lang="cs-CZ" sz="1600" dirty="0"/>
              <a:t>kam patří:</a:t>
            </a:r>
          </a:p>
          <a:p>
            <a:pPr lvl="1" algn="just"/>
            <a:r>
              <a:rPr lang="cs-CZ" sz="1600" dirty="0"/>
              <a:t>ochrana životního prostředí i národních tradic a bohatství;</a:t>
            </a:r>
          </a:p>
          <a:p>
            <a:pPr lvl="1" algn="just"/>
            <a:r>
              <a:rPr lang="cs-CZ" sz="1600" dirty="0"/>
              <a:t>dodržování právních i etických norem;</a:t>
            </a:r>
          </a:p>
          <a:p>
            <a:pPr lvl="1" algn="just"/>
            <a:r>
              <a:rPr lang="cs-CZ" sz="1600" dirty="0"/>
              <a:t>dodržování podmínek spravedlivé soutěže a morálního chování na trhu;</a:t>
            </a:r>
          </a:p>
          <a:p>
            <a:pPr lvl="1" algn="just"/>
            <a:r>
              <a:rPr lang="cs-CZ" sz="1600" dirty="0"/>
              <a:t>dodržování podmínek sociálních, pracovních apod.</a:t>
            </a:r>
          </a:p>
          <a:p>
            <a:pPr lvl="0"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Strategické cíle respektující zájmy společnosti</a:t>
            </a:r>
          </a:p>
        </p:txBody>
      </p:sp>
    </p:spTree>
    <p:extLst>
      <p:ext uri="{BB962C8B-B14F-4D97-AF65-F5344CB8AC3E}">
        <p14:creationId xmlns:p14="http://schemas.microsoft.com/office/powerpoint/2010/main" val="180980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8154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/>
              <a:t>Vize</a:t>
            </a:r>
          </a:p>
          <a:p>
            <a:pPr algn="just"/>
            <a:r>
              <a:rPr lang="cs-CZ" sz="2000" dirty="0"/>
              <a:t>Mise</a:t>
            </a:r>
          </a:p>
          <a:p>
            <a:pPr algn="just"/>
            <a:r>
              <a:rPr lang="cs-CZ" sz="2000" dirty="0"/>
              <a:t>Cíle </a:t>
            </a:r>
          </a:p>
          <a:p>
            <a:pPr algn="just"/>
            <a:r>
              <a:rPr lang="cs-CZ" sz="2000" dirty="0"/>
              <a:t>Hodnoty </a:t>
            </a: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Strategický záměr a jeho složky</a:t>
            </a:r>
          </a:p>
        </p:txBody>
      </p:sp>
    </p:spTree>
    <p:extLst>
      <p:ext uri="{BB962C8B-B14F-4D97-AF65-F5344CB8AC3E}">
        <p14:creationId xmlns:p14="http://schemas.microsoft.com/office/powerpoint/2010/main" val="201252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Strategické cíle podniku </a:t>
            </a:r>
            <a:r>
              <a:rPr lang="cs-CZ" sz="1600" dirty="0" err="1"/>
              <a:t>Geosan</a:t>
            </a:r>
            <a:r>
              <a:rPr lang="cs-CZ" sz="1600" dirty="0"/>
              <a:t> Group:</a:t>
            </a:r>
          </a:p>
          <a:p>
            <a:pPr lvl="1" algn="just"/>
            <a:r>
              <a:rPr lang="cs-CZ" sz="1400" dirty="0"/>
              <a:t>stát se jednou z nejvýznamnějších stavebních společností na tuzemském trhu a realizovat zakázky (stavební díla) celostátního významu</a:t>
            </a:r>
          </a:p>
          <a:p>
            <a:pPr lvl="1" algn="just"/>
            <a:r>
              <a:rPr lang="cs-CZ" sz="1400" dirty="0"/>
              <a:t>přispívat svou činností ke zvýšení úrovně realizovaných stavebních děl na tuzemském trhu, ale i v zahraničí</a:t>
            </a:r>
          </a:p>
          <a:p>
            <a:pPr lvl="1" algn="just"/>
            <a:r>
              <a:rPr lang="cs-CZ" sz="1400" dirty="0"/>
              <a:t>v rámci realizace občanské a bytové výstavby zvyšovat standard bydlení</a:t>
            </a:r>
          </a:p>
          <a:p>
            <a:pPr lvl="1" algn="just"/>
            <a:r>
              <a:rPr lang="cs-CZ" sz="1400" dirty="0"/>
              <a:t>být stabilním a solidním podnikatelským partnerem</a:t>
            </a:r>
          </a:p>
          <a:p>
            <a:pPr lvl="1" algn="just"/>
            <a:r>
              <a:rPr lang="cs-CZ" sz="1400" dirty="0"/>
              <a:t>zvýšit a upevnit jistotu a důvěru současných i budoucích zákazníků a subdodavatelů ve stabilitu, serióznost a solidnost společnosti</a:t>
            </a:r>
          </a:p>
          <a:p>
            <a:pPr lvl="1" algn="just"/>
            <a:r>
              <a:rPr lang="cs-CZ" sz="1400" dirty="0"/>
              <a:t>zvyšovat a upevňovat jakost všech prováděných činností</a:t>
            </a:r>
          </a:p>
          <a:p>
            <a:pPr lvl="1" algn="just"/>
            <a:r>
              <a:rPr lang="cs-CZ" sz="1400" dirty="0"/>
              <a:t>neustále rozvíjet a zvyšovat úroveň vzdělávání svých zaměstnanců</a:t>
            </a:r>
          </a:p>
          <a:p>
            <a:pPr lvl="1" algn="just"/>
            <a:r>
              <a:rPr lang="cs-CZ" sz="1400" dirty="0"/>
              <a:t>reagovat pružně na změny v oblasti stavebnictví, rychle se přizpůsobovat novým parametrům Evropské unie se zvýšeným důrazem na dopad prováděných činností na životní prostředí</a:t>
            </a:r>
          </a:p>
          <a:p>
            <a:pPr lvl="1" algn="just"/>
            <a:r>
              <a:rPr lang="cs-CZ" sz="1400" dirty="0"/>
              <a:t>stát se významnou konkurencí stavebním společnostem členských států Evropské unie</a:t>
            </a:r>
          </a:p>
          <a:p>
            <a:pPr lvl="0" algn="just"/>
            <a:endParaRPr lang="cs-CZ" sz="1600" dirty="0"/>
          </a:p>
          <a:p>
            <a:pPr lvl="0"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Příklad strategických cílů</a:t>
            </a:r>
          </a:p>
        </p:txBody>
      </p:sp>
    </p:spTree>
    <p:extLst>
      <p:ext uri="{BB962C8B-B14F-4D97-AF65-F5344CB8AC3E}">
        <p14:creationId xmlns:p14="http://schemas.microsoft.com/office/powerpoint/2010/main" val="4170193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Prognózování </a:t>
            </a:r>
            <a:r>
              <a:rPr lang="cs-CZ" sz="1600" dirty="0"/>
              <a:t>– odborné posouzení budoucího vývoje, kdy na základě zkoumání minulých a stávajících procesů a jevů jsou určovány možné budoucí procesy a jevy, přičemž charakteristickým rysem těchto procesů a jevů je jejich nejistota, resp. neurčitost. </a:t>
            </a:r>
          </a:p>
          <a:p>
            <a:pPr algn="just"/>
            <a:r>
              <a:rPr lang="cs-CZ" sz="1600" dirty="0"/>
              <a:t>Výsledkem prognózování je prognóza.</a:t>
            </a:r>
          </a:p>
          <a:p>
            <a:pPr algn="just"/>
            <a:r>
              <a:rPr lang="cs-CZ" sz="1600" dirty="0"/>
              <a:t>Bývá realizováno v úvodní, plánovací fázi strategického procesu.</a:t>
            </a:r>
          </a:p>
          <a:p>
            <a:pPr algn="just"/>
            <a:r>
              <a:rPr lang="cs-CZ" sz="1600" dirty="0"/>
              <a:t>Každá prognóza má určité časové i prostorové rozměry musíme si být vědomi, že přesnost předpovědi budoucnosti klesá s delším časovým obdobím a zvětšujícím se prostorem, pro něž je prognóza určena.</a:t>
            </a:r>
          </a:p>
          <a:p>
            <a:pPr algn="just"/>
            <a:r>
              <a:rPr lang="cs-CZ" sz="1600" dirty="0"/>
              <a:t>Prognózování se stává významnou </a:t>
            </a:r>
            <a:r>
              <a:rPr lang="cs-CZ" sz="1600" b="1" dirty="0"/>
              <a:t>komparativní výhodou</a:t>
            </a:r>
            <a:r>
              <a:rPr lang="cs-CZ" sz="1600" dirty="0"/>
              <a:t> v konkurenčním soupeření na trhu</a:t>
            </a:r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Prognózování a tvorba strategie</a:t>
            </a:r>
          </a:p>
        </p:txBody>
      </p:sp>
    </p:spTree>
    <p:extLst>
      <p:ext uri="{BB962C8B-B14F-4D97-AF65-F5344CB8AC3E}">
        <p14:creationId xmlns:p14="http://schemas.microsoft.com/office/powerpoint/2010/main" val="137254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Prognóza </a:t>
            </a:r>
            <a:r>
              <a:rPr lang="cs-CZ" sz="1600" dirty="0"/>
              <a:t>(Dvořáček, 1996) </a:t>
            </a:r>
            <a:r>
              <a:rPr lang="cs-CZ" sz="1600" i="1" dirty="0"/>
              <a:t>- </a:t>
            </a:r>
            <a:r>
              <a:rPr lang="cs-CZ" sz="1600" dirty="0"/>
              <a:t>kvalifikované a zdůvodněné vyjádření vztahující se k neznámé budoucí události, jejímž obsahem je pravděpodobnostní výpověď o budoucnosti s relativně vysokým stupněm spolehlivosti.</a:t>
            </a:r>
          </a:p>
          <a:p>
            <a:pPr algn="just">
              <a:buNone/>
            </a:pPr>
            <a:endParaRPr lang="cs-CZ" sz="1600" dirty="0"/>
          </a:p>
          <a:p>
            <a:pPr algn="just"/>
            <a:r>
              <a:rPr lang="cs-CZ" sz="1600" b="1" dirty="0"/>
              <a:t>Prognóza</a:t>
            </a:r>
            <a:r>
              <a:rPr lang="cs-CZ" sz="1600" dirty="0"/>
              <a:t> (</a:t>
            </a:r>
            <a:r>
              <a:rPr lang="cs-CZ" sz="1600" dirty="0" err="1"/>
              <a:t>Grasseová</a:t>
            </a:r>
            <a:r>
              <a:rPr lang="cs-CZ" sz="1600" dirty="0"/>
              <a:t>, 2013) - systém alternativních možných budoucích a variantních cest k nim vedoucích.</a:t>
            </a:r>
          </a:p>
          <a:p>
            <a:pPr algn="just">
              <a:buNone/>
            </a:pPr>
            <a:endParaRPr lang="cs-CZ" sz="1600" dirty="0"/>
          </a:p>
          <a:p>
            <a:pPr algn="just"/>
            <a:r>
              <a:rPr lang="cs-CZ" sz="1600" dirty="0"/>
              <a:t>Opírá se o vědecké poznatky a konkrétní metody.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Je systematicky odvozená, spolehlivě ohodnotitelná a nastává za určitých podmínek a v určitém čase.</a:t>
            </a:r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Vymezení pojmu prognóza</a:t>
            </a:r>
          </a:p>
        </p:txBody>
      </p:sp>
    </p:spTree>
    <p:extLst>
      <p:ext uri="{BB962C8B-B14F-4D97-AF65-F5344CB8AC3E}">
        <p14:creationId xmlns:p14="http://schemas.microsoft.com/office/powerpoint/2010/main" val="381834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Kvalitní, nezkreslené a komplexní </a:t>
            </a:r>
            <a:r>
              <a:rPr lang="cs-CZ" sz="1600" b="1" dirty="0"/>
              <a:t>informace.</a:t>
            </a:r>
          </a:p>
          <a:p>
            <a:pPr lvl="0" algn="just"/>
            <a:endParaRPr lang="cs-CZ" sz="1600" dirty="0"/>
          </a:p>
          <a:p>
            <a:pPr lvl="0" algn="just"/>
            <a:r>
              <a:rPr lang="cs-CZ" sz="1600" dirty="0"/>
              <a:t>Dobré a objektivní </a:t>
            </a:r>
            <a:r>
              <a:rPr lang="cs-CZ" sz="1600" b="1" dirty="0"/>
              <a:t>zpracování informačních vstupů.</a:t>
            </a:r>
          </a:p>
          <a:p>
            <a:pPr lvl="0" algn="just"/>
            <a:endParaRPr lang="cs-CZ" sz="1600" dirty="0"/>
          </a:p>
          <a:p>
            <a:pPr lvl="0" algn="just"/>
            <a:r>
              <a:rPr lang="cs-CZ" sz="1600" dirty="0"/>
              <a:t>Postoje a schopnosti </a:t>
            </a:r>
            <a:r>
              <a:rPr lang="cs-CZ" sz="1600" b="1" dirty="0"/>
              <a:t>zpracovatelů.</a:t>
            </a:r>
          </a:p>
          <a:p>
            <a:pPr lvl="0" algn="just"/>
            <a:endParaRPr lang="cs-CZ" sz="1600" dirty="0"/>
          </a:p>
          <a:p>
            <a:pPr lvl="0" algn="just"/>
            <a:r>
              <a:rPr lang="cs-CZ" sz="1600" dirty="0"/>
              <a:t>Pochopení a vhodná aplikace světových </a:t>
            </a:r>
            <a:r>
              <a:rPr lang="cs-CZ" sz="1600" b="1" dirty="0" err="1"/>
              <a:t>megatrendů</a:t>
            </a:r>
            <a:r>
              <a:rPr lang="cs-CZ" sz="1600" b="1" dirty="0"/>
              <a:t> </a:t>
            </a:r>
            <a:r>
              <a:rPr lang="cs-CZ" sz="1600" dirty="0"/>
              <a:t>do vnitřní oblasti vlastního podnikání daného podniku.</a:t>
            </a:r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Faktory ovlivňující kvalitu prognózy</a:t>
            </a:r>
          </a:p>
        </p:txBody>
      </p:sp>
    </p:spTree>
    <p:extLst>
      <p:ext uri="{BB962C8B-B14F-4D97-AF65-F5344CB8AC3E}">
        <p14:creationId xmlns:p14="http://schemas.microsoft.com/office/powerpoint/2010/main" val="285643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r>
              <a:rPr lang="cs-CZ" sz="1600" dirty="0"/>
              <a:t>Převratné technické a technologické vynálezy</a:t>
            </a:r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r>
              <a:rPr lang="cs-CZ" sz="1600" dirty="0"/>
              <a:t>Směry základního výzkumu a směry aplikačního výzkumu</a:t>
            </a:r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r>
              <a:rPr lang="cs-CZ" sz="1600" dirty="0"/>
              <a:t>Parametry výrobků, funkční charakteristiky technologií a zařízení</a:t>
            </a:r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r>
              <a:rPr lang="cs-CZ" sz="1600" dirty="0"/>
              <a:t>Vývojové tendence a trendy</a:t>
            </a:r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r>
              <a:rPr lang="cs-CZ" sz="1600" dirty="0"/>
              <a:t>Společenské důsledky možných trendů a technického rozvoje</a:t>
            </a:r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r>
              <a:rPr lang="cs-CZ" sz="1600" dirty="0"/>
              <a:t>Alternativní řešení celospolečenských cílů</a:t>
            </a:r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r>
              <a:rPr lang="cs-CZ" sz="1600" dirty="0"/>
              <a:t>Alternativní řešení a předvídaní cílů na nižších úrovních organizace</a:t>
            </a:r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395478" lvl="1">
              <a:lnSpc>
                <a:spcPct val="80000"/>
              </a:lnSpc>
              <a:spcBef>
                <a:spcPts val="400"/>
              </a:spcBef>
              <a:buSzPct val="68000"/>
              <a:buFont typeface="Arial" panose="020B0604020202020204" pitchFamily="34" charset="0"/>
              <a:buChar char="•"/>
            </a:pPr>
            <a:r>
              <a:rPr lang="cs-CZ" sz="1600" dirty="0"/>
              <a:t>Předvídání chování trhu, pohyby cen, poptávky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Použitelnost prognostických metod</a:t>
            </a:r>
          </a:p>
        </p:txBody>
      </p:sp>
    </p:spTree>
    <p:extLst>
      <p:ext uri="{BB962C8B-B14F-4D97-AF65-F5344CB8AC3E}">
        <p14:creationId xmlns:p14="http://schemas.microsoft.com/office/powerpoint/2010/main" val="334266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Prognostické metody </a:t>
            </a:r>
            <a:r>
              <a:rPr lang="cs-CZ" sz="1600" dirty="0"/>
              <a:t>(</a:t>
            </a:r>
            <a:r>
              <a:rPr lang="cs-CZ" sz="1600" dirty="0" err="1"/>
              <a:t>Makridakis</a:t>
            </a:r>
            <a:r>
              <a:rPr lang="cs-CZ" sz="1600" dirty="0"/>
              <a:t> et al., 1998) jsou soustavy teoretických a praktických pravidel převzatých z různých vědních oborů, které vedou k sestavení prognózy s určitou vypovídací schopností.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Úspěch - správné ocenění jejich použitelnosti pro daný účel.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Využití více a principálně odlišných metod.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Volba metody závisí na </a:t>
            </a:r>
          </a:p>
          <a:p>
            <a:pPr lvl="1" algn="just"/>
            <a:r>
              <a:rPr lang="cs-CZ" sz="1600" dirty="0"/>
              <a:t>předmětu prognózy, </a:t>
            </a:r>
          </a:p>
          <a:p>
            <a:pPr lvl="1" algn="just"/>
            <a:r>
              <a:rPr lang="cs-CZ" sz="1600" dirty="0"/>
              <a:t>věcné náplni daného jevu, </a:t>
            </a:r>
          </a:p>
          <a:p>
            <a:pPr lvl="1" algn="just"/>
            <a:r>
              <a:rPr lang="cs-CZ" sz="1600" dirty="0"/>
              <a:t>časovém horizontu, </a:t>
            </a:r>
          </a:p>
          <a:p>
            <a:pPr lvl="1" algn="just"/>
            <a:r>
              <a:rPr lang="cs-CZ" sz="1600" dirty="0"/>
              <a:t>čase a nákladech nutných pro zpracování prognózy, </a:t>
            </a:r>
          </a:p>
          <a:p>
            <a:pPr lvl="1" algn="just"/>
            <a:r>
              <a:rPr lang="cs-CZ" sz="1600" dirty="0"/>
              <a:t>požadavku přesnosti a spolehlivosti předpovědi.</a:t>
            </a:r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Prognostické metody</a:t>
            </a:r>
          </a:p>
        </p:txBody>
      </p:sp>
    </p:spTree>
    <p:extLst>
      <p:ext uri="{BB962C8B-B14F-4D97-AF65-F5344CB8AC3E}">
        <p14:creationId xmlns:p14="http://schemas.microsoft.com/office/powerpoint/2010/main" val="12815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b="1" dirty="0"/>
              <a:t>Z hlediska přístupu k prognózování</a:t>
            </a:r>
          </a:p>
          <a:p>
            <a:pPr algn="just"/>
            <a:r>
              <a:rPr lang="cs-CZ" sz="1600" i="1" dirty="0"/>
              <a:t>Kvantitativní metody </a:t>
            </a:r>
            <a:r>
              <a:rPr lang="cs-CZ" sz="1600" dirty="0"/>
              <a:t>– jsou založeny na předpokladu, že budoucí vývoj je předvídatelným a přímým pokračováním (extrapolací) existujících trendů. Aplikuje se v tomto případě statistická analýza dat z minulosti v různých časových pohledech. Prognostik s využitím historických dat identifikuje cestu předpovědi, k ní přidá vhodný matematický model a pomocí rovnic modelu předpovídá body v budoucnosti. Takový přístup předpokládá, že identifikovaná cesta pro předpověď pokračuje i do budoucnosti.</a:t>
            </a:r>
          </a:p>
          <a:p>
            <a:pPr algn="just"/>
            <a:r>
              <a:rPr lang="cs-CZ" sz="1600" i="1" dirty="0"/>
              <a:t>Kvalitativní metody </a:t>
            </a:r>
            <a:r>
              <a:rPr lang="cs-CZ" sz="1600" dirty="0"/>
              <a:t>– využívají lidského činitele, vycházejí z variantnosti, mnohoznačnosti a pravděpodobnostního charakteru vývoje budoucích událostí. Někdy též nazývané subjektivní či úvahové, jsou v prvém případě uplatněny tehdy, pokud historická data, týkající se k předpovídané události, jsou nedostačující nebo nejsou k dispozici a ve druhém případě pokud předpovídané události nelze postihnout kvantifikovatelnými informacemi či se jedná o technologické změny.</a:t>
            </a:r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184576" cy="507703"/>
          </a:xfrm>
        </p:spPr>
        <p:txBody>
          <a:bodyPr/>
          <a:lstStyle/>
          <a:p>
            <a:r>
              <a:rPr lang="cs-CZ" dirty="0"/>
              <a:t>Klasifikace prognostických metod I</a:t>
            </a:r>
          </a:p>
        </p:txBody>
      </p:sp>
    </p:spTree>
    <p:extLst>
      <p:ext uri="{BB962C8B-B14F-4D97-AF65-F5344CB8AC3E}">
        <p14:creationId xmlns:p14="http://schemas.microsoft.com/office/powerpoint/2010/main" val="17223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b="1" dirty="0"/>
              <a:t>Dle míry subjektivity</a:t>
            </a:r>
          </a:p>
          <a:p>
            <a:pPr lvl="1" algn="just"/>
            <a:r>
              <a:rPr lang="cs-CZ" sz="1600" dirty="0"/>
              <a:t>Subjektivní metody</a:t>
            </a:r>
          </a:p>
          <a:p>
            <a:pPr lvl="1" algn="just"/>
            <a:r>
              <a:rPr lang="cs-CZ" sz="1600" dirty="0"/>
              <a:t>Objektivní metody</a:t>
            </a:r>
          </a:p>
          <a:p>
            <a:pPr lvl="1" algn="just"/>
            <a:r>
              <a:rPr lang="cs-CZ" sz="1600" dirty="0"/>
              <a:t>Systémové metody</a:t>
            </a:r>
          </a:p>
          <a:p>
            <a:pPr algn="just"/>
            <a:endParaRPr lang="cs-CZ" sz="1600" dirty="0"/>
          </a:p>
          <a:p>
            <a:pPr marL="0" indent="0" algn="just">
              <a:buNone/>
            </a:pPr>
            <a:r>
              <a:rPr lang="cs-CZ" sz="1600" b="1" dirty="0"/>
              <a:t>Další členění metod</a:t>
            </a:r>
          </a:p>
          <a:p>
            <a:pPr algn="just"/>
            <a:r>
              <a:rPr lang="cs-CZ" sz="1600" dirty="0"/>
              <a:t>Metoda explorativní (průzkumná)</a:t>
            </a:r>
          </a:p>
          <a:p>
            <a:pPr algn="just"/>
            <a:r>
              <a:rPr lang="cs-CZ" sz="1600" dirty="0"/>
              <a:t>Metoda normativní (cílová)</a:t>
            </a:r>
          </a:p>
          <a:p>
            <a:pPr algn="just"/>
            <a:r>
              <a:rPr lang="cs-CZ" sz="1600" dirty="0"/>
              <a:t>Metoda integrálního prognózování</a:t>
            </a:r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184576" cy="507703"/>
          </a:xfrm>
        </p:spPr>
        <p:txBody>
          <a:bodyPr/>
          <a:lstStyle/>
          <a:p>
            <a:r>
              <a:rPr lang="cs-CZ" dirty="0"/>
              <a:t>Klasifikace prognostických metod II</a:t>
            </a:r>
          </a:p>
        </p:txBody>
      </p:sp>
    </p:spTree>
    <p:extLst>
      <p:ext uri="{BB962C8B-B14F-4D97-AF65-F5344CB8AC3E}">
        <p14:creationId xmlns:p14="http://schemas.microsoft.com/office/powerpoint/2010/main" val="85697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Statistické metody</a:t>
            </a:r>
          </a:p>
          <a:p>
            <a:pPr lvl="1" algn="just"/>
            <a:r>
              <a:rPr lang="cs-CZ" sz="1600" dirty="0"/>
              <a:t>Metoda extrapolace trendu a časové řady, metoda regresní a korelační analýzy, metody založené na Box-</a:t>
            </a:r>
            <a:r>
              <a:rPr lang="cs-CZ" sz="1600" dirty="0" err="1"/>
              <a:t>Jenkinsově</a:t>
            </a:r>
            <a:r>
              <a:rPr lang="cs-CZ" sz="1600" dirty="0"/>
              <a:t> metodologii, klasifikační a regresní stromy, metody shlukové analýzy, metody spektrální analýzy časových řad, metody faktorové analýzy, adaptivní metody</a:t>
            </a:r>
          </a:p>
          <a:p>
            <a:pPr algn="just">
              <a:buNone/>
            </a:pPr>
            <a:endParaRPr lang="cs-CZ" sz="1600" dirty="0"/>
          </a:p>
          <a:p>
            <a:pPr algn="just"/>
            <a:r>
              <a:rPr lang="cs-CZ" sz="1600" b="1" dirty="0"/>
              <a:t>Metody operačního výzkumu</a:t>
            </a:r>
          </a:p>
          <a:p>
            <a:pPr lvl="1" algn="just"/>
            <a:r>
              <a:rPr lang="cs-CZ" sz="1600" dirty="0"/>
              <a:t>Metody matematického programování, simulační metody a hry, metody teorie rozhodování, modifikované síťové grafy</a:t>
            </a:r>
          </a:p>
          <a:p>
            <a:pPr lvl="1" algn="just">
              <a:buNone/>
            </a:pPr>
            <a:endParaRPr lang="cs-CZ" sz="1600" dirty="0"/>
          </a:p>
          <a:p>
            <a:pPr algn="just"/>
            <a:r>
              <a:rPr lang="cs-CZ" sz="1600" b="1" dirty="0"/>
              <a:t>Metody modelových experimentů</a:t>
            </a:r>
          </a:p>
          <a:p>
            <a:pPr lvl="1" algn="just"/>
            <a:r>
              <a:rPr lang="cs-CZ" sz="1600" dirty="0"/>
              <a:t>Modely růstové, modely strukturování, modely globální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Kvantitativní prognostické metody</a:t>
            </a:r>
          </a:p>
        </p:txBody>
      </p:sp>
    </p:spTree>
    <p:extLst>
      <p:ext uri="{BB962C8B-B14F-4D97-AF65-F5344CB8AC3E}">
        <p14:creationId xmlns:p14="http://schemas.microsoft.com/office/powerpoint/2010/main" val="280066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/>
              <a:t>Heuristické metody</a:t>
            </a:r>
          </a:p>
          <a:p>
            <a:pPr lvl="1"/>
            <a:r>
              <a:rPr lang="cs-CZ" sz="1600" dirty="0"/>
              <a:t>Metoda delfská</a:t>
            </a:r>
          </a:p>
          <a:p>
            <a:pPr lvl="1"/>
            <a:r>
              <a:rPr lang="cs-CZ" sz="1600" dirty="0"/>
              <a:t>Metoda brainstormingu</a:t>
            </a:r>
          </a:p>
          <a:p>
            <a:pPr lvl="1"/>
            <a:r>
              <a:rPr lang="cs-CZ" sz="1600" dirty="0"/>
              <a:t>Metoda </a:t>
            </a:r>
            <a:r>
              <a:rPr lang="cs-CZ" sz="1600" dirty="0" err="1"/>
              <a:t>brainwritingu</a:t>
            </a:r>
            <a:endParaRPr lang="cs-CZ" sz="1600" dirty="0"/>
          </a:p>
          <a:p>
            <a:pPr lvl="1"/>
            <a:r>
              <a:rPr lang="cs-CZ" sz="1600" dirty="0"/>
              <a:t>Panelová metoda</a:t>
            </a:r>
          </a:p>
          <a:p>
            <a:pPr lvl="1"/>
            <a:r>
              <a:rPr lang="cs-CZ" sz="1600" dirty="0"/>
              <a:t>Osobní hodnocení</a:t>
            </a:r>
          </a:p>
          <a:p>
            <a:pPr lvl="1"/>
            <a:r>
              <a:rPr lang="cs-CZ" sz="1600" dirty="0"/>
              <a:t>Výzkum trhu</a:t>
            </a:r>
          </a:p>
          <a:p>
            <a:pPr lvl="1"/>
            <a:r>
              <a:rPr lang="cs-CZ" sz="1600" dirty="0"/>
              <a:t>Scénáře budoucnosti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Kvalitativní prognostické metody</a:t>
            </a:r>
          </a:p>
        </p:txBody>
      </p:sp>
    </p:spTree>
    <p:extLst>
      <p:ext uri="{BB962C8B-B14F-4D97-AF65-F5344CB8AC3E}">
        <p14:creationId xmlns:p14="http://schemas.microsoft.com/office/powerpoint/2010/main" val="1318827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Vize pomáhají popsat cíl organizace. Vyjadřuje co by podnik chtěl dosáhnout a jakým způsobem.</a:t>
            </a:r>
          </a:p>
          <a:p>
            <a:pPr algn="just"/>
            <a:r>
              <a:rPr lang="cs-CZ" sz="1600" dirty="0"/>
              <a:t>Vize podniku představuje model budoucího vývoje a stavu podniku v konkrétně časově vymezeném období.</a:t>
            </a:r>
          </a:p>
          <a:p>
            <a:pPr algn="just"/>
            <a:r>
              <a:rPr lang="cs-CZ" sz="1600" dirty="0"/>
              <a:t>Vize se stává dlouhodobou, přitažlivou, smysluplnou a motivující představou usilující o dosažení pozitivní podnikové budoucnosti</a:t>
            </a:r>
          </a:p>
          <a:p>
            <a:pPr algn="just"/>
            <a:r>
              <a:rPr lang="cs-CZ" sz="1600" dirty="0"/>
              <a:t>Často také zahrnují hodnoty organizace.</a:t>
            </a:r>
          </a:p>
          <a:p>
            <a:pPr algn="just"/>
            <a:r>
              <a:rPr lang="cs-CZ" sz="1600" dirty="0"/>
              <a:t>Měly by být inspirací pro chování zaměstnanců.</a:t>
            </a:r>
          </a:p>
          <a:p>
            <a:pPr algn="just"/>
            <a:r>
              <a:rPr lang="cs-CZ" sz="1600" dirty="0"/>
              <a:t>Vize je určena a slouží především vlastním pracovníkům podniku. </a:t>
            </a:r>
          </a:p>
          <a:p>
            <a:pPr algn="just"/>
            <a:r>
              <a:rPr lang="cs-CZ" sz="1600" b="1" dirty="0"/>
              <a:t>Úkolem vize</a:t>
            </a:r>
            <a:r>
              <a:rPr lang="cs-CZ" sz="1600" dirty="0"/>
              <a:t> je zachytávat a reagovat na podněty o nastupujícím vývoji, které mohou být v současné době mlhavé, nepřesné a nevýrazné, ale v budoucnosti se mohou stát </a:t>
            </a:r>
            <a:r>
              <a:rPr lang="cs-CZ" sz="1600" b="1" dirty="0"/>
              <a:t>impulsem, který ovlivní vývoj podniku.</a:t>
            </a: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Vize</a:t>
            </a:r>
          </a:p>
        </p:txBody>
      </p:sp>
    </p:spTree>
    <p:extLst>
      <p:ext uri="{BB962C8B-B14F-4D97-AF65-F5344CB8AC3E}">
        <p14:creationId xmlns:p14="http://schemas.microsoft.com/office/powerpoint/2010/main" val="336009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72768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Volná diskuse týmu k získání nových tvůrčích nápadů a myšlenek na zlepšení nebo nalezení správného řešení v krátkém čase.</a:t>
            </a:r>
          </a:p>
          <a:p>
            <a:pPr algn="just"/>
            <a:r>
              <a:rPr lang="cs-CZ" sz="1600" dirty="0"/>
              <a:t>Logické myšlení je nahrazeno intuitivním</a:t>
            </a:r>
          </a:p>
          <a:p>
            <a:pPr algn="just"/>
            <a:r>
              <a:rPr lang="cs-CZ" sz="1600" dirty="0"/>
              <a:t>Při řešení zamlženého problému, rámcově vymezená oblast</a:t>
            </a:r>
          </a:p>
          <a:p>
            <a:pPr algn="just"/>
            <a:r>
              <a:rPr lang="cs-CZ" sz="1600" dirty="0"/>
              <a:t>Účastníci – odborníci z oboru 50%, odborníci z příbuzných oborů 30%, osoby bez spojitosti s daným oborem 20%</a:t>
            </a:r>
          </a:p>
          <a:p>
            <a:pPr algn="just"/>
            <a:r>
              <a:rPr lang="cs-CZ" sz="1600" dirty="0"/>
              <a:t>Pravidla – zákaz kritiky, uvolnění fantazie, vzájemná inspirace, co největší množství, rovnost účastníků</a:t>
            </a:r>
          </a:p>
          <a:p>
            <a:pPr algn="just"/>
            <a:r>
              <a:rPr lang="cs-CZ" sz="1600" dirty="0"/>
              <a:t>Průběh brainstormingu: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sz="1600" dirty="0"/>
              <a:t>Vedoucí zopakuje základní pravidla brainstormingu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sz="1600" dirty="0"/>
              <a:t>Seznámení účastníků s problémem, který bude diskutován a řešen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sz="1600" dirty="0"/>
              <a:t>Rozcvička – odreagování účastníků a naladění na tvůrčí myšlení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sz="1600" dirty="0"/>
              <a:t>Diskuse k samotnému tématu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sz="1600" dirty="0"/>
              <a:t>Zpracování a vyhodnocení námětů</a:t>
            </a:r>
          </a:p>
          <a:p>
            <a:pPr algn="just"/>
            <a:endParaRPr lang="cs-CZ" sz="1600" dirty="0"/>
          </a:p>
          <a:p>
            <a:pPr marL="457200" lvl="1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Brainstorming</a:t>
            </a:r>
          </a:p>
        </p:txBody>
      </p:sp>
    </p:spTree>
    <p:extLst>
      <p:ext uri="{BB962C8B-B14F-4D97-AF65-F5344CB8AC3E}">
        <p14:creationId xmlns:p14="http://schemas.microsoft.com/office/powerpoint/2010/main" val="242154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Účelem je získání prognostických informací nebo názorů od vybrané skupiny expertů vztahujících se k identifikaci nebo předpovědi budoucích událostí, vývojových problémů nebo trendů</a:t>
            </a:r>
          </a:p>
          <a:p>
            <a:pPr algn="just"/>
            <a:r>
              <a:rPr lang="cs-CZ" sz="1600" b="1" i="1" dirty="0"/>
              <a:t>Formy</a:t>
            </a:r>
            <a:r>
              <a:rPr lang="cs-CZ" sz="1600" dirty="0"/>
              <a:t>: </a:t>
            </a:r>
            <a:r>
              <a:rPr lang="cs-CZ" sz="1600" dirty="0" err="1"/>
              <a:t>Conventional</a:t>
            </a:r>
            <a:r>
              <a:rPr lang="cs-CZ" sz="1600" dirty="0"/>
              <a:t> </a:t>
            </a:r>
            <a:r>
              <a:rPr lang="cs-CZ" sz="1600" dirty="0" err="1"/>
              <a:t>Delphi</a:t>
            </a:r>
            <a:r>
              <a:rPr lang="cs-CZ" sz="1600" dirty="0"/>
              <a:t>, Argument </a:t>
            </a:r>
            <a:r>
              <a:rPr lang="cs-CZ" sz="1600" dirty="0" err="1"/>
              <a:t>Delphi</a:t>
            </a:r>
            <a:r>
              <a:rPr lang="cs-CZ" sz="1600" dirty="0"/>
              <a:t>, </a:t>
            </a:r>
            <a:r>
              <a:rPr lang="cs-CZ" sz="1600" dirty="0" err="1"/>
              <a:t>Policy</a:t>
            </a:r>
            <a:r>
              <a:rPr lang="cs-CZ" sz="1600" dirty="0"/>
              <a:t> </a:t>
            </a:r>
            <a:r>
              <a:rPr lang="cs-CZ" sz="1600" dirty="0" err="1"/>
              <a:t>Delphi</a:t>
            </a:r>
            <a:endParaRPr lang="cs-CZ" sz="1600" dirty="0"/>
          </a:p>
          <a:p>
            <a:pPr algn="just"/>
            <a:r>
              <a:rPr lang="cs-CZ" sz="1600" b="1" i="1" dirty="0"/>
              <a:t>Základní principy</a:t>
            </a:r>
            <a:r>
              <a:rPr lang="cs-CZ" sz="1600" dirty="0"/>
              <a:t>: anonymita, interakce, kontrolovaná zpětná vazba, statistické vyhodnocení odpovědí</a:t>
            </a:r>
          </a:p>
          <a:p>
            <a:pPr algn="just"/>
            <a:r>
              <a:rPr lang="cs-CZ" sz="1600" b="1" i="1" dirty="0"/>
              <a:t>Podstata</a:t>
            </a:r>
            <a:r>
              <a:rPr lang="cs-CZ" sz="1600" dirty="0"/>
              <a:t>: </a:t>
            </a:r>
          </a:p>
          <a:p>
            <a:pPr lvl="1" algn="just"/>
            <a:r>
              <a:rPr lang="cs-CZ" sz="1600" dirty="0"/>
              <a:t>Zasílání promyšleně volené série otázek (formalizovaný dotazník)</a:t>
            </a:r>
          </a:p>
          <a:p>
            <a:pPr lvl="1" algn="just"/>
            <a:r>
              <a:rPr lang="cs-CZ" sz="1600" dirty="0"/>
              <a:t>Nezávislí odborníci</a:t>
            </a:r>
          </a:p>
          <a:p>
            <a:pPr lvl="1" algn="just"/>
            <a:r>
              <a:rPr lang="cs-CZ" sz="1600" dirty="0"/>
              <a:t>Opakované zasílání – sblížení názorů</a:t>
            </a:r>
          </a:p>
          <a:p>
            <a:pPr lvl="1" algn="just"/>
            <a:r>
              <a:rPr lang="cs-CZ" sz="1600" dirty="0"/>
              <a:t>Konsenzu je dosaženo teprve nad správným řešením</a:t>
            </a:r>
          </a:p>
          <a:p>
            <a:pPr lvl="1" algn="just"/>
            <a:r>
              <a:rPr lang="cs-CZ" sz="1600" dirty="0"/>
              <a:t>Nahrazuje přímou diskusi nebo seminář</a:t>
            </a:r>
          </a:p>
          <a:p>
            <a:pPr marL="457200" lvl="1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Metoda DELPHI</a:t>
            </a:r>
          </a:p>
        </p:txBody>
      </p:sp>
    </p:spTree>
    <p:extLst>
      <p:ext uri="{BB962C8B-B14F-4D97-AF65-F5344CB8AC3E}">
        <p14:creationId xmlns:p14="http://schemas.microsoft.com/office/powerpoint/2010/main" val="19404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Využívána v případě existence nekontinuálních změn v okolí podniku.</a:t>
            </a:r>
          </a:p>
          <a:p>
            <a:pPr algn="just"/>
            <a:r>
              <a:rPr lang="cs-CZ" sz="1600" b="1" dirty="0"/>
              <a:t>Scénář</a:t>
            </a:r>
            <a:r>
              <a:rPr lang="cs-CZ" sz="1600" dirty="0"/>
              <a:t> je obraz uspořádaný ze všech dosažitelných a významných prognóz a informací. orientační, kontextově závislý popis možné budoucí situace, která vede z výchozího (současného) stavu skrze logické souvislosti řetězce událostí k předpokládanému stavu konečné situace </a:t>
            </a:r>
          </a:p>
          <a:p>
            <a:pPr algn="just"/>
            <a:r>
              <a:rPr lang="cs-CZ" sz="1600" dirty="0"/>
              <a:t>Cílem scénářů je určit kritické okamžiky vývoje, u který je třeba uskutečnit zásadní rozhodnutí.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Základní skupiny scénářů:</a:t>
            </a:r>
          </a:p>
          <a:p>
            <a:pPr lvl="1" algn="just"/>
            <a:r>
              <a:rPr lang="cs-CZ" sz="1600" dirty="0"/>
              <a:t>Scénáře možných událostí</a:t>
            </a:r>
          </a:p>
          <a:p>
            <a:pPr lvl="1" algn="just"/>
            <a:r>
              <a:rPr lang="cs-CZ" sz="1600" dirty="0"/>
              <a:t>Simulační scénáře</a:t>
            </a:r>
          </a:p>
          <a:p>
            <a:pPr lvl="1" algn="just"/>
            <a:r>
              <a:rPr lang="cs-CZ" sz="1600" dirty="0"/>
              <a:t>Scénáře stavu okolí</a:t>
            </a:r>
          </a:p>
          <a:p>
            <a:pPr lvl="1" algn="just"/>
            <a:r>
              <a:rPr lang="cs-CZ" sz="1600" dirty="0"/>
              <a:t>Scénáře procesu okolí</a:t>
            </a:r>
          </a:p>
          <a:p>
            <a:pPr marL="457200" lvl="1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Metoda scénářů</a:t>
            </a:r>
          </a:p>
        </p:txBody>
      </p:sp>
    </p:spTree>
    <p:extLst>
      <p:ext uri="{BB962C8B-B14F-4D97-AF65-F5344CB8AC3E}">
        <p14:creationId xmlns:p14="http://schemas.microsoft.com/office/powerpoint/2010/main" val="2709884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snadno představitelná a uskutečnitelná;</a:t>
            </a:r>
          </a:p>
          <a:p>
            <a:pPr lvl="0" algn="just"/>
            <a:r>
              <a:rPr lang="cs-CZ" sz="1600" dirty="0"/>
              <a:t>adresně přitažlivá pro rozhodující zájmové skupiny v podniku;</a:t>
            </a:r>
          </a:p>
          <a:p>
            <a:pPr lvl="0" algn="just"/>
            <a:r>
              <a:rPr lang="cs-CZ" sz="1600" dirty="0"/>
              <a:t>jasně zaměřená k dosažení cíle čímž je usnadněno zaměření základních rozhodujících procesů;</a:t>
            </a:r>
          </a:p>
          <a:p>
            <a:pPr lvl="0" algn="just"/>
            <a:r>
              <a:rPr lang="cs-CZ" sz="1600" dirty="0"/>
              <a:t>flexibilní, jež umožní reagovat pružně na měnící se podmínky okolí i vhodnou iniciativu jedinců;</a:t>
            </a:r>
          </a:p>
          <a:p>
            <a:pPr lvl="0" algn="just"/>
            <a:r>
              <a:rPr lang="cs-CZ" sz="1600" dirty="0"/>
              <a:t>srozumitelná a snadno sdělitelná a přístupně vysvětlitelná;</a:t>
            </a:r>
          </a:p>
          <a:p>
            <a:pPr lvl="0" algn="just"/>
            <a:r>
              <a:rPr lang="cs-CZ" sz="1600" dirty="0"/>
              <a:t>dostatečně široká, aby byla při implementaci strategie pružná, ale zase nikoliv tak široká, aby se vytratila koncentrace na hlavní cíle;</a:t>
            </a:r>
          </a:p>
          <a:p>
            <a:pPr lvl="0" algn="just"/>
            <a:r>
              <a:rPr lang="cs-CZ" sz="1600" dirty="0"/>
              <a:t>je spojnicí různých dílčích cílů i priorit a vytváří v podniku uznávaný dominantní cíl;</a:t>
            </a:r>
          </a:p>
          <a:p>
            <a:pPr algn="just"/>
            <a:r>
              <a:rPr lang="cs-CZ" sz="1600" dirty="0"/>
              <a:t>současně může vize připomínat chyby, kterých se podnik dopustil v minulosti a tak je i upozorněním na omyly a nedostatky.</a:t>
            </a:r>
            <a:r>
              <a:rPr lang="cs-CZ" sz="1600" b="1" dirty="0"/>
              <a:t>.</a:t>
            </a: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Požadavky na vizi </a:t>
            </a:r>
          </a:p>
        </p:txBody>
      </p:sp>
    </p:spTree>
    <p:extLst>
      <p:ext uri="{BB962C8B-B14F-4D97-AF65-F5344CB8AC3E}">
        <p14:creationId xmlns:p14="http://schemas.microsoft.com/office/powerpoint/2010/main" val="327430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4078" indent="-514350">
              <a:buAutoNum type="arabicPeriod"/>
            </a:pPr>
            <a:r>
              <a:rPr lang="cs-CZ" sz="1600" dirty="0"/>
              <a:t>Vytvoření představy o své budoucnosti</a:t>
            </a:r>
          </a:p>
          <a:p>
            <a:pPr marL="624078" indent="-514350">
              <a:buAutoNum type="arabicPeriod"/>
            </a:pPr>
            <a:endParaRPr lang="cs-CZ" sz="1600" dirty="0"/>
          </a:p>
          <a:p>
            <a:pPr marL="624078" indent="-514350">
              <a:buAutoNum type="arabicPeriod"/>
            </a:pPr>
            <a:r>
              <a:rPr lang="cs-CZ" sz="1600" dirty="0"/>
              <a:t>Popsat jakých cílů by chtěl podnik v nejbližších asi 5 letech dosáhnout</a:t>
            </a:r>
          </a:p>
          <a:p>
            <a:pPr marL="624078" indent="-514350">
              <a:buAutoNum type="arabicPeriod"/>
            </a:pPr>
            <a:endParaRPr lang="cs-CZ" sz="1600" dirty="0"/>
          </a:p>
          <a:p>
            <a:pPr marL="624078" indent="-514350">
              <a:buAutoNum type="arabicPeriod"/>
            </a:pPr>
            <a:r>
              <a:rPr lang="cs-CZ" sz="1600" dirty="0"/>
              <a:t>Brainstorming s klíčovými zaměstnanci podniku (získat jejich představu)</a:t>
            </a:r>
          </a:p>
          <a:p>
            <a:pPr marL="624078" indent="-514350">
              <a:buAutoNum type="arabicPeriod"/>
            </a:pPr>
            <a:endParaRPr lang="cs-CZ" sz="1600" dirty="0"/>
          </a:p>
          <a:p>
            <a:pPr marL="624078" indent="-514350">
              <a:buAutoNum type="arabicPeriod"/>
            </a:pPr>
            <a:r>
              <a:rPr lang="cs-CZ" sz="1600" dirty="0"/>
              <a:t>Identifikace hlavní, centrální myšlenky (jak a v čem budu lepší než konkurence)</a:t>
            </a:r>
          </a:p>
          <a:p>
            <a:pPr marL="624078" indent="-514350">
              <a:buAutoNum type="arabicPeriod"/>
            </a:pPr>
            <a:endParaRPr lang="cs-CZ" sz="1600" dirty="0"/>
          </a:p>
          <a:p>
            <a:pPr marL="624078" indent="-514350">
              <a:buAutoNum type="arabicPeriod"/>
            </a:pPr>
            <a:r>
              <a:rPr lang="cs-CZ" sz="1600" dirty="0"/>
              <a:t>Způsob měření dosažených výsledků (seznam měřitelných faktorů)</a:t>
            </a:r>
          </a:p>
          <a:p>
            <a:pPr marL="624078" indent="-514350">
              <a:buAutoNum type="arabicPeriod"/>
            </a:pPr>
            <a:endParaRPr lang="cs-CZ" sz="1600" dirty="0"/>
          </a:p>
          <a:p>
            <a:pPr marL="624078" indent="-514350">
              <a:buAutoNum type="arabicPeriod"/>
            </a:pPr>
            <a:r>
              <a:rPr lang="cs-CZ" sz="1600" dirty="0"/>
              <a:t>Popis hodnot podniku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Postup tvorby vize</a:t>
            </a:r>
          </a:p>
        </p:txBody>
      </p:sp>
    </p:spTree>
    <p:extLst>
      <p:ext uri="{BB962C8B-B14F-4D97-AF65-F5344CB8AC3E}">
        <p14:creationId xmlns:p14="http://schemas.microsoft.com/office/powerpoint/2010/main" val="172238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Mise specifikuje podnikatelské aktivity, ve kterých chce podnik působit a se kterými chce konkurovat.</a:t>
            </a:r>
          </a:p>
          <a:p>
            <a:pPr algn="just"/>
            <a:r>
              <a:rPr lang="cs-CZ" sz="1600" dirty="0"/>
              <a:t>Poslání podniku má být veřejným, jasným a pochopitelným vyhlášením vývojového směru podniku, kterým je informovaná veřejnost a motivací zaměstnanců, jimž má dodat potřebnou sociální jistotu, kterou podnik svou existencí zajišťuje</a:t>
            </a:r>
          </a:p>
          <a:p>
            <a:pPr algn="just"/>
            <a:r>
              <a:rPr lang="cs-CZ" sz="1600" dirty="0"/>
              <a:t>Je více konkrétnější než vize.</a:t>
            </a:r>
          </a:p>
          <a:p>
            <a:pPr algn="just"/>
            <a:r>
              <a:rPr lang="cs-CZ" sz="1600" dirty="0"/>
              <a:t>Mise odůvodňuje a vysvětluje existenci podniku.</a:t>
            </a:r>
          </a:p>
          <a:p>
            <a:pPr algn="just"/>
            <a:r>
              <a:rPr lang="cs-CZ" sz="1600" dirty="0"/>
              <a:t>Mise dává odpověď na otázku: „Jakou přidanou hodnotu může náš podnik nabídnout trhu nebo lidstvu?“</a:t>
            </a:r>
          </a:p>
          <a:p>
            <a:pPr algn="just"/>
            <a:r>
              <a:rPr lang="cs-CZ" sz="1600" dirty="0"/>
              <a:t>Poslání (mise) podniku zdůvodňuje oprávněnost existence podniku a vyjadřuje přání vedení podniku, jak by měl být podnik chápán a přijímán veřejností. </a:t>
            </a:r>
            <a:endParaRPr lang="cs-CZ" sz="1600" i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Mise - poslání</a:t>
            </a:r>
          </a:p>
        </p:txBody>
      </p:sp>
    </p:spTree>
    <p:extLst>
      <p:ext uri="{BB962C8B-B14F-4D97-AF65-F5344CB8AC3E}">
        <p14:creationId xmlns:p14="http://schemas.microsoft.com/office/powerpoint/2010/main" val="71657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V důsledku toho vyplývá, že poslání podniku přímo definuje </a:t>
            </a:r>
            <a:r>
              <a:rPr lang="cs-CZ" sz="1600" b="1" dirty="0"/>
              <a:t>směry podnikatelských aktivit, </a:t>
            </a:r>
            <a:r>
              <a:rPr lang="cs-CZ" sz="1600" dirty="0"/>
              <a:t>stanovuje zásady </a:t>
            </a:r>
            <a:r>
              <a:rPr lang="cs-CZ" sz="1600" b="1" dirty="0"/>
              <a:t>podnikové kultury</a:t>
            </a:r>
            <a:r>
              <a:rPr lang="cs-CZ" sz="1600" dirty="0"/>
              <a:t> spolu s vhodnými </a:t>
            </a:r>
            <a:r>
              <a:rPr lang="cs-CZ" sz="1600" b="1" dirty="0"/>
              <a:t>vazbami na zaměstnance a </a:t>
            </a:r>
            <a:r>
              <a:rPr lang="cs-CZ" sz="1600" dirty="0"/>
              <a:t>vytváří </a:t>
            </a:r>
            <a:r>
              <a:rPr lang="cs-CZ" sz="1600" b="1" dirty="0"/>
              <a:t>vztah k zákazníkovi i konkurenci. </a:t>
            </a:r>
            <a:r>
              <a:rPr lang="cs-CZ" sz="1600" dirty="0"/>
              <a:t>Proto dobře vytvořené poslání podniku by mělo obsahovat:</a:t>
            </a:r>
          </a:p>
          <a:p>
            <a:pPr algn="just"/>
            <a:r>
              <a:rPr lang="cs-CZ" sz="1600" dirty="0"/>
              <a:t>Cíl podniku.</a:t>
            </a:r>
          </a:p>
          <a:p>
            <a:pPr algn="just"/>
            <a:r>
              <a:rPr lang="cs-CZ" sz="1600" dirty="0"/>
              <a:t>Zdůvodnění existence podniku (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best</a:t>
            </a:r>
            <a:r>
              <a:rPr lang="cs-CZ" sz="1600" i="1" dirty="0"/>
              <a:t> </a:t>
            </a:r>
            <a:r>
              <a:rPr lang="cs-CZ" sz="1600" i="1" dirty="0" err="1"/>
              <a:t>employer</a:t>
            </a:r>
            <a:r>
              <a:rPr lang="cs-CZ" sz="1600" i="1" dirty="0"/>
              <a:t> </a:t>
            </a:r>
            <a:r>
              <a:rPr lang="cs-CZ" sz="1600" i="1" dirty="0" err="1"/>
              <a:t>for</a:t>
            </a:r>
            <a:r>
              <a:rPr lang="cs-CZ" sz="1600" i="1" dirty="0"/>
              <a:t> </a:t>
            </a:r>
            <a:r>
              <a:rPr lang="cs-CZ" sz="1600" i="1" dirty="0" err="1"/>
              <a:t>our</a:t>
            </a:r>
            <a:r>
              <a:rPr lang="cs-CZ" sz="1600" i="1" dirty="0"/>
              <a:t> </a:t>
            </a:r>
            <a:r>
              <a:rPr lang="cs-CZ" sz="1600" i="1" dirty="0" err="1"/>
              <a:t>people</a:t>
            </a:r>
            <a:r>
              <a:rPr lang="cs-CZ" sz="1600" i="1" dirty="0"/>
              <a:t> in </a:t>
            </a:r>
            <a:r>
              <a:rPr lang="cs-CZ" sz="1600" i="1" dirty="0" err="1"/>
              <a:t>each</a:t>
            </a:r>
            <a:r>
              <a:rPr lang="cs-CZ" sz="1600" i="1" dirty="0"/>
              <a:t> </a:t>
            </a:r>
            <a:r>
              <a:rPr lang="cs-CZ" sz="1600" i="1" dirty="0" err="1"/>
              <a:t>community</a:t>
            </a:r>
            <a:r>
              <a:rPr lang="cs-CZ" sz="1600" i="1" dirty="0"/>
              <a:t> </a:t>
            </a:r>
            <a:r>
              <a:rPr lang="cs-CZ" sz="1600" i="1" dirty="0" err="1"/>
              <a:t>around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world</a:t>
            </a:r>
            <a:r>
              <a:rPr lang="cs-CZ" sz="1600" i="1" dirty="0"/>
              <a:t> and </a:t>
            </a:r>
            <a:r>
              <a:rPr lang="cs-CZ" sz="1600" i="1" dirty="0" err="1"/>
              <a:t>deliver</a:t>
            </a:r>
            <a:r>
              <a:rPr lang="cs-CZ" sz="1600" i="1" dirty="0"/>
              <a:t> </a:t>
            </a:r>
            <a:r>
              <a:rPr lang="cs-CZ" sz="1600" i="1" dirty="0" err="1"/>
              <a:t>operational</a:t>
            </a:r>
            <a:r>
              <a:rPr lang="cs-CZ" sz="1600" i="1" dirty="0"/>
              <a:t> excellence to </a:t>
            </a:r>
            <a:r>
              <a:rPr lang="cs-CZ" sz="1600" i="1" dirty="0" err="1"/>
              <a:t>our</a:t>
            </a:r>
            <a:r>
              <a:rPr lang="cs-CZ" sz="1600" i="1" dirty="0"/>
              <a:t> </a:t>
            </a:r>
            <a:r>
              <a:rPr lang="cs-CZ" sz="1600" i="1" dirty="0" err="1"/>
              <a:t>customers</a:t>
            </a:r>
            <a:r>
              <a:rPr lang="cs-CZ" sz="1600" i="1" dirty="0"/>
              <a:t> in </a:t>
            </a:r>
            <a:r>
              <a:rPr lang="cs-CZ" sz="1600" i="1" dirty="0" err="1"/>
              <a:t>each</a:t>
            </a:r>
            <a:r>
              <a:rPr lang="cs-CZ" sz="1600" i="1" dirty="0"/>
              <a:t> </a:t>
            </a:r>
            <a:r>
              <a:rPr lang="cs-CZ" sz="1600" i="1" dirty="0" err="1"/>
              <a:t>of</a:t>
            </a:r>
            <a:r>
              <a:rPr lang="cs-CZ" sz="1600" i="1" dirty="0"/>
              <a:t> </a:t>
            </a:r>
            <a:r>
              <a:rPr lang="cs-CZ" sz="1600" i="1" dirty="0" err="1"/>
              <a:t>our</a:t>
            </a:r>
            <a:r>
              <a:rPr lang="cs-CZ" sz="1600" i="1" dirty="0"/>
              <a:t> </a:t>
            </a:r>
            <a:r>
              <a:rPr lang="cs-CZ" sz="1600" i="1" dirty="0" err="1"/>
              <a:t>restaurants</a:t>
            </a:r>
            <a:r>
              <a:rPr lang="cs-CZ" sz="1600" i="1" dirty="0"/>
              <a:t> (</a:t>
            </a:r>
            <a:r>
              <a:rPr lang="cs-CZ" sz="1600" i="1" dirty="0" err="1"/>
              <a:t>McDonald´s</a:t>
            </a:r>
            <a:r>
              <a:rPr lang="cs-CZ" sz="1600" i="1" dirty="0"/>
              <a:t>)</a:t>
            </a:r>
            <a:r>
              <a:rPr lang="cs-CZ" sz="1600" dirty="0"/>
              <a:t>).</a:t>
            </a:r>
          </a:p>
          <a:p>
            <a:pPr algn="just"/>
            <a:r>
              <a:rPr lang="cs-CZ" sz="1600" dirty="0"/>
              <a:t>Étos podniku: kultura, základní hodnoty, ambice.</a:t>
            </a:r>
          </a:p>
          <a:p>
            <a:pPr algn="just"/>
            <a:r>
              <a:rPr lang="cs-CZ" sz="1600" dirty="0"/>
              <a:t>Čím se odlišujeme od konkurence (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America´s</a:t>
            </a:r>
            <a:r>
              <a:rPr lang="cs-CZ" sz="1600" i="1" dirty="0"/>
              <a:t> Best </a:t>
            </a:r>
            <a:r>
              <a:rPr lang="cs-CZ" sz="1600" i="1" dirty="0" err="1"/>
              <a:t>Quick-Service</a:t>
            </a:r>
            <a:r>
              <a:rPr lang="cs-CZ" sz="1600" i="1" dirty="0"/>
              <a:t> Restaurant</a:t>
            </a:r>
            <a:r>
              <a:rPr lang="cs-CZ" sz="1600" dirty="0"/>
              <a:t>).</a:t>
            </a:r>
          </a:p>
          <a:p>
            <a:pPr algn="just"/>
            <a:r>
              <a:rPr lang="cs-CZ" sz="1600" dirty="0"/>
              <a:t>Konkurenční výhoda (</a:t>
            </a:r>
            <a:r>
              <a:rPr lang="cs-CZ" sz="1600" i="1" dirty="0"/>
              <a:t>To 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world´s</a:t>
            </a:r>
            <a:r>
              <a:rPr lang="cs-CZ" sz="1600" i="1" dirty="0"/>
              <a:t> </a:t>
            </a:r>
            <a:r>
              <a:rPr lang="cs-CZ" sz="1600" i="1" dirty="0" err="1"/>
              <a:t>largest</a:t>
            </a:r>
            <a:r>
              <a:rPr lang="cs-CZ" sz="1600" i="1" dirty="0"/>
              <a:t> mobile </a:t>
            </a:r>
            <a:r>
              <a:rPr lang="cs-CZ" sz="1600" i="1" dirty="0" err="1"/>
              <a:t>apps</a:t>
            </a:r>
            <a:r>
              <a:rPr lang="cs-CZ" sz="1600" i="1" dirty="0"/>
              <a:t> developer</a:t>
            </a:r>
            <a:r>
              <a:rPr lang="cs-CZ" sz="1600" dirty="0"/>
              <a:t>).</a:t>
            </a:r>
          </a:p>
          <a:p>
            <a:pPr algn="just"/>
            <a:r>
              <a:rPr lang="cs-CZ" sz="1600" dirty="0"/>
              <a:t>Identifikace trhu a zákazníků (</a:t>
            </a:r>
            <a:r>
              <a:rPr lang="cs-CZ" sz="1600" i="1" dirty="0"/>
              <a:t>To 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largest</a:t>
            </a:r>
            <a:r>
              <a:rPr lang="cs-CZ" sz="1600" i="1" dirty="0"/>
              <a:t> </a:t>
            </a:r>
            <a:r>
              <a:rPr lang="cs-CZ" sz="1600" i="1" dirty="0" err="1"/>
              <a:t>oncology</a:t>
            </a:r>
            <a:r>
              <a:rPr lang="cs-CZ" sz="1600" i="1" dirty="0"/>
              <a:t> </a:t>
            </a:r>
            <a:r>
              <a:rPr lang="cs-CZ" sz="1600" i="1" dirty="0" err="1"/>
              <a:t>practice</a:t>
            </a:r>
            <a:r>
              <a:rPr lang="cs-CZ" sz="1600" i="1" dirty="0"/>
              <a:t> in St. Louis</a:t>
            </a:r>
            <a:r>
              <a:rPr lang="cs-CZ" sz="1600" dirty="0"/>
              <a:t>).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Co by měla obsahovat mise</a:t>
            </a:r>
          </a:p>
        </p:txBody>
      </p:sp>
    </p:spTree>
    <p:extLst>
      <p:ext uri="{BB962C8B-B14F-4D97-AF65-F5344CB8AC3E}">
        <p14:creationId xmlns:p14="http://schemas.microsoft.com/office/powerpoint/2010/main" val="221051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Informativní </a:t>
            </a:r>
          </a:p>
          <a:p>
            <a:pPr algn="just"/>
            <a:r>
              <a:rPr lang="cs-CZ" sz="1600" dirty="0"/>
              <a:t>Jednoduchá</a:t>
            </a:r>
          </a:p>
          <a:p>
            <a:pPr algn="just"/>
            <a:r>
              <a:rPr lang="cs-CZ" sz="1600" dirty="0"/>
              <a:t>Zapamatovatelná</a:t>
            </a:r>
          </a:p>
          <a:p>
            <a:pPr algn="just"/>
            <a:r>
              <a:rPr lang="cs-CZ" sz="1600" dirty="0"/>
              <a:t>Dosažitelná</a:t>
            </a:r>
          </a:p>
          <a:p>
            <a:pPr algn="just"/>
            <a:r>
              <a:rPr lang="cs-CZ" sz="1600" dirty="0"/>
              <a:t>Získávající zaměstnance</a:t>
            </a:r>
          </a:p>
          <a:p>
            <a:pPr lvl="0" algn="just"/>
            <a:r>
              <a:rPr lang="cs-CZ" sz="1600" dirty="0"/>
              <a:t>Tržně orientovaná</a:t>
            </a:r>
          </a:p>
          <a:p>
            <a:pPr lvl="0" algn="just"/>
            <a:r>
              <a:rPr lang="cs-CZ" sz="1600" dirty="0"/>
              <a:t>Realizovatelná</a:t>
            </a:r>
          </a:p>
          <a:p>
            <a:pPr lvl="0" algn="just"/>
            <a:r>
              <a:rPr lang="cs-CZ" sz="1600" dirty="0"/>
              <a:t>Mít motivační dopad</a:t>
            </a:r>
          </a:p>
          <a:p>
            <a:pPr lvl="0" algn="just"/>
            <a:r>
              <a:rPr lang="cs-CZ" sz="1600" dirty="0"/>
              <a:t>Být specifická, originální, přitažlivá</a:t>
            </a:r>
          </a:p>
          <a:p>
            <a:pPr algn="just"/>
            <a:r>
              <a:rPr lang="cs-CZ" sz="1600" dirty="0"/>
              <a:t>Nabízet nejen výrobek, ale i služby spojené s jeho servisem a případně i s ekologickou likvidací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Základní pravidla pro tvorbu mise</a:t>
            </a:r>
          </a:p>
        </p:txBody>
      </p:sp>
    </p:spTree>
    <p:extLst>
      <p:ext uri="{BB962C8B-B14F-4D97-AF65-F5344CB8AC3E}">
        <p14:creationId xmlns:p14="http://schemas.microsoft.com/office/powerpoint/2010/main" val="157785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Hodnoty podniku představují skutečnosti, které podnik vyznává, dodržuje, považuje je za významné a řídí se jimi.</a:t>
            </a:r>
          </a:p>
          <a:p>
            <a:r>
              <a:rPr lang="cs-CZ" sz="1600" dirty="0"/>
              <a:t>Hodnoty podniku jsou zásady, které organizace přijala za vlastní. Tvoří mantinely její činnosti a pomáhají při rozhodování v nerozhodných situacích</a:t>
            </a:r>
          </a:p>
          <a:p>
            <a:pPr algn="just"/>
            <a:r>
              <a:rPr lang="cs-CZ" sz="1600" dirty="0"/>
              <a:t>Tím se vytváří dobré </a:t>
            </a:r>
            <a:r>
              <a:rPr lang="cs-CZ" sz="1600" b="1" dirty="0"/>
              <a:t>image</a:t>
            </a:r>
            <a:r>
              <a:rPr lang="cs-CZ" sz="1600" dirty="0"/>
              <a:t> podniku, které vždy přitahuje zákazníky i dodavatele a je oceňováno veřejností. Stanovené podnikové hodnoty, aby mohly úspěšně plnit svou úlohu, musí se stát </a:t>
            </a:r>
            <a:r>
              <a:rPr lang="cs-CZ" sz="1600" b="1" dirty="0"/>
              <a:t>sdílenými, společnými hodnotami</a:t>
            </a:r>
            <a:r>
              <a:rPr lang="cs-CZ" sz="1600" dirty="0"/>
              <a:t>, které mají řadu úkolů:</a:t>
            </a:r>
          </a:p>
          <a:p>
            <a:pPr lvl="1" algn="just"/>
            <a:r>
              <a:rPr lang="cs-CZ" sz="1600" dirty="0"/>
              <a:t>jsou návodem pro rozhodování a aktivity manažerů;</a:t>
            </a:r>
          </a:p>
          <a:p>
            <a:pPr lvl="1" algn="just"/>
            <a:r>
              <a:rPr lang="cs-CZ" sz="1600" dirty="0"/>
              <a:t>ovlivňují způsoby chování i komunikaci zaměstnanců;</a:t>
            </a:r>
          </a:p>
          <a:p>
            <a:pPr lvl="1" algn="just"/>
            <a:r>
              <a:rPr lang="cs-CZ" sz="1600" dirty="0"/>
              <a:t>mají vliv na charakter aktivit podniku na trhu a jeho vztahy ke konkurenci, zákazníkům i dodavatelům;</a:t>
            </a:r>
          </a:p>
          <a:p>
            <a:pPr lvl="1" algn="just"/>
            <a:r>
              <a:rPr lang="cs-CZ" sz="1600" dirty="0"/>
              <a:t>uplatňují se při formulování týmového ducha podniku;</a:t>
            </a:r>
          </a:p>
          <a:p>
            <a:pPr lvl="1" algn="just"/>
            <a:r>
              <a:rPr lang="cs-CZ" sz="1600" dirty="0"/>
              <a:t>pomáhají účinně formulovat podnikovou kulturu.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Hodnoty podniku</a:t>
            </a:r>
          </a:p>
        </p:txBody>
      </p:sp>
    </p:spTree>
    <p:extLst>
      <p:ext uri="{BB962C8B-B14F-4D97-AF65-F5344CB8AC3E}">
        <p14:creationId xmlns:p14="http://schemas.microsoft.com/office/powerpoint/2010/main" val="261580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2891</TotalTime>
  <Words>3119</Words>
  <Application>Microsoft Office PowerPoint</Application>
  <PresentationFormat>Předvádění na obrazovce (16:9)</PresentationFormat>
  <Paragraphs>311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7" baseType="lpstr">
      <vt:lpstr>Arial</vt:lpstr>
      <vt:lpstr>Calibri</vt:lpstr>
      <vt:lpstr>Enriqueta</vt:lpstr>
      <vt:lpstr>Times New Roman</vt:lpstr>
      <vt:lpstr>SLU</vt:lpstr>
      <vt:lpstr>Strategický záměr organizace</vt:lpstr>
      <vt:lpstr>Strategický záměr a jeho složky</vt:lpstr>
      <vt:lpstr>Vize</vt:lpstr>
      <vt:lpstr>Požadavky na vizi </vt:lpstr>
      <vt:lpstr>Postup tvorby vize</vt:lpstr>
      <vt:lpstr>Mise - poslání</vt:lpstr>
      <vt:lpstr>Co by měla obsahovat mise</vt:lpstr>
      <vt:lpstr>Základní pravidla pro tvorbu mise</vt:lpstr>
      <vt:lpstr>Hodnoty podniku</vt:lpstr>
      <vt:lpstr>Příklad hodnot podniku</vt:lpstr>
      <vt:lpstr>Strategické cíle podniku</vt:lpstr>
      <vt:lpstr>Pravidla pro stanovení cílů podniku I</vt:lpstr>
      <vt:lpstr>Pravidla pro stanovení cílů podniku II</vt:lpstr>
      <vt:lpstr>Skupiny oblasti cílů</vt:lpstr>
      <vt:lpstr>Hierarchizace a skupiny cílů</vt:lpstr>
      <vt:lpstr>Strategické cíle respektující potřeby a zájmy podniku</vt:lpstr>
      <vt:lpstr>Strategické cíle respektující zájmy zákazníků</vt:lpstr>
      <vt:lpstr>Strategické cíle respektující zájmy zaměstnanců</vt:lpstr>
      <vt:lpstr>Strategické cíle respektující zájmy společnosti</vt:lpstr>
      <vt:lpstr>Příklad strategických cílů</vt:lpstr>
      <vt:lpstr>Prognózování a tvorba strategie</vt:lpstr>
      <vt:lpstr>Vymezení pojmu prognóza</vt:lpstr>
      <vt:lpstr>Faktory ovlivňující kvalitu prognózy</vt:lpstr>
      <vt:lpstr>Použitelnost prognostických metod</vt:lpstr>
      <vt:lpstr>Prognostické metody</vt:lpstr>
      <vt:lpstr>Klasifikace prognostických metod I</vt:lpstr>
      <vt:lpstr>Klasifikace prognostických metod II</vt:lpstr>
      <vt:lpstr>Kvantitativní prognostické metody</vt:lpstr>
      <vt:lpstr>Kvalitativní prognostické metody</vt:lpstr>
      <vt:lpstr>Brainstorming</vt:lpstr>
      <vt:lpstr>Metoda DELPHI</vt:lpstr>
      <vt:lpstr>Metoda scénářů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136</cp:revision>
  <dcterms:created xsi:type="dcterms:W3CDTF">2016-07-06T15:42:34Z</dcterms:created>
  <dcterms:modified xsi:type="dcterms:W3CDTF">2025-10-06T08:58:20Z</dcterms:modified>
</cp:coreProperties>
</file>