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2"/>
  </p:notesMasterIdLst>
  <p:sldIdLst>
    <p:sldId id="322" r:id="rId2"/>
    <p:sldId id="259" r:id="rId3"/>
    <p:sldId id="274" r:id="rId4"/>
    <p:sldId id="275" r:id="rId5"/>
    <p:sldId id="276" r:id="rId6"/>
    <p:sldId id="277" r:id="rId7"/>
    <p:sldId id="265" r:id="rId8"/>
    <p:sldId id="281" r:id="rId9"/>
    <p:sldId id="288" r:id="rId10"/>
    <p:sldId id="289" r:id="rId11"/>
    <p:sldId id="282" r:id="rId12"/>
    <p:sldId id="278" r:id="rId13"/>
    <p:sldId id="279" r:id="rId14"/>
    <p:sldId id="280" r:id="rId15"/>
    <p:sldId id="268" r:id="rId16"/>
    <p:sldId id="283" r:id="rId17"/>
    <p:sldId id="284" r:id="rId18"/>
    <p:sldId id="285" r:id="rId19"/>
    <p:sldId id="286" r:id="rId20"/>
    <p:sldId id="296" r:id="rId21"/>
    <p:sldId id="295" r:id="rId22"/>
    <p:sldId id="290" r:id="rId23"/>
    <p:sldId id="291" r:id="rId24"/>
    <p:sldId id="293" r:id="rId25"/>
    <p:sldId id="294" r:id="rId26"/>
    <p:sldId id="332" r:id="rId27"/>
    <p:sldId id="335" r:id="rId28"/>
    <p:sldId id="336" r:id="rId29"/>
    <p:sldId id="292" r:id="rId30"/>
    <p:sldId id="333" r:id="rId31"/>
  </p:sldIdLst>
  <p:sldSz cx="9144000" cy="5143500" type="screen16x9"/>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07871"/>
    <a:srgbClr val="000000"/>
    <a:srgbClr val="981E3A"/>
    <a:srgbClr val="9F2B2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3" d="100"/>
          <a:sy n="103" d="100"/>
        </p:scale>
        <p:origin x="802" y="67"/>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6097986-0C26-47DE-8982-7AD2B6842259}" type="datetimeFigureOut">
              <a:rPr lang="cs-CZ" smtClean="0"/>
              <a:pPr/>
              <a:t>06.10.2025</a:t>
            </a:fld>
            <a:endParaRPr lang="cs-CZ"/>
          </a:p>
        </p:txBody>
      </p:sp>
      <p:sp>
        <p:nvSpPr>
          <p:cNvPr id="4" name="Zástupný symbol pro obrázek snímku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zápatí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DD4000A-37E1-4D72-B31A-77993FD77D47}" type="slidenum">
              <a:rPr lang="cs-CZ" smtClean="0"/>
              <a:pPr/>
              <a:t>‹#›</a:t>
            </a:fld>
            <a:endParaRPr lang="cs-CZ"/>
          </a:p>
        </p:txBody>
      </p:sp>
    </p:spTree>
    <p:extLst>
      <p:ext uri="{BB962C8B-B14F-4D97-AF65-F5344CB8AC3E}">
        <p14:creationId xmlns:p14="http://schemas.microsoft.com/office/powerpoint/2010/main" val="22974456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ulní strana">
    <p:spTree>
      <p:nvGrpSpPr>
        <p:cNvPr id="1" name=""/>
        <p:cNvGrpSpPr/>
        <p:nvPr/>
      </p:nvGrpSpPr>
      <p:grpSpPr>
        <a:xfrm>
          <a:off x="0" y="0"/>
          <a:ext cx="0" cy="0"/>
          <a:chOff x="0" y="0"/>
          <a:chExt cx="0" cy="0"/>
        </a:xfrm>
      </p:grpSpPr>
    </p:spTree>
    <p:extLst>
      <p:ext uri="{BB962C8B-B14F-4D97-AF65-F5344CB8AC3E}">
        <p14:creationId xmlns:p14="http://schemas.microsoft.com/office/powerpoint/2010/main" val="39128808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List - obecný">
    <p:spTree>
      <p:nvGrpSpPr>
        <p:cNvPr id="1" name=""/>
        <p:cNvGrpSpPr/>
        <p:nvPr/>
      </p:nvGrpSpPr>
      <p:grpSpPr>
        <a:xfrm>
          <a:off x="0" y="0"/>
          <a:ext cx="0" cy="0"/>
          <a:chOff x="0" y="0"/>
          <a:chExt cx="0" cy="0"/>
        </a:xfrm>
      </p:grpSpPr>
      <p:pic>
        <p:nvPicPr>
          <p:cNvPr id="10" name="Obrázek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955996" y="226939"/>
            <a:ext cx="956040" cy="745712"/>
          </a:xfrm>
          <a:prstGeom prst="rect">
            <a:avLst/>
          </a:prstGeom>
        </p:spPr>
      </p:pic>
      <p:sp>
        <p:nvSpPr>
          <p:cNvPr id="7" name="Nadpis 1"/>
          <p:cNvSpPr>
            <a:spLocks noGrp="1"/>
          </p:cNvSpPr>
          <p:nvPr>
            <p:ph type="title"/>
          </p:nvPr>
        </p:nvSpPr>
        <p:spPr>
          <a:xfrm>
            <a:off x="251520" y="195486"/>
            <a:ext cx="4536504" cy="507703"/>
          </a:xfrm>
          <a:prstGeom prst="rect">
            <a:avLst/>
          </a:prstGeom>
          <a:noFill/>
          <a:ln>
            <a:noFill/>
          </a:ln>
        </p:spPr>
        <p:txBody>
          <a:bodyPr anchor="t">
            <a:noAutofit/>
          </a:bodyPr>
          <a:lstStyle>
            <a:lvl1pPr algn="l">
              <a:defRPr sz="2400"/>
            </a:lvl1pPr>
          </a:lstStyle>
          <a:p>
            <a:pPr algn="l"/>
            <a:r>
              <a:rPr lang="cs-CZ" sz="2400" dirty="0">
                <a:solidFill>
                  <a:srgbClr val="981E3A"/>
                </a:solidFill>
                <a:latin typeface="Times New Roman" panose="02020603050405020304" pitchFamily="18" charset="0"/>
                <a:cs typeface="Times New Roman" panose="02020603050405020304" pitchFamily="18" charset="0"/>
              </a:rPr>
              <a:t>Název listu</a:t>
            </a:r>
          </a:p>
        </p:txBody>
      </p:sp>
      <p:cxnSp>
        <p:nvCxnSpPr>
          <p:cNvPr id="9" name="Přímá spojnice 8"/>
          <p:cNvCxnSpPr/>
          <p:nvPr userDrawn="1"/>
        </p:nvCxnSpPr>
        <p:spPr>
          <a:xfrm>
            <a:off x="251520" y="699542"/>
            <a:ext cx="7416824" cy="0"/>
          </a:xfrm>
          <a:prstGeom prst="line">
            <a:avLst/>
          </a:prstGeom>
          <a:ln w="9525" cmpd="sng">
            <a:solidFill>
              <a:srgbClr val="307871"/>
            </a:solidFill>
            <a:prstDash val="sysDot"/>
          </a:ln>
        </p:spPr>
        <p:style>
          <a:lnRef idx="1">
            <a:schemeClr val="accent2"/>
          </a:lnRef>
          <a:fillRef idx="0">
            <a:schemeClr val="accent2"/>
          </a:fillRef>
          <a:effectRef idx="0">
            <a:schemeClr val="accent2"/>
          </a:effectRef>
          <a:fontRef idx="minor">
            <a:schemeClr val="tx1"/>
          </a:fontRef>
        </p:style>
      </p:cxnSp>
      <p:cxnSp>
        <p:nvCxnSpPr>
          <p:cNvPr id="11" name="Přímá spojnice 10"/>
          <p:cNvCxnSpPr/>
          <p:nvPr userDrawn="1"/>
        </p:nvCxnSpPr>
        <p:spPr>
          <a:xfrm>
            <a:off x="251520" y="4731990"/>
            <a:ext cx="8660516" cy="0"/>
          </a:xfrm>
          <a:prstGeom prst="line">
            <a:avLst/>
          </a:prstGeom>
          <a:ln w="9525" cmpd="sng">
            <a:solidFill>
              <a:srgbClr val="307871"/>
            </a:solidFill>
            <a:prstDash val="sysDot"/>
          </a:ln>
        </p:spPr>
        <p:style>
          <a:lnRef idx="1">
            <a:schemeClr val="accent2"/>
          </a:lnRef>
          <a:fillRef idx="0">
            <a:schemeClr val="accent2"/>
          </a:fillRef>
          <a:effectRef idx="0">
            <a:schemeClr val="accent2"/>
          </a:effectRef>
          <a:fontRef idx="minor">
            <a:schemeClr val="tx1"/>
          </a:fontRef>
        </p:style>
      </p:cxnSp>
      <p:sp>
        <p:nvSpPr>
          <p:cNvPr id="19" name="Zástupný symbol pro zápatí 18"/>
          <p:cNvSpPr>
            <a:spLocks noGrp="1"/>
          </p:cNvSpPr>
          <p:nvPr>
            <p:ph type="ftr" sz="quarter" idx="11"/>
          </p:nvPr>
        </p:nvSpPr>
        <p:spPr>
          <a:xfrm>
            <a:off x="236240" y="4731990"/>
            <a:ext cx="2895600" cy="273844"/>
          </a:xfrm>
          <a:prstGeom prst="rect">
            <a:avLst/>
          </a:prstGeom>
        </p:spPr>
        <p:txBody>
          <a:bodyPr/>
          <a:lstStyle>
            <a:lvl1pPr algn="l">
              <a:defRPr sz="800">
                <a:solidFill>
                  <a:srgbClr val="307871"/>
                </a:solidFill>
              </a:defRPr>
            </a:lvl1pPr>
          </a:lstStyle>
          <a:p>
            <a:r>
              <a:rPr lang="cs-CZ" altLang="cs-CZ">
                <a:cs typeface="Times New Roman" panose="02020603050405020304" pitchFamily="18" charset="0"/>
              </a:rPr>
              <a:t>Prostor pro doplňující informace, poznámky</a:t>
            </a:r>
            <a:endParaRPr lang="cs-CZ" altLang="cs-CZ" dirty="0">
              <a:cs typeface="Times New Roman" panose="02020603050405020304" pitchFamily="18" charset="0"/>
            </a:endParaRPr>
          </a:p>
        </p:txBody>
      </p:sp>
      <p:sp>
        <p:nvSpPr>
          <p:cNvPr id="20" name="Zástupný symbol pro číslo snímku 19"/>
          <p:cNvSpPr>
            <a:spLocks noGrp="1"/>
          </p:cNvSpPr>
          <p:nvPr>
            <p:ph type="sldNum" sz="quarter" idx="12"/>
          </p:nvPr>
        </p:nvSpPr>
        <p:spPr>
          <a:xfrm>
            <a:off x="7812360" y="4731990"/>
            <a:ext cx="1080120" cy="273844"/>
          </a:xfrm>
          <a:prstGeom prst="rect">
            <a:avLst/>
          </a:prstGeom>
        </p:spPr>
        <p:txBody>
          <a:bodyPr/>
          <a:lstStyle>
            <a:lvl1pPr algn="r">
              <a:defRPr/>
            </a:lvl1pPr>
          </a:lstStyle>
          <a:p>
            <a:fld id="{560808B9-4D1F-4069-9EB9-CD8802008F4E}" type="slidenum">
              <a:rPr lang="cs-CZ" smtClean="0"/>
              <a:pPr/>
              <a:t>‹#›</a:t>
            </a:fld>
            <a:endParaRPr lang="cs-CZ" dirty="0"/>
          </a:p>
        </p:txBody>
      </p:sp>
    </p:spTree>
    <p:extLst>
      <p:ext uri="{BB962C8B-B14F-4D97-AF65-F5344CB8AC3E}">
        <p14:creationId xmlns:p14="http://schemas.microsoft.com/office/powerpoint/2010/main" val="8906028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Prázdný list">
    <p:spTree>
      <p:nvGrpSpPr>
        <p:cNvPr id="1" name=""/>
        <p:cNvGrpSpPr/>
        <p:nvPr/>
      </p:nvGrpSpPr>
      <p:grpSpPr>
        <a:xfrm>
          <a:off x="0" y="0"/>
          <a:ext cx="0" cy="0"/>
          <a:chOff x="0" y="0"/>
          <a:chExt cx="0" cy="0"/>
        </a:xfrm>
      </p:grpSpPr>
    </p:spTree>
    <p:extLst>
      <p:ext uri="{BB962C8B-B14F-4D97-AF65-F5344CB8AC3E}">
        <p14:creationId xmlns:p14="http://schemas.microsoft.com/office/powerpoint/2010/main" val="1116820457"/>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83884548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Obrázek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948263" y="555525"/>
            <a:ext cx="1699500" cy="1325611"/>
          </a:xfrm>
          <a:prstGeom prst="rect">
            <a:avLst/>
          </a:prstGeom>
        </p:spPr>
      </p:pic>
      <p:sp>
        <p:nvSpPr>
          <p:cNvPr id="7" name="Obdélník 6"/>
          <p:cNvSpPr/>
          <p:nvPr/>
        </p:nvSpPr>
        <p:spPr>
          <a:xfrm>
            <a:off x="251520" y="267494"/>
            <a:ext cx="5616624" cy="4608512"/>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b="1">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sp>
        <p:nvSpPr>
          <p:cNvPr id="2" name="Nadpis 1"/>
          <p:cNvSpPr>
            <a:spLocks noGrp="1"/>
          </p:cNvSpPr>
          <p:nvPr>
            <p:ph type="ctrTitle" idx="4294967295"/>
          </p:nvPr>
        </p:nvSpPr>
        <p:spPr>
          <a:xfrm>
            <a:off x="467544" y="699542"/>
            <a:ext cx="5112568" cy="2160240"/>
          </a:xfrm>
          <a:prstGeom prst="rect">
            <a:avLst/>
          </a:prstGeom>
        </p:spPr>
        <p:txBody>
          <a:bodyPr anchor="t">
            <a:normAutofit/>
          </a:bodyPr>
          <a:lstStyle/>
          <a:p>
            <a:pPr algn="l"/>
            <a:r>
              <a:rPr lang="cs-CZ" sz="4000" b="1" dirty="0">
                <a:solidFill>
                  <a:schemeClr val="bg1"/>
                </a:solidFill>
                <a:latin typeface="Times New Roman" panose="02020603050405020304" pitchFamily="18" charset="0"/>
                <a:cs typeface="Times New Roman" panose="02020603050405020304" pitchFamily="18" charset="0"/>
              </a:rPr>
              <a:t>Strategická analýza</a:t>
            </a:r>
            <a:br>
              <a:rPr lang="cs-CZ" sz="4000" b="1" dirty="0">
                <a:solidFill>
                  <a:schemeClr val="bg1"/>
                </a:solidFill>
                <a:latin typeface="Times New Roman" panose="02020603050405020304" pitchFamily="18" charset="0"/>
                <a:cs typeface="Times New Roman" panose="02020603050405020304" pitchFamily="18" charset="0"/>
              </a:rPr>
            </a:br>
            <a:r>
              <a:rPr lang="cs-CZ" sz="4000" b="1" dirty="0">
                <a:solidFill>
                  <a:schemeClr val="bg1"/>
                </a:solidFill>
                <a:latin typeface="Times New Roman" panose="02020603050405020304" pitchFamily="18" charset="0"/>
                <a:cs typeface="Times New Roman" panose="02020603050405020304" pitchFamily="18" charset="0"/>
              </a:rPr>
              <a:t>Strategická analýza externího prostředí</a:t>
            </a:r>
          </a:p>
        </p:txBody>
      </p:sp>
      <p:sp>
        <p:nvSpPr>
          <p:cNvPr id="3" name="Podnadpis 2"/>
          <p:cNvSpPr>
            <a:spLocks noGrp="1"/>
          </p:cNvSpPr>
          <p:nvPr>
            <p:ph type="subTitle" idx="4294967295"/>
          </p:nvPr>
        </p:nvSpPr>
        <p:spPr>
          <a:xfrm>
            <a:off x="1763688" y="3795886"/>
            <a:ext cx="3888432" cy="792088"/>
          </a:xfrm>
          <a:prstGeom prst="rect">
            <a:avLst/>
          </a:prstGeom>
        </p:spPr>
        <p:txBody>
          <a:bodyPr>
            <a:normAutofit/>
          </a:bodyPr>
          <a:lstStyle/>
          <a:p>
            <a:pPr marL="0" indent="0" algn="r">
              <a:buNone/>
            </a:pPr>
            <a:r>
              <a:rPr lang="cs-CZ" sz="1400">
                <a:solidFill>
                  <a:schemeClr val="bg1"/>
                </a:solidFill>
                <a:latin typeface="Times New Roman" panose="02020603050405020304" pitchFamily="18" charset="0"/>
                <a:cs typeface="Times New Roman" panose="02020603050405020304" pitchFamily="18" charset="0"/>
              </a:rPr>
              <a:t>4</a:t>
            </a:r>
            <a:r>
              <a:rPr lang="cs-CZ" sz="1400" dirty="0">
                <a:solidFill>
                  <a:schemeClr val="bg1"/>
                </a:solidFill>
                <a:latin typeface="Times New Roman" panose="02020603050405020304" pitchFamily="18" charset="0"/>
                <a:cs typeface="Times New Roman" panose="02020603050405020304" pitchFamily="18" charset="0"/>
              </a:rPr>
              <a:t>. přednáška</a:t>
            </a:r>
          </a:p>
        </p:txBody>
      </p:sp>
      <p:sp>
        <p:nvSpPr>
          <p:cNvPr id="9" name="Podnadpis 2"/>
          <p:cNvSpPr txBox="1">
            <a:spLocks/>
          </p:cNvSpPr>
          <p:nvPr/>
        </p:nvSpPr>
        <p:spPr>
          <a:xfrm>
            <a:off x="6588224" y="3723878"/>
            <a:ext cx="2384047" cy="1152128"/>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r"/>
            <a:r>
              <a:rPr lang="cs-CZ" altLang="cs-CZ" sz="900" b="1" dirty="0">
                <a:solidFill>
                  <a:srgbClr val="307871"/>
                </a:solidFill>
                <a:latin typeface="Times New Roman" panose="02020603050405020304" pitchFamily="18" charset="0"/>
                <a:cs typeface="Times New Roman" panose="02020603050405020304" pitchFamily="18" charset="0"/>
              </a:rPr>
              <a:t>Ing. Šárka Zapletalová, Ph.D.</a:t>
            </a:r>
          </a:p>
          <a:p>
            <a:pPr algn="r"/>
            <a:r>
              <a:rPr lang="cs-CZ" altLang="cs-CZ" sz="900" dirty="0">
                <a:solidFill>
                  <a:srgbClr val="307871"/>
                </a:solidFill>
                <a:latin typeface="Times New Roman" panose="02020603050405020304" pitchFamily="18" charset="0"/>
                <a:cs typeface="Times New Roman" panose="02020603050405020304" pitchFamily="18" charset="0"/>
              </a:rPr>
              <a:t>Katedra Podnikové ekonomiky a managementu</a:t>
            </a:r>
          </a:p>
        </p:txBody>
      </p:sp>
    </p:spTree>
    <p:extLst>
      <p:ext uri="{BB962C8B-B14F-4D97-AF65-F5344CB8AC3E}">
        <p14:creationId xmlns:p14="http://schemas.microsoft.com/office/powerpoint/2010/main" val="299864850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987574"/>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cs-CZ" sz="1600" dirty="0"/>
              <a:t>Dalšími modifikacemi PESTLE analýzy je STEER analýza a  STEEPLED analýza.</a:t>
            </a:r>
          </a:p>
          <a:p>
            <a:pPr marL="0" indent="0">
              <a:buNone/>
            </a:pPr>
            <a:r>
              <a:rPr lang="cs-CZ" sz="1600" dirty="0"/>
              <a:t> </a:t>
            </a:r>
          </a:p>
          <a:p>
            <a:r>
              <a:rPr lang="cs-CZ" sz="1600" b="1" dirty="0"/>
              <a:t>STEER analýza </a:t>
            </a:r>
            <a:r>
              <a:rPr lang="cs-CZ" sz="1600" dirty="0"/>
              <a:t>má faktory uspořádány takto:</a:t>
            </a:r>
          </a:p>
          <a:p>
            <a:pPr lvl="1"/>
            <a:r>
              <a:rPr lang="cs-CZ" sz="1600" b="1" dirty="0"/>
              <a:t>S</a:t>
            </a:r>
            <a:r>
              <a:rPr lang="cs-CZ" sz="1600" dirty="0"/>
              <a:t> – (</a:t>
            </a:r>
            <a:r>
              <a:rPr lang="cs-CZ" sz="1600" dirty="0" err="1"/>
              <a:t>socio-cultural</a:t>
            </a:r>
            <a:r>
              <a:rPr lang="cs-CZ" sz="1600" dirty="0"/>
              <a:t>) </a:t>
            </a:r>
            <a:r>
              <a:rPr lang="cs-CZ" sz="1600" dirty="0" err="1"/>
              <a:t>socio</a:t>
            </a:r>
            <a:r>
              <a:rPr lang="cs-CZ" sz="1600" dirty="0"/>
              <a:t>-kulturní faktory</a:t>
            </a:r>
          </a:p>
          <a:p>
            <a:pPr lvl="1"/>
            <a:r>
              <a:rPr lang="cs-CZ" sz="1600" b="1" dirty="0"/>
              <a:t>T</a:t>
            </a:r>
            <a:r>
              <a:rPr lang="cs-CZ" sz="1600" dirty="0"/>
              <a:t> – (</a:t>
            </a:r>
            <a:r>
              <a:rPr lang="cs-CZ" sz="1600" dirty="0" err="1"/>
              <a:t>technological</a:t>
            </a:r>
            <a:r>
              <a:rPr lang="cs-CZ" sz="1600" dirty="0"/>
              <a:t>) technologické faktory</a:t>
            </a:r>
          </a:p>
          <a:p>
            <a:pPr lvl="1"/>
            <a:r>
              <a:rPr lang="cs-CZ" sz="1600" b="1" dirty="0"/>
              <a:t>E</a:t>
            </a:r>
            <a:r>
              <a:rPr lang="cs-CZ" sz="1600" dirty="0"/>
              <a:t> – (</a:t>
            </a:r>
            <a:r>
              <a:rPr lang="cs-CZ" sz="1600" dirty="0" err="1"/>
              <a:t>economic</a:t>
            </a:r>
            <a:r>
              <a:rPr lang="cs-CZ" sz="1600" dirty="0"/>
              <a:t>) ekonomické faktory</a:t>
            </a:r>
          </a:p>
          <a:p>
            <a:pPr lvl="1"/>
            <a:r>
              <a:rPr lang="cs-CZ" sz="1600" b="1" dirty="0"/>
              <a:t>E</a:t>
            </a:r>
            <a:r>
              <a:rPr lang="cs-CZ" sz="1600" dirty="0"/>
              <a:t> – (</a:t>
            </a:r>
            <a:r>
              <a:rPr lang="cs-CZ" sz="1600" dirty="0" err="1"/>
              <a:t>ecological</a:t>
            </a:r>
            <a:r>
              <a:rPr lang="cs-CZ" sz="1600" dirty="0"/>
              <a:t>) ekologické faktory</a:t>
            </a:r>
          </a:p>
          <a:p>
            <a:pPr lvl="1"/>
            <a:r>
              <a:rPr lang="cs-CZ" sz="1600" b="1" dirty="0"/>
              <a:t>R</a:t>
            </a:r>
            <a:r>
              <a:rPr lang="cs-CZ" sz="1600" dirty="0"/>
              <a:t> – (regulátory) regulující faktory (legislativa jako regulace)</a:t>
            </a:r>
          </a:p>
          <a:p>
            <a:endParaRPr lang="cs-CZ" sz="1600" dirty="0"/>
          </a:p>
          <a:p>
            <a:r>
              <a:rPr lang="cs-CZ" sz="1600" b="1" dirty="0"/>
              <a:t>STEEPLED analýza </a:t>
            </a:r>
            <a:r>
              <a:rPr lang="cs-CZ" sz="1600" dirty="0"/>
              <a:t>přidává faktory etické (E – </a:t>
            </a:r>
            <a:r>
              <a:rPr lang="cs-CZ" sz="1600" dirty="0" err="1"/>
              <a:t>ethics</a:t>
            </a:r>
            <a:r>
              <a:rPr lang="cs-CZ" sz="1600" dirty="0"/>
              <a:t>) a demografické (D – </a:t>
            </a:r>
            <a:r>
              <a:rPr lang="cs-CZ" sz="1600" dirty="0" err="1"/>
              <a:t>demographic</a:t>
            </a:r>
            <a:r>
              <a:rPr lang="cs-CZ" sz="1600" dirty="0"/>
              <a:t>). </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5184576" cy="507703"/>
          </a:xfrm>
        </p:spPr>
        <p:txBody>
          <a:bodyPr/>
          <a:lstStyle/>
          <a:p>
            <a:r>
              <a:rPr lang="cs-CZ" dirty="0"/>
              <a:t>STEER analýza a STEEPLED analýza</a:t>
            </a:r>
          </a:p>
        </p:txBody>
      </p:sp>
    </p:spTree>
    <p:extLst>
      <p:ext uri="{BB962C8B-B14F-4D97-AF65-F5344CB8AC3E}">
        <p14:creationId xmlns:p14="http://schemas.microsoft.com/office/powerpoint/2010/main" val="31710794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6">
                                            <p:txEl>
                                              <p:pRg st="3" end="3"/>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6">
                                            <p:txEl>
                                              <p:pRg st="4" end="4"/>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6">
                                            <p:txEl>
                                              <p:pRg st="5" end="5"/>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6">
                                            <p:txEl>
                                              <p:pRg st="6" end="6"/>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6">
                                            <p:txEl>
                                              <p:pRg st="7" end="7"/>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16">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843558"/>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b="1" dirty="0"/>
              <a:t>LONGPEST analýza</a:t>
            </a:r>
            <a:r>
              <a:rPr lang="cs-CZ" sz="1600" dirty="0"/>
              <a:t>, která je další modifikací PEST analýzy, bere v úvahu lokální LO, národní N a globální G úroveň politicko-legislativních, ekonomických, sociálně-demografických a </a:t>
            </a:r>
            <a:r>
              <a:rPr lang="cs-CZ" sz="1600" dirty="0" err="1"/>
              <a:t>technicko-technologických</a:t>
            </a:r>
            <a:r>
              <a:rPr lang="cs-CZ" sz="1600" dirty="0"/>
              <a:t> faktorů. </a:t>
            </a:r>
          </a:p>
          <a:p>
            <a:pPr algn="just"/>
            <a:endParaRPr lang="cs-CZ" sz="1600" dirty="0"/>
          </a:p>
          <a:p>
            <a:pPr algn="just"/>
            <a:r>
              <a:rPr lang="cs-CZ" sz="1600" dirty="0"/>
              <a:t>Výsledkem je strategický profil okolí. Postup obsahuje tyto kroky: </a:t>
            </a:r>
          </a:p>
          <a:p>
            <a:pPr lvl="1" algn="just"/>
            <a:r>
              <a:rPr lang="cs-CZ" sz="1600" dirty="0"/>
              <a:t>Vytvoření seznamu faktorů, které budou analyzovány.</a:t>
            </a:r>
          </a:p>
          <a:p>
            <a:pPr lvl="1" algn="just"/>
            <a:r>
              <a:rPr lang="cs-CZ" sz="1600" dirty="0"/>
              <a:t>Ohodnocení významu faktorů pomocí </a:t>
            </a:r>
            <a:r>
              <a:rPr lang="cs-CZ" sz="1600" dirty="0" err="1"/>
              <a:t>Likertovy</a:t>
            </a:r>
            <a:r>
              <a:rPr lang="cs-CZ" sz="1600" dirty="0"/>
              <a:t> stupnice.</a:t>
            </a:r>
          </a:p>
          <a:p>
            <a:pPr lvl="1" algn="just"/>
            <a:r>
              <a:rPr lang="cs-CZ" sz="1600" dirty="0"/>
              <a:t>Vyhodnocení faktorů, které nejvíce působí na podnik (dopady na rentabilitu, likviditu, růst) a možnosti reakce podniku na tyto faktory.</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4896544" cy="507703"/>
          </a:xfrm>
        </p:spPr>
        <p:txBody>
          <a:bodyPr/>
          <a:lstStyle/>
          <a:p>
            <a:r>
              <a:rPr lang="cs-CZ" dirty="0"/>
              <a:t>LONGPEST analýza</a:t>
            </a:r>
          </a:p>
        </p:txBody>
      </p:sp>
    </p:spTree>
    <p:extLst>
      <p:ext uri="{BB962C8B-B14F-4D97-AF65-F5344CB8AC3E}">
        <p14:creationId xmlns:p14="http://schemas.microsoft.com/office/powerpoint/2010/main" val="15729747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6">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6">
                                            <p:txEl>
                                              <p:pRg st="4" end="4"/>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6">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107504" y="771550"/>
            <a:ext cx="7776864"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dirty="0"/>
              <a:t>Spíše než pojem bližší podnikatelské prostředí se používá pojem trh nebo odvětví, nebo také </a:t>
            </a:r>
            <a:r>
              <a:rPr lang="cs-CZ" sz="1600" dirty="0" err="1"/>
              <a:t>mezoprostředí</a:t>
            </a:r>
            <a:r>
              <a:rPr lang="cs-CZ" sz="1600" dirty="0"/>
              <a:t>. Někteří autoři začleňují toto prostředí do mikroprostředí, tj. do interního prostředí podniku. </a:t>
            </a:r>
          </a:p>
          <a:p>
            <a:pPr algn="just"/>
            <a:r>
              <a:rPr lang="cs-CZ" sz="1600" dirty="0"/>
              <a:t>Základní charakteristikou tohoto podnikatelského prostředí je to, že podniky mohou ovlivňovat subjekty a síly tohoto podnikatelského prostředí. Toto ovlivňování je cílené a záměrné. </a:t>
            </a:r>
          </a:p>
          <a:p>
            <a:pPr algn="just"/>
            <a:r>
              <a:rPr lang="cs-CZ" sz="1600" dirty="0"/>
              <a:t>Tržní prostředí můžeme označit jako úroveň transakční, protože právě v tomto prostředí dochází k transakcím spojených s realizací podnikatelských aktivit.</a:t>
            </a:r>
          </a:p>
          <a:p>
            <a:pPr algn="just"/>
            <a:r>
              <a:rPr lang="cs-CZ" sz="1600" dirty="0"/>
              <a:t>Subjekty tržního prostředí zahrnují skupiny lidí nebo organizace mající bezprostřední vztah ke konkrétnímu podnikatelskému subjektu. Mezi subjekty tržního prostředí patří: zákazníci, konkurence, distribuční články, veřejnost, vnější </a:t>
            </a:r>
            <a:r>
              <a:rPr lang="cs-CZ" sz="1600" dirty="0" err="1"/>
              <a:t>ovlivňovatelé</a:t>
            </a:r>
            <a:r>
              <a:rPr lang="cs-CZ" sz="1600" dirty="0"/>
              <a:t>.</a:t>
            </a:r>
          </a:p>
          <a:p>
            <a:pPr algn="just"/>
            <a:r>
              <a:rPr lang="cs-CZ" sz="1600" dirty="0"/>
              <a:t>Analýza tržního prostředí se zaměřuje na hodnocení základních parametrů trhu a situaci v konkrétním odvětví. Proto analýzu tržního prostředí lze rozdělit na analýzu odvětví a analýzu trhu.</a:t>
            </a:r>
          </a:p>
          <a:p>
            <a:pPr algn="just"/>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4896544" cy="507703"/>
          </a:xfrm>
        </p:spPr>
        <p:txBody>
          <a:bodyPr/>
          <a:lstStyle/>
          <a:p>
            <a:r>
              <a:rPr lang="cs-CZ" dirty="0"/>
              <a:t>Tržní prostředí</a:t>
            </a:r>
          </a:p>
        </p:txBody>
      </p:sp>
    </p:spTree>
    <p:extLst>
      <p:ext uri="{BB962C8B-B14F-4D97-AF65-F5344CB8AC3E}">
        <p14:creationId xmlns:p14="http://schemas.microsoft.com/office/powerpoint/2010/main" val="37216456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703189"/>
            <a:ext cx="7704856"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500" b="1" dirty="0"/>
              <a:t>Trh</a:t>
            </a:r>
            <a:r>
              <a:rPr lang="cs-CZ" sz="1500" dirty="0"/>
              <a:t> představuje, z pohledu podniku a marketingového chápání, skupinu zákazníků podniku, ať už cílových nebo potenciálních. </a:t>
            </a:r>
          </a:p>
          <a:p>
            <a:pPr algn="just"/>
            <a:r>
              <a:rPr lang="cs-CZ" sz="1500" dirty="0"/>
              <a:t>Podle typu zákazníků rozlišujeme trh spotřebitelský a trh organizací. </a:t>
            </a:r>
            <a:r>
              <a:rPr lang="cs-CZ" sz="1500" i="1" dirty="0"/>
              <a:t>Na trhu spotřebitelském </a:t>
            </a:r>
            <a:r>
              <a:rPr lang="cs-CZ" sz="1500" dirty="0"/>
              <a:t>se pohybují jednotlivci a domácnosti, které nakupují produkty a služby za účelem spotřeby (hovoříme o nich jako o konečných spotřebitelích). </a:t>
            </a:r>
            <a:r>
              <a:rPr lang="cs-CZ" sz="1500" i="1" dirty="0"/>
              <a:t>Na trhu organizací </a:t>
            </a:r>
            <a:r>
              <a:rPr lang="cs-CZ" sz="1500" dirty="0"/>
              <a:t>působí podniky, organizace, které nakupují zboží a služby za účelem dalšího prodeje (obchodní podniky), přepracování (výrobní podniky) nebo užití pro společnost (vláda, neziskové organizace). Odvětví pak produkuje a poté prodává výrobky a služby pro zákazníky s cílem uspokojení jejich potřeb.</a:t>
            </a:r>
          </a:p>
          <a:p>
            <a:r>
              <a:rPr lang="cs-CZ" sz="1500" i="1" dirty="0" err="1"/>
              <a:t>Kotler</a:t>
            </a:r>
            <a:r>
              <a:rPr lang="cs-CZ" sz="1500" i="1" dirty="0"/>
              <a:t> a Keller </a:t>
            </a:r>
            <a:r>
              <a:rPr lang="cs-CZ" sz="1500" dirty="0"/>
              <a:t>(2013, s. 38) člení trhy do pěti skupin, které jsou vzájemně provázány určitými vazbami směny a probíhají mezi nimi toky: trh zdrojů (trh surovin, práce a peněz), trh výrobců, trh prostředníků, spotřební trh a vládní trh. </a:t>
            </a:r>
          </a:p>
          <a:p>
            <a:r>
              <a:rPr lang="cs-CZ" sz="1500" i="1" dirty="0"/>
              <a:t>Michael E. Porter </a:t>
            </a:r>
            <a:r>
              <a:rPr lang="cs-CZ" sz="1500" dirty="0"/>
              <a:t>rozdělil trh (na základě životního cyklu odvětví, míry koncentrace podniků v odvětví, fází cyklu produktu a míře vystavení trhu mezinárodní konkurenci) na pět typů (Jakubíková 2013, s. 160): trhy nově vznikající, rostoucí trhy, dospělé a upadající trhy, globální trhy.</a:t>
            </a:r>
          </a:p>
          <a:p>
            <a:pPr algn="just"/>
            <a:endParaRPr lang="cs-CZ" sz="15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4896544" cy="507703"/>
          </a:xfrm>
        </p:spPr>
        <p:txBody>
          <a:bodyPr/>
          <a:lstStyle/>
          <a:p>
            <a:r>
              <a:rPr lang="cs-CZ" dirty="0"/>
              <a:t>Trh</a:t>
            </a:r>
          </a:p>
        </p:txBody>
      </p:sp>
    </p:spTree>
    <p:extLst>
      <p:ext uri="{BB962C8B-B14F-4D97-AF65-F5344CB8AC3E}">
        <p14:creationId xmlns:p14="http://schemas.microsoft.com/office/powerpoint/2010/main" val="17945027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915566"/>
            <a:ext cx="7704856"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b="1" dirty="0"/>
              <a:t>Odvětví</a:t>
            </a:r>
            <a:r>
              <a:rPr lang="cs-CZ" sz="1600" dirty="0"/>
              <a:t> je konkrétní oblast podnikatelského působení podniku. Odvětví zahrnuje podniky s velice podobnými činnostmi. Odvětví pak produkuje a poté prodává výrobky a služby pro zákazníky s cílem uspokojení jejich potřeb.</a:t>
            </a:r>
          </a:p>
          <a:p>
            <a:pPr algn="just"/>
            <a:r>
              <a:rPr lang="cs-CZ" sz="1600" dirty="0"/>
              <a:t>Odvětví je tak představováno specifickou skupinou podniků, které operují v témže sektoru ekonomiky. Přičemž sektor je jedním ze základních elementů každé národní ekonomiky. Ekonomika se zpravidla člení podle základních činností, které se v ní odehrávají, na čtyři sektory: primární, sekundární, terciární, kvartérní.</a:t>
            </a:r>
          </a:p>
          <a:p>
            <a:pPr algn="just"/>
            <a:r>
              <a:rPr lang="cs-CZ" sz="1600" dirty="0"/>
              <a:t>Odvětví, resp. ekonomické činnosti jsou v ČR i v rámci Evropské unie povinně zatřiďovány podle klasifikace NACE-CZ, která je odvozena z mezinárodní klasifikace ISIC (Mezinárodní klasifikace všech ekonomických činností), kterou používá mezinárodní organizace OSN.</a:t>
            </a:r>
          </a:p>
          <a:p>
            <a:pPr algn="just"/>
            <a:r>
              <a:rPr lang="cs-CZ" sz="1600" dirty="0"/>
              <a:t>Postavení jednotlivých odvětví v ekonomice státu pak vyjadřuje odvětvová struktura, kterou tvoří jednotlivé ekonomické činnosti podle NACE-CZ a vztahy mezi nimi. </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4896544" cy="507703"/>
          </a:xfrm>
        </p:spPr>
        <p:txBody>
          <a:bodyPr/>
          <a:lstStyle/>
          <a:p>
            <a:r>
              <a:rPr lang="cs-CZ" dirty="0"/>
              <a:t>Odvětví</a:t>
            </a:r>
          </a:p>
        </p:txBody>
      </p:sp>
    </p:spTree>
    <p:extLst>
      <p:ext uri="{BB962C8B-B14F-4D97-AF65-F5344CB8AC3E}">
        <p14:creationId xmlns:p14="http://schemas.microsoft.com/office/powerpoint/2010/main" val="16003482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710406"/>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dirty="0"/>
              <a:t>Analýza tržního prostředí probíhá ve dvou rovinách. </a:t>
            </a:r>
            <a:r>
              <a:rPr lang="cs-CZ" sz="1600" b="1" dirty="0"/>
              <a:t>Analýzy odvětví </a:t>
            </a:r>
            <a:r>
              <a:rPr lang="cs-CZ" sz="1600" dirty="0"/>
              <a:t>se zaměřují na identifikaci hlavních konkurentů daného podniku, jejich sílu a celkovou strukturu odvětví. </a:t>
            </a:r>
            <a:r>
              <a:rPr lang="cs-CZ" sz="1600" b="1" dirty="0"/>
              <a:t>Analýza trhu </a:t>
            </a:r>
            <a:r>
              <a:rPr lang="cs-CZ" sz="1600" dirty="0"/>
              <a:t>se poté zaměřuje na specifikaci a popis zákazníků a zákaznických skupin. Informačními zdroji k analýze tržního prostředí jsou především sekundární informace vztahující se k cílovému trhu, primární informace získané výzkumem, informace z  informačního systému podniku.</a:t>
            </a:r>
          </a:p>
          <a:p>
            <a:pPr algn="just"/>
            <a:r>
              <a:rPr lang="cs-CZ" sz="1600" dirty="0"/>
              <a:t>Metody analýzy odvětví a trhu:</a:t>
            </a:r>
          </a:p>
          <a:p>
            <a:pPr lvl="1" algn="just"/>
            <a:r>
              <a:rPr lang="cs-CZ" sz="1600" dirty="0"/>
              <a:t>Analýza odvětví – hybné síly odvětví, atraktivita odvětví</a:t>
            </a:r>
          </a:p>
          <a:p>
            <a:pPr lvl="1" algn="just"/>
            <a:r>
              <a:rPr lang="cs-CZ" sz="1600" dirty="0"/>
              <a:t>Analýza konkurence – Porter, mapa konkurenčních skupin</a:t>
            </a:r>
          </a:p>
          <a:p>
            <a:pPr lvl="1" algn="just"/>
            <a:r>
              <a:rPr lang="cs-CZ" sz="1600" dirty="0"/>
              <a:t>Analýza zákazníků</a:t>
            </a:r>
          </a:p>
          <a:p>
            <a:pPr lvl="1" algn="just"/>
            <a:r>
              <a:rPr lang="cs-CZ" sz="1600" dirty="0"/>
              <a:t>Výzkum trhu</a:t>
            </a:r>
          </a:p>
          <a:p>
            <a:pPr lvl="1" algn="just"/>
            <a:r>
              <a:rPr lang="cs-CZ" sz="1600" dirty="0"/>
              <a:t>Strategické mapy</a:t>
            </a:r>
          </a:p>
          <a:p>
            <a:pPr lvl="1" algn="just"/>
            <a:r>
              <a:rPr lang="cs-CZ" sz="1600" dirty="0"/>
              <a:t>Analýza globalizačních trendů</a:t>
            </a:r>
          </a:p>
          <a:p>
            <a:pPr lvl="1" algn="just"/>
            <a:r>
              <a:rPr lang="cs-CZ" sz="1600" dirty="0"/>
              <a:t>Analýza strategické mezery</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5040560" cy="507703"/>
          </a:xfrm>
        </p:spPr>
        <p:txBody>
          <a:bodyPr/>
          <a:lstStyle/>
          <a:p>
            <a:r>
              <a:rPr lang="cs-CZ" dirty="0"/>
              <a:t>Metody analýzy odvětví a trhu</a:t>
            </a:r>
          </a:p>
        </p:txBody>
      </p:sp>
    </p:spTree>
    <p:extLst>
      <p:ext uri="{BB962C8B-B14F-4D97-AF65-F5344CB8AC3E}">
        <p14:creationId xmlns:p14="http://schemas.microsoft.com/office/powerpoint/2010/main" val="17452248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6">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6">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6">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6">
                                            <p:txEl>
                                              <p:pRg st="5" end="5"/>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6">
                                            <p:txEl>
                                              <p:pRg st="6" end="6"/>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6">
                                            <p:txEl>
                                              <p:pRg st="7" end="7"/>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6">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627534"/>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dirty="0"/>
              <a:t>Objektem analýzy odvětví jsou podnikatelské subjekty v konkrétním odvětví. Analýza odvětví pak má za cíl popsat strukturu konkrétního odvětví, identifikovat hlavní hybné síly odvětví, zhodnotit atraktivitu odvětví a úroveň odvětví.</a:t>
            </a:r>
          </a:p>
          <a:p>
            <a:pPr algn="just"/>
            <a:r>
              <a:rPr lang="cs-CZ" sz="1600" b="1" dirty="0"/>
              <a:t>Odvětvová struktura</a:t>
            </a:r>
            <a:r>
              <a:rPr lang="cs-CZ" sz="1600" dirty="0"/>
              <a:t> sleduje základní charakteristiky konkrétního odvětví :</a:t>
            </a:r>
          </a:p>
          <a:p>
            <a:pPr lvl="1" algn="just"/>
            <a:r>
              <a:rPr lang="cs-CZ" sz="1400" dirty="0"/>
              <a:t>počet a velikosti podniků v odvětví;</a:t>
            </a:r>
          </a:p>
          <a:p>
            <a:pPr lvl="1" algn="just"/>
            <a:r>
              <a:rPr lang="cs-CZ" sz="1400" dirty="0"/>
              <a:t>typy produktů a služeb na daném odvětví;</a:t>
            </a:r>
          </a:p>
          <a:p>
            <a:pPr lvl="1" algn="just"/>
            <a:r>
              <a:rPr lang="cs-CZ" sz="1400" dirty="0"/>
              <a:t>sílu jednotlivých podniků v daném odvětví;</a:t>
            </a:r>
          </a:p>
          <a:p>
            <a:pPr lvl="1" algn="just"/>
            <a:r>
              <a:rPr lang="cs-CZ" sz="1400" dirty="0"/>
              <a:t>velikost tržních bariér daného odvětví.</a:t>
            </a:r>
          </a:p>
          <a:p>
            <a:pPr algn="just"/>
            <a:r>
              <a:rPr lang="cs-CZ" sz="1600" b="1" dirty="0"/>
              <a:t>Analýza hybných sil</a:t>
            </a:r>
            <a:r>
              <a:rPr lang="cs-CZ" sz="1600" dirty="0"/>
              <a:t> odvětví má za účel vymezit síly v odvětví, které jsou určující pro podnik v konkrétním odvětví. Postup při analýze hybných sil odvětví zahrnuje tyto kroky :</a:t>
            </a:r>
          </a:p>
          <a:p>
            <a:pPr lvl="1" algn="just"/>
            <a:r>
              <a:rPr lang="cs-CZ" sz="1400" dirty="0"/>
              <a:t>definování relevantního odvětví;</a:t>
            </a:r>
          </a:p>
          <a:p>
            <a:pPr lvl="1" algn="just"/>
            <a:r>
              <a:rPr lang="cs-CZ" sz="1400" dirty="0"/>
              <a:t>identifikace klíčových hráčů, sil v jednotlivých skupinách podle </a:t>
            </a:r>
            <a:r>
              <a:rPr lang="cs-CZ" sz="1400" dirty="0" err="1"/>
              <a:t>Porterovy</a:t>
            </a:r>
            <a:r>
              <a:rPr lang="cs-CZ" sz="1400" dirty="0"/>
              <a:t> analýzy konkurence;</a:t>
            </a:r>
          </a:p>
          <a:p>
            <a:pPr lvl="1" algn="just"/>
            <a:r>
              <a:rPr lang="cs-CZ" sz="1400" dirty="0"/>
              <a:t>určení síly jednotlivých sil a zdrojů jejich síly;</a:t>
            </a:r>
          </a:p>
          <a:p>
            <a:pPr lvl="1" algn="just"/>
            <a:r>
              <a:rPr lang="cs-CZ" sz="1400" dirty="0"/>
              <a:t>zhodnocení celkové struktury odvětví.</a:t>
            </a:r>
          </a:p>
          <a:p>
            <a:pPr algn="just"/>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5040560" cy="507703"/>
          </a:xfrm>
        </p:spPr>
        <p:txBody>
          <a:bodyPr/>
          <a:lstStyle/>
          <a:p>
            <a:r>
              <a:rPr lang="cs-CZ" dirty="0"/>
              <a:t>Metody analýzy odvětví I</a:t>
            </a:r>
          </a:p>
        </p:txBody>
      </p:sp>
    </p:spTree>
    <p:extLst>
      <p:ext uri="{BB962C8B-B14F-4D97-AF65-F5344CB8AC3E}">
        <p14:creationId xmlns:p14="http://schemas.microsoft.com/office/powerpoint/2010/main" val="23020227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6">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6">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6">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6">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6" end="6"/>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6">
                                            <p:txEl>
                                              <p:pRg st="7" end="7"/>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6">
                                            <p:txEl>
                                              <p:pRg st="8" end="8"/>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6">
                                            <p:txEl>
                                              <p:pRg st="9" end="9"/>
                                            </p:txEl>
                                          </p:spTgt>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6">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75124" y="843558"/>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b="1" dirty="0" err="1"/>
              <a:t>Porterova</a:t>
            </a:r>
            <a:r>
              <a:rPr lang="cs-CZ" sz="1600" b="1" dirty="0"/>
              <a:t> analýza pěti konkurenčních sil</a:t>
            </a:r>
            <a:r>
              <a:rPr lang="cs-CZ" sz="1600" dirty="0"/>
              <a:t> hodnotí konkurenční síly v daném odvětví, které ovlivňují dlouhodobou ziskovou přitažlivost konkrétního odvětví. K hodnoceným konkurenčním silám patří (Porter, 1994):</a:t>
            </a:r>
          </a:p>
          <a:p>
            <a:pPr lvl="1" algn="just"/>
            <a:r>
              <a:rPr lang="cs-CZ" sz="1400" b="1" dirty="0"/>
              <a:t>Stávající konkurenti</a:t>
            </a:r>
            <a:r>
              <a:rPr lang="cs-CZ" sz="1400" dirty="0"/>
              <a:t> – jejich schopnost ovlivnit cenu a nabízené množství daného výrobku/služby.</a:t>
            </a:r>
          </a:p>
          <a:p>
            <a:pPr lvl="1" algn="just"/>
            <a:r>
              <a:rPr lang="cs-CZ" sz="1400" b="1" dirty="0"/>
              <a:t>Potenciální konkurenti</a:t>
            </a:r>
            <a:r>
              <a:rPr lang="cs-CZ" sz="1400" dirty="0"/>
              <a:t> – možnost, že vstoupí na trh a ovlivní cenu a nabízené množství daného výrobku/služby.</a:t>
            </a:r>
          </a:p>
          <a:p>
            <a:pPr lvl="1" algn="just"/>
            <a:r>
              <a:rPr lang="cs-CZ" sz="1400" b="1" dirty="0"/>
              <a:t>Dodavatelé</a:t>
            </a:r>
            <a:r>
              <a:rPr lang="cs-CZ" sz="1400" dirty="0"/>
              <a:t> – jejich schopnost ovlivnit cenu a nabízené množství potřebných vstupů.</a:t>
            </a:r>
          </a:p>
          <a:p>
            <a:pPr lvl="1" algn="just"/>
            <a:r>
              <a:rPr lang="cs-CZ" sz="1400" b="1" dirty="0"/>
              <a:t>Kupující</a:t>
            </a:r>
            <a:r>
              <a:rPr lang="cs-CZ" sz="1400" dirty="0"/>
              <a:t> – jejich schopnost ovlivnit cenu a poptávané množství daného výrobku/služby.</a:t>
            </a:r>
          </a:p>
          <a:p>
            <a:pPr lvl="1" algn="just"/>
            <a:r>
              <a:rPr lang="cs-CZ" sz="1400" b="1" dirty="0"/>
              <a:t>Substituty </a:t>
            </a:r>
            <a:r>
              <a:rPr lang="cs-CZ" sz="1400" dirty="0"/>
              <a:t>– cena a nabízené množství výrobků/služeb aspoň částečně schopných nahradit daný výrobek/službu.</a:t>
            </a:r>
          </a:p>
          <a:p>
            <a:pPr lvl="0" algn="just"/>
            <a:r>
              <a:rPr lang="cs-CZ" sz="1600" dirty="0"/>
              <a:t>V souvislosti s výraznými změnami v podnikatelském prostředí, dochází k určitým modifikacím tohoto tradičního modelu konkurenčních sil. Například se přidává šestá síla, a to komplementární produkty</a:t>
            </a:r>
          </a:p>
          <a:p>
            <a:pPr marL="457200" lvl="1" indent="0" algn="just">
              <a:buNone/>
            </a:pPr>
            <a:endParaRPr lang="cs-CZ" sz="1600" dirty="0"/>
          </a:p>
          <a:p>
            <a:pPr algn="just"/>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5040560" cy="507703"/>
          </a:xfrm>
        </p:spPr>
        <p:txBody>
          <a:bodyPr/>
          <a:lstStyle/>
          <a:p>
            <a:r>
              <a:rPr lang="cs-CZ" dirty="0"/>
              <a:t>Metody analýzy odvětví II</a:t>
            </a:r>
          </a:p>
        </p:txBody>
      </p:sp>
    </p:spTree>
    <p:extLst>
      <p:ext uri="{BB962C8B-B14F-4D97-AF65-F5344CB8AC3E}">
        <p14:creationId xmlns:p14="http://schemas.microsoft.com/office/powerpoint/2010/main" val="31595661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6">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6">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6">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6">
                                            <p:txEl>
                                              <p:pRg st="4" end="4"/>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6">
                                            <p:txEl>
                                              <p:pRg st="5" end="5"/>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16">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5400600" cy="507703"/>
          </a:xfrm>
        </p:spPr>
        <p:txBody>
          <a:bodyPr/>
          <a:lstStyle/>
          <a:p>
            <a:r>
              <a:rPr lang="cs-CZ" dirty="0" err="1"/>
              <a:t>Porterova</a:t>
            </a:r>
            <a:r>
              <a:rPr lang="cs-CZ" dirty="0"/>
              <a:t> analýza pěti konkurenčních sil</a:t>
            </a:r>
          </a:p>
        </p:txBody>
      </p:sp>
      <p:pic>
        <p:nvPicPr>
          <p:cNvPr id="5" name="Obrázek 4" descr="Porter_5_sil.jpg"/>
          <p:cNvPicPr/>
          <p:nvPr/>
        </p:nvPicPr>
        <p:blipFill>
          <a:blip r:embed="rId2" cstate="print"/>
          <a:stretch>
            <a:fillRect/>
          </a:stretch>
        </p:blipFill>
        <p:spPr>
          <a:xfrm>
            <a:off x="683568" y="843558"/>
            <a:ext cx="6912768" cy="3672408"/>
          </a:xfrm>
          <a:prstGeom prst="rect">
            <a:avLst/>
          </a:prstGeom>
        </p:spPr>
      </p:pic>
    </p:spTree>
    <p:extLst>
      <p:ext uri="{BB962C8B-B14F-4D97-AF65-F5344CB8AC3E}">
        <p14:creationId xmlns:p14="http://schemas.microsoft.com/office/powerpoint/2010/main" val="110865554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721557"/>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b="1" dirty="0"/>
              <a:t>Atraktivita odvětví</a:t>
            </a:r>
            <a:r>
              <a:rPr lang="cs-CZ" sz="1600" dirty="0"/>
              <a:t> představuje multikriteriální hodnocení daného odvětví na základě vybraných faktorů a jejich váženého hodnocení. Váchal a Váchalová (2001) uvádějí, že těchto faktorů je 15 a hodnotí se pomocí stupnice 1 až 10. Čím je atraktivita vyšší, tak tím větší možnost má podnik uplatnit své zdroje a schopnosti. Různí autoři zahrnují do faktorů hodnotících atraktivitu odvětví různé prvky. </a:t>
            </a:r>
          </a:p>
          <a:p>
            <a:pPr algn="just"/>
            <a:r>
              <a:rPr lang="cs-CZ" sz="1600" b="1" i="1" dirty="0"/>
              <a:t>Faktory atraktivity dle </a:t>
            </a:r>
            <a:r>
              <a:rPr lang="cs-CZ" sz="1600" b="1" i="1" dirty="0" err="1"/>
              <a:t>Shrivastava</a:t>
            </a:r>
            <a:r>
              <a:rPr lang="cs-CZ" sz="1600" b="1" dirty="0"/>
              <a:t> </a:t>
            </a:r>
            <a:r>
              <a:rPr lang="cs-CZ" sz="1600" dirty="0"/>
              <a:t>(1994) – faktory trhu (velikost trhu, velikost klíčových segmentů, roční míra růstu, různorodost trhu, citlivost na cenu a vnější faktory, cykličnost a sezónnost), faktory konkurence (míra a typ konkurence, vstupy a výstupy, změny podílů, substituce novou technologií, míra a typy integrace, způsob oceňování výrobků), finanční a ekonomické faktory (marže, faktory finanční páky, bariéry vstupu a výstupu, využití kapacity), technologické faktory (dospělost a nestálost, komplexnost, diferenciace, patenty a autorská práva, potřebná technologie výroby), </a:t>
            </a:r>
            <a:r>
              <a:rPr lang="cs-CZ" sz="1600" dirty="0" err="1"/>
              <a:t>socio</a:t>
            </a:r>
            <a:r>
              <a:rPr lang="cs-CZ" sz="1600" dirty="0"/>
              <a:t>-politické faktory prostředí (společenské postoje a trendy, zákony a vládní regulace, vliv zájmových skupin a vládních představitelů, lidský faktor).</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5040560" cy="507703"/>
          </a:xfrm>
        </p:spPr>
        <p:txBody>
          <a:bodyPr/>
          <a:lstStyle/>
          <a:p>
            <a:r>
              <a:rPr lang="cs-CZ" dirty="0"/>
              <a:t>Metody analýzy odvětví III</a:t>
            </a:r>
          </a:p>
        </p:txBody>
      </p:sp>
    </p:spTree>
    <p:extLst>
      <p:ext uri="{BB962C8B-B14F-4D97-AF65-F5344CB8AC3E}">
        <p14:creationId xmlns:p14="http://schemas.microsoft.com/office/powerpoint/2010/main" val="11032252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915566"/>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dirty="0"/>
              <a:t>Strategická analýza představuje identifikaci a ocenění veškerých relevantních faktorů, o nichž lze předpokládat, že budou nebo mohou mít vliv na strategii a na strategické cíle podniku. </a:t>
            </a:r>
          </a:p>
          <a:p>
            <a:pPr algn="just"/>
            <a:r>
              <a:rPr lang="cs-CZ" sz="1600" dirty="0"/>
              <a:t>Strategická analýza představuje systematické, pravidelné, důkladné, kritické a nestranné zkoumání a posouzení vnitřní situace podniku (interní analýza) a vnějšího prostředí (externí analýza). </a:t>
            </a:r>
          </a:p>
          <a:p>
            <a:pPr algn="just"/>
            <a:r>
              <a:rPr lang="cs-CZ" sz="1600" dirty="0"/>
              <a:t>Analýza se provádí v určitých časových intervalech a zkoumá minulý, současný a budoucí vývoj. </a:t>
            </a:r>
          </a:p>
          <a:p>
            <a:pPr algn="just"/>
            <a:r>
              <a:rPr lang="cs-CZ" sz="1600" dirty="0"/>
              <a:t>Analýza posuzuje celkovou podnikovou situaci, určuje jeho místo v prostředí a vymezuje vývoj jeho budoucích aktivit.</a:t>
            </a:r>
          </a:p>
          <a:p>
            <a:pPr algn="just"/>
            <a:r>
              <a:rPr lang="cs-CZ" sz="1600" dirty="0"/>
              <a:t>Je prvním krokem strategického plánovacího procesu.</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p:txBody>
          <a:bodyPr/>
          <a:lstStyle/>
          <a:p>
            <a:r>
              <a:rPr lang="cs-CZ" dirty="0"/>
              <a:t>Podstata strategické analýzy</a:t>
            </a:r>
          </a:p>
        </p:txBody>
      </p:sp>
    </p:spTree>
    <p:extLst>
      <p:ext uri="{BB962C8B-B14F-4D97-AF65-F5344CB8AC3E}">
        <p14:creationId xmlns:p14="http://schemas.microsoft.com/office/powerpoint/2010/main" val="23209929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721557"/>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b="1" i="1" dirty="0"/>
              <a:t>Faktory atraktivity dle Sedláčkové</a:t>
            </a:r>
            <a:r>
              <a:rPr lang="cs-CZ" sz="1600" b="1" dirty="0"/>
              <a:t> </a:t>
            </a:r>
            <a:r>
              <a:rPr lang="cs-CZ" sz="1600" dirty="0"/>
              <a:t>(2000) – velikost trhu, růstový potenciál, etapa životního cyklu, struktura odvětví, vliv hybných </a:t>
            </a:r>
            <a:r>
              <a:rPr lang="cs-CZ" sz="1600" dirty="0" err="1"/>
              <a:t>změnotvorných</a:t>
            </a:r>
            <a:r>
              <a:rPr lang="cs-CZ" sz="1600" dirty="0"/>
              <a:t> sil, pravděpodobnost vstupu nebo odchodu velkého podniku, nároky na kapitál, stabilita poptávky, technologická úroveň a inovace, nákladové podmínky, intenzita konkurenčního boje v odvětví, legislativní, politické a jiné regulace odvětví.</a:t>
            </a:r>
          </a:p>
          <a:p>
            <a:pPr algn="just"/>
            <a:endParaRPr lang="cs-CZ" sz="1600" dirty="0"/>
          </a:p>
          <a:p>
            <a:pPr lvl="0" algn="just"/>
            <a:r>
              <a:rPr lang="cs-CZ" sz="1600" b="1" i="1" dirty="0"/>
              <a:t>Faktory atraktivity dle Tiché a Hrona </a:t>
            </a:r>
            <a:r>
              <a:rPr lang="cs-CZ" sz="1600" dirty="0"/>
              <a:t>(2003) – růstový potenciál, diversita trhu, ziskovost, exponovanost, koncentrace, odbyt, specializace, značka, distribuce, cenová politika, nákladová pozice, služby, technologie, integrace, možnost vstupu a výstupu.</a:t>
            </a:r>
          </a:p>
          <a:p>
            <a:pPr lvl="0" algn="just"/>
            <a:endParaRPr lang="cs-CZ" sz="1600" dirty="0"/>
          </a:p>
          <a:p>
            <a:pPr algn="just"/>
            <a:r>
              <a:rPr lang="cs-CZ" sz="1600" b="1" i="1" dirty="0"/>
              <a:t>Faktory atraktivity dle Kováře</a:t>
            </a:r>
            <a:r>
              <a:rPr lang="cs-CZ" sz="1600" b="1" dirty="0"/>
              <a:t> </a:t>
            </a:r>
            <a:r>
              <a:rPr lang="cs-CZ" sz="1600" dirty="0"/>
              <a:t>– velikost trhu, trendy růstu trhu (politické, ekonomické, sociální a technické), ziskovost trhu (nedostatek kupní síly, nedostatečná síla dodavatelů, intenzita vnitřní rivality), zranitelnost trhu (hrozba nových vstupů, dostupnost efektivních substitučních výrobků).</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5040560" cy="507703"/>
          </a:xfrm>
        </p:spPr>
        <p:txBody>
          <a:bodyPr/>
          <a:lstStyle/>
          <a:p>
            <a:r>
              <a:rPr lang="cs-CZ" dirty="0"/>
              <a:t>Metody analýzy odvětví IV</a:t>
            </a:r>
          </a:p>
        </p:txBody>
      </p:sp>
    </p:spTree>
    <p:extLst>
      <p:ext uri="{BB962C8B-B14F-4D97-AF65-F5344CB8AC3E}">
        <p14:creationId xmlns:p14="http://schemas.microsoft.com/office/powerpoint/2010/main" val="41452911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721557"/>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b="1" i="1" dirty="0"/>
              <a:t>Faktory atraktivity dle </a:t>
            </a:r>
            <a:r>
              <a:rPr lang="cs-CZ" sz="1600" b="1" i="1" dirty="0" err="1"/>
              <a:t>Portera</a:t>
            </a:r>
            <a:r>
              <a:rPr lang="cs-CZ" sz="1600" b="1" dirty="0"/>
              <a:t> </a:t>
            </a:r>
            <a:r>
              <a:rPr lang="cs-CZ" sz="1600" dirty="0"/>
              <a:t>– zisky převyšující náklady na vstup, příležitost růstu, překážky vstupu do odvětví, investiční náklady nezbytné pro zapojení se do nového podnikání, dodatečné investice na překonání dalších překážek vstupu, očekávané náklady způsobené odvetou členů odvětví vůči vstupu, očekávané hotovostní toky spojené s přítomností v odvětví, možnost pro nový podnik si v odvětví vytvořit dlouhodobě obranyschopnou pozici atd. </a:t>
            </a:r>
          </a:p>
          <a:p>
            <a:pPr algn="just"/>
            <a:r>
              <a:rPr lang="cs-CZ" sz="1600" dirty="0"/>
              <a:t>K hodnocení úrovně a vyspělosti odvětví se používá metoda Michaela E. </a:t>
            </a:r>
            <a:r>
              <a:rPr lang="cs-CZ" sz="1600" dirty="0" err="1"/>
              <a:t>Portera</a:t>
            </a:r>
            <a:r>
              <a:rPr lang="cs-CZ" sz="1600" dirty="0"/>
              <a:t> nazývaná jako tzv. </a:t>
            </a:r>
            <a:r>
              <a:rPr lang="cs-CZ" sz="1600" b="1" dirty="0" err="1"/>
              <a:t>Porterův</a:t>
            </a:r>
            <a:r>
              <a:rPr lang="cs-CZ" sz="1600" b="1" dirty="0"/>
              <a:t> diamant</a:t>
            </a:r>
            <a:r>
              <a:rPr lang="cs-CZ" sz="1600" dirty="0"/>
              <a:t>. </a:t>
            </a:r>
            <a:r>
              <a:rPr lang="cs-CZ" sz="1600" dirty="0" err="1"/>
              <a:t>Porterův</a:t>
            </a:r>
            <a:r>
              <a:rPr lang="cs-CZ" sz="1600" dirty="0"/>
              <a:t> diamant vymezuje čtyři základní skupiny faktorů:</a:t>
            </a:r>
          </a:p>
          <a:p>
            <a:pPr lvl="1" algn="just"/>
            <a:r>
              <a:rPr lang="cs-CZ" sz="1600" dirty="0"/>
              <a:t>Podmínky výrobních faktorů (faktor podmínek);</a:t>
            </a:r>
          </a:p>
          <a:p>
            <a:pPr lvl="1" algn="just"/>
            <a:r>
              <a:rPr lang="cs-CZ" sz="1600" dirty="0"/>
              <a:t>Podmínky na straně poptávky (poptávkové podmínky);</a:t>
            </a:r>
          </a:p>
          <a:p>
            <a:pPr lvl="1" algn="just"/>
            <a:r>
              <a:rPr lang="cs-CZ" sz="1600" dirty="0"/>
              <a:t>Související a podpůrná odvětví (příbuzné a podpůrné odvětví);</a:t>
            </a:r>
          </a:p>
          <a:p>
            <a:pPr lvl="1" algn="just"/>
            <a:r>
              <a:rPr lang="cs-CZ" sz="1600" dirty="0"/>
              <a:t>Podniková strategie, struktura a rivalita v odvětví.</a:t>
            </a:r>
          </a:p>
          <a:p>
            <a:pPr algn="just"/>
            <a:r>
              <a:rPr lang="cs-CZ" sz="1600" dirty="0"/>
              <a:t>Někteří autoři, jako třeba </a:t>
            </a:r>
            <a:r>
              <a:rPr lang="cs-CZ" sz="1600" dirty="0" err="1"/>
              <a:t>Kotabe</a:t>
            </a:r>
            <a:r>
              <a:rPr lang="cs-CZ" sz="1600" dirty="0"/>
              <a:t> a </a:t>
            </a:r>
            <a:r>
              <a:rPr lang="cs-CZ" sz="1600" dirty="0" err="1"/>
              <a:t>Helsen</a:t>
            </a:r>
            <a:r>
              <a:rPr lang="cs-CZ" sz="1600" dirty="0"/>
              <a:t> (2014), přidávají k těmto základním faktorům ještě jeden faktor, a to faktor světové ekonomiky.</a:t>
            </a:r>
          </a:p>
          <a:p>
            <a:pPr algn="just"/>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5040560" cy="507703"/>
          </a:xfrm>
        </p:spPr>
        <p:txBody>
          <a:bodyPr/>
          <a:lstStyle/>
          <a:p>
            <a:r>
              <a:rPr lang="cs-CZ" dirty="0"/>
              <a:t>Metody analýzy odvětví V</a:t>
            </a:r>
          </a:p>
        </p:txBody>
      </p:sp>
    </p:spTree>
    <p:extLst>
      <p:ext uri="{BB962C8B-B14F-4D97-AF65-F5344CB8AC3E}">
        <p14:creationId xmlns:p14="http://schemas.microsoft.com/office/powerpoint/2010/main" val="39202457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6">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6">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6">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6">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5040560" cy="507703"/>
          </a:xfrm>
        </p:spPr>
        <p:txBody>
          <a:bodyPr/>
          <a:lstStyle/>
          <a:p>
            <a:r>
              <a:rPr lang="cs-CZ" dirty="0" err="1"/>
              <a:t>Porterův</a:t>
            </a:r>
            <a:r>
              <a:rPr lang="cs-CZ" dirty="0"/>
              <a:t> diamant</a:t>
            </a:r>
          </a:p>
        </p:txBody>
      </p:sp>
      <p:sp>
        <p:nvSpPr>
          <p:cNvPr id="4" name="Obdélník 3"/>
          <p:cNvSpPr/>
          <p:nvPr/>
        </p:nvSpPr>
        <p:spPr>
          <a:xfrm>
            <a:off x="3131840" y="1073334"/>
            <a:ext cx="2160240" cy="791457"/>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dirty="0">
                <a:solidFill>
                  <a:srgbClr val="000000"/>
                </a:solidFill>
              </a:rPr>
              <a:t>Podniková strategie, struktura a rivalita</a:t>
            </a:r>
          </a:p>
        </p:txBody>
      </p:sp>
      <p:sp>
        <p:nvSpPr>
          <p:cNvPr id="8" name="Obdélník 7"/>
          <p:cNvSpPr/>
          <p:nvPr/>
        </p:nvSpPr>
        <p:spPr>
          <a:xfrm>
            <a:off x="677413" y="2283717"/>
            <a:ext cx="2160240" cy="87721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dirty="0">
                <a:solidFill>
                  <a:srgbClr val="000000"/>
                </a:solidFill>
              </a:rPr>
              <a:t>Podmínky výrobních faktorů</a:t>
            </a:r>
          </a:p>
        </p:txBody>
      </p:sp>
      <p:sp>
        <p:nvSpPr>
          <p:cNvPr id="9" name="Obdélník 8"/>
          <p:cNvSpPr/>
          <p:nvPr/>
        </p:nvSpPr>
        <p:spPr>
          <a:xfrm>
            <a:off x="3131840" y="3570388"/>
            <a:ext cx="2160240" cy="88669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dirty="0">
                <a:solidFill>
                  <a:srgbClr val="000000"/>
                </a:solidFill>
              </a:rPr>
              <a:t>Související a podpůrná odvětví</a:t>
            </a:r>
          </a:p>
        </p:txBody>
      </p:sp>
      <p:sp>
        <p:nvSpPr>
          <p:cNvPr id="11" name="Obdélník 10"/>
          <p:cNvSpPr/>
          <p:nvPr/>
        </p:nvSpPr>
        <p:spPr>
          <a:xfrm>
            <a:off x="5514155" y="2283717"/>
            <a:ext cx="2160240" cy="877217"/>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dirty="0">
                <a:solidFill>
                  <a:srgbClr val="000000"/>
                </a:solidFill>
              </a:rPr>
              <a:t>Podmínky na straně poptávky</a:t>
            </a:r>
          </a:p>
        </p:txBody>
      </p:sp>
      <p:cxnSp>
        <p:nvCxnSpPr>
          <p:cNvPr id="7" name="Přímá spojnice se šipkou 6"/>
          <p:cNvCxnSpPr/>
          <p:nvPr/>
        </p:nvCxnSpPr>
        <p:spPr>
          <a:xfrm flipV="1">
            <a:off x="1757533" y="1442848"/>
            <a:ext cx="1368152" cy="792088"/>
          </a:xfrm>
          <a:prstGeom prst="straightConnector1">
            <a:avLst/>
          </a:prstGeom>
          <a:ln>
            <a:solidFill>
              <a:srgbClr val="000000"/>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3" name="Přímá spojnice se šipkou 12"/>
          <p:cNvCxnSpPr/>
          <p:nvPr/>
        </p:nvCxnSpPr>
        <p:spPr>
          <a:xfrm flipH="1" flipV="1">
            <a:off x="5292080" y="1366380"/>
            <a:ext cx="1656184" cy="887322"/>
          </a:xfrm>
          <a:prstGeom prst="straightConnector1">
            <a:avLst/>
          </a:prstGeom>
          <a:ln>
            <a:solidFill>
              <a:srgbClr val="000000"/>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5" name="Přímá spojnice se šipkou 14"/>
          <p:cNvCxnSpPr>
            <a:endCxn id="9" idx="1"/>
          </p:cNvCxnSpPr>
          <p:nvPr/>
        </p:nvCxnSpPr>
        <p:spPr>
          <a:xfrm>
            <a:off x="1619672" y="3200243"/>
            <a:ext cx="1512168" cy="813490"/>
          </a:xfrm>
          <a:prstGeom prst="straightConnector1">
            <a:avLst/>
          </a:prstGeom>
          <a:ln>
            <a:solidFill>
              <a:srgbClr val="000000"/>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8" name="Přímá spojnice se šipkou 17"/>
          <p:cNvCxnSpPr/>
          <p:nvPr/>
        </p:nvCxnSpPr>
        <p:spPr>
          <a:xfrm flipV="1">
            <a:off x="5364088" y="3209716"/>
            <a:ext cx="1584176" cy="978073"/>
          </a:xfrm>
          <a:prstGeom prst="straightConnector1">
            <a:avLst/>
          </a:prstGeom>
          <a:ln>
            <a:solidFill>
              <a:srgbClr val="000000"/>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20" name="Přímá spojnice se šipkou 19"/>
          <p:cNvCxnSpPr>
            <a:stCxn id="4" idx="2"/>
            <a:endCxn id="9" idx="0"/>
          </p:cNvCxnSpPr>
          <p:nvPr/>
        </p:nvCxnSpPr>
        <p:spPr>
          <a:xfrm>
            <a:off x="4211960" y="1864791"/>
            <a:ext cx="0" cy="1705597"/>
          </a:xfrm>
          <a:prstGeom prst="straightConnector1">
            <a:avLst/>
          </a:prstGeom>
          <a:ln>
            <a:solidFill>
              <a:srgbClr val="000000"/>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22" name="Přímá spojnice se šipkou 21"/>
          <p:cNvCxnSpPr>
            <a:stCxn id="8" idx="3"/>
            <a:endCxn id="11" idx="1"/>
          </p:cNvCxnSpPr>
          <p:nvPr/>
        </p:nvCxnSpPr>
        <p:spPr>
          <a:xfrm>
            <a:off x="2837653" y="2722326"/>
            <a:ext cx="2676502" cy="0"/>
          </a:xfrm>
          <a:prstGeom prst="straightConnector1">
            <a:avLst/>
          </a:prstGeom>
          <a:ln>
            <a:solidFill>
              <a:srgbClr val="000000"/>
            </a:solidFill>
            <a:headEnd type="triangle"/>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878751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7675" y="915566"/>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dirty="0"/>
              <a:t>Pro analýzu trhu je potřeba si vymezit základní pojmy související s měřením trhu:</a:t>
            </a:r>
          </a:p>
          <a:p>
            <a:pPr lvl="1" algn="just"/>
            <a:r>
              <a:rPr lang="cs-CZ" sz="1600" b="1" dirty="0"/>
              <a:t>Potenciál trhu </a:t>
            </a:r>
            <a:r>
              <a:rPr lang="cs-CZ" sz="1600" dirty="0"/>
              <a:t>je horní limit poptávky uspokojitelné všemi dodavateli na určitém trhu. Tržní potenciál představuje maximum možných nákupů produktů, skupin produktů nebo služeb jako celek během určitého období, zpravidla kalendářního roku.</a:t>
            </a:r>
          </a:p>
          <a:p>
            <a:pPr lvl="1" algn="just"/>
            <a:r>
              <a:rPr lang="cs-CZ" sz="1600" b="1" dirty="0"/>
              <a:t>Velikost trhu </a:t>
            </a:r>
            <a:r>
              <a:rPr lang="cs-CZ" sz="1600" dirty="0"/>
              <a:t>představuje úroveň poptávaného množství uspokojeného všemi dodavateli na určitém trhu během určitého období. Velikost trhu také nazývaná tržní kapacita a je to celková hodnota všech skutečně realizovaných nákupů zákazníky za určité časové období.</a:t>
            </a:r>
          </a:p>
          <a:p>
            <a:pPr lvl="1" algn="just"/>
            <a:r>
              <a:rPr lang="cs-CZ" sz="1600" b="1" dirty="0"/>
              <a:t>Tržní podíl </a:t>
            </a:r>
            <a:r>
              <a:rPr lang="cs-CZ" sz="1600" dirty="0"/>
              <a:t>je úroveň poptávky uspokojené jedním dodavatelem v určitém časovém období. Tržní podíl představuje celkovou hodnotu všech skutečně realizovaných nákupů produktů od jedné společnosti za určité časové období. Tržní podíl se uvádí absolutně nebo relativně vzhledem ke konkurenci.</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5040560" cy="507703"/>
          </a:xfrm>
        </p:spPr>
        <p:txBody>
          <a:bodyPr/>
          <a:lstStyle/>
          <a:p>
            <a:r>
              <a:rPr lang="cs-CZ" dirty="0"/>
              <a:t>Měření trhu</a:t>
            </a:r>
          </a:p>
        </p:txBody>
      </p:sp>
    </p:spTree>
    <p:extLst>
      <p:ext uri="{BB962C8B-B14F-4D97-AF65-F5344CB8AC3E}">
        <p14:creationId xmlns:p14="http://schemas.microsoft.com/office/powerpoint/2010/main" val="1934009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6">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6">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7675" y="915566"/>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dirty="0"/>
              <a:t>Pokud chápeme trh jako určitou skupinu zákazníků, pak </a:t>
            </a:r>
            <a:r>
              <a:rPr lang="cs-CZ" sz="1600" b="1" dirty="0"/>
              <a:t>analýza zákazníků</a:t>
            </a:r>
            <a:r>
              <a:rPr lang="cs-CZ" sz="1600" dirty="0"/>
              <a:t> slouží k identifikaci zákazníků, kteří přicházejí v úvahu v souvislosti s konkrétní tržní nabídkou, můžeme trh rozdělit (</a:t>
            </a:r>
            <a:r>
              <a:rPr lang="cs-CZ" sz="1600" dirty="0" err="1"/>
              <a:t>Kotler</a:t>
            </a:r>
            <a:r>
              <a:rPr lang="cs-CZ" sz="1600" dirty="0"/>
              <a:t> 2001):</a:t>
            </a:r>
          </a:p>
          <a:p>
            <a:pPr lvl="1" algn="just"/>
            <a:r>
              <a:rPr lang="cs-CZ" sz="1600" i="1" dirty="0"/>
              <a:t>Tržní potenciál</a:t>
            </a:r>
            <a:r>
              <a:rPr lang="cs-CZ" sz="1600" dirty="0"/>
              <a:t>, který je tvořen souborem potenciálních zákazníků projevující zájem o konkrétní tržní nabídku</a:t>
            </a:r>
          </a:p>
          <a:p>
            <a:pPr lvl="1" algn="just"/>
            <a:r>
              <a:rPr lang="cs-CZ" sz="1600" i="1" dirty="0"/>
              <a:t>Disponibilní trh</a:t>
            </a:r>
            <a:r>
              <a:rPr lang="cs-CZ" sz="1600" dirty="0"/>
              <a:t>, který je tvořen potenciálními zákazníky, kteří mají dostatek peněžních prostředků a nabízený produkt je pro ně dostupný.</a:t>
            </a:r>
          </a:p>
          <a:p>
            <a:pPr lvl="1" algn="just"/>
            <a:r>
              <a:rPr lang="cs-CZ" sz="1600" i="1" dirty="0"/>
              <a:t>Kompetenční disponibilní trh</a:t>
            </a:r>
            <a:r>
              <a:rPr lang="cs-CZ" sz="1600" dirty="0"/>
              <a:t>, který je tvořen potenciálními zákazníky s dostatkem peněžních prostředků, kteří jsou kompetentní výrobek používat. </a:t>
            </a:r>
          </a:p>
          <a:p>
            <a:pPr lvl="1" algn="just"/>
            <a:r>
              <a:rPr lang="cs-CZ" sz="1600" i="1" dirty="0"/>
              <a:t>Obsluhovaný (cílový) trh</a:t>
            </a:r>
            <a:r>
              <a:rPr lang="cs-CZ" sz="1600" dirty="0"/>
              <a:t> je tou částí kompetenčního trhu, o kterou se rozhodl podnik usilovat.</a:t>
            </a:r>
          </a:p>
          <a:p>
            <a:pPr lvl="1" algn="just"/>
            <a:r>
              <a:rPr lang="cs-CZ" sz="1600" i="1" dirty="0"/>
              <a:t>Proniknutý trh</a:t>
            </a:r>
            <a:r>
              <a:rPr lang="cs-CZ" sz="1600" dirty="0"/>
              <a:t> tvoří zákazníci, kteří si již zakoupili produkt konkrétního podniku.</a:t>
            </a:r>
          </a:p>
          <a:p>
            <a:pPr algn="just"/>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5040560" cy="507703"/>
          </a:xfrm>
        </p:spPr>
        <p:txBody>
          <a:bodyPr/>
          <a:lstStyle/>
          <a:p>
            <a:r>
              <a:rPr lang="cs-CZ" dirty="0"/>
              <a:t>Metody analýzy trhu</a:t>
            </a:r>
          </a:p>
        </p:txBody>
      </p:sp>
    </p:spTree>
    <p:extLst>
      <p:ext uri="{BB962C8B-B14F-4D97-AF65-F5344CB8AC3E}">
        <p14:creationId xmlns:p14="http://schemas.microsoft.com/office/powerpoint/2010/main" val="39074677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6">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6">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6">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6">
                                            <p:txEl>
                                              <p:pRg st="4" end="4"/>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6">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7675" y="915566"/>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dirty="0"/>
              <a:t>Výzkum trhu představuje specifikaci, shromažďování, analýzu a interpretaci informací sloužící jako podklad pro rozhodování manažera.</a:t>
            </a:r>
          </a:p>
          <a:p>
            <a:pPr algn="just"/>
            <a:r>
              <a:rPr lang="cs-CZ" sz="1600" dirty="0"/>
              <a:t>Výzkum trhu je částí podnikového informačního systému, který je tvořen: interním informačním systémem, externím zpravodajský systémem, výzkumným systémem, systém na podporu rozhodování.</a:t>
            </a:r>
          </a:p>
          <a:p>
            <a:pPr algn="just"/>
            <a:r>
              <a:rPr lang="cs-CZ" sz="1600" b="1" dirty="0"/>
              <a:t>Proces výzkumu trhu </a:t>
            </a:r>
            <a:r>
              <a:rPr lang="cs-CZ" sz="1600" dirty="0"/>
              <a:t>představuje postupné kroky vedoucí od přípravy výzkumu směřující ke skutečné realizaci výzkumu. Přestože se každý výzkum a jeho průběh vyznačuje zvláštnostmi a odlišnostmi, můžeme jej rozdělit do třech základních fází:</a:t>
            </a:r>
          </a:p>
          <a:p>
            <a:pPr lvl="1" algn="just"/>
            <a:r>
              <a:rPr lang="cs-CZ" sz="1600" dirty="0"/>
              <a:t>fáze přípravná – stanovení cíle výzkumu, specifikace výzkumného problému, navržení plánu výzkumu;</a:t>
            </a:r>
          </a:p>
          <a:p>
            <a:pPr lvl="1" algn="just"/>
            <a:r>
              <a:rPr lang="cs-CZ" sz="1600" dirty="0"/>
              <a:t>fáze realizační – sběr informací, analýza dat, přeměna datové struktury do informace;</a:t>
            </a:r>
          </a:p>
          <a:p>
            <a:pPr lvl="1" algn="just"/>
            <a:r>
              <a:rPr lang="cs-CZ" sz="1600" dirty="0"/>
              <a:t>fáze prezentační – písemná a ústní prezentace výsledků výzkumu.</a:t>
            </a:r>
          </a:p>
          <a:p>
            <a:pPr algn="just"/>
            <a:endParaRPr lang="cs-CZ" sz="1600" dirty="0"/>
          </a:p>
          <a:p>
            <a:pPr algn="just"/>
            <a:endParaRPr lang="cs-CZ" sz="1600" dirty="0"/>
          </a:p>
          <a:p>
            <a:pPr algn="just"/>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5040560" cy="507703"/>
          </a:xfrm>
        </p:spPr>
        <p:txBody>
          <a:bodyPr/>
          <a:lstStyle/>
          <a:p>
            <a:r>
              <a:rPr lang="cs-CZ" dirty="0"/>
              <a:t>Výzkum trhu</a:t>
            </a:r>
          </a:p>
        </p:txBody>
      </p:sp>
    </p:spTree>
    <p:extLst>
      <p:ext uri="{BB962C8B-B14F-4D97-AF65-F5344CB8AC3E}">
        <p14:creationId xmlns:p14="http://schemas.microsoft.com/office/powerpoint/2010/main" val="25298394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6">
                                            <p:txEl>
                                              <p:pRg st="3" end="3"/>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6">
                                            <p:txEl>
                                              <p:pRg st="4" end="4"/>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6">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7675" y="915566"/>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5040560" cy="507703"/>
          </a:xfrm>
        </p:spPr>
        <p:txBody>
          <a:bodyPr/>
          <a:lstStyle/>
          <a:p>
            <a:r>
              <a:rPr lang="cs-CZ" dirty="0"/>
              <a:t>Strategické mapy</a:t>
            </a:r>
          </a:p>
        </p:txBody>
      </p:sp>
      <p:sp>
        <p:nvSpPr>
          <p:cNvPr id="5" name="Zástupný symbol pro obsah 2"/>
          <p:cNvSpPr txBox="1">
            <a:spLocks/>
          </p:cNvSpPr>
          <p:nvPr/>
        </p:nvSpPr>
        <p:spPr>
          <a:xfrm>
            <a:off x="251520" y="843558"/>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dirty="0"/>
              <a:t>Strategické mapy jsou vytvářeny na základě zkoumání odlišností podniků v daném odvětví.</a:t>
            </a:r>
          </a:p>
          <a:p>
            <a:pPr algn="just"/>
            <a:r>
              <a:rPr lang="cs-CZ" sz="1600" dirty="0"/>
              <a:t>Mají smysl zejména v těch odvětvích, ve kterých existuje více skupin konkurentů lišících se různými charakteristikami a mající významné postavení na trhu.</a:t>
            </a:r>
          </a:p>
          <a:p>
            <a:pPr algn="just"/>
            <a:r>
              <a:rPr lang="cs-CZ" sz="1600" dirty="0"/>
              <a:t>Tyto skupiny podniků jsou poté podle vybraných charakteristik znázorněny na mapě o dvou proměnných. Tím se vytvoří na celkovém trhu jakési strategické oblasti, prostory, strategické skupiny konkurentů. Přičemž velikost jednotlivých kružnic označuje podíl strategické skupiny na celkovém trhu.  </a:t>
            </a:r>
          </a:p>
          <a:p>
            <a:pPr algn="just"/>
            <a:r>
              <a:rPr lang="cs-CZ" sz="1600" dirty="0"/>
              <a:t>Strategické mapy jsou významným, užitečným a jednoduchým nástrojem analýzy odvětví. Umožňují lépe poznat charakter odvětvové konkurence a provést změnu odvětví nebo strategické </a:t>
            </a:r>
            <a:r>
              <a:rPr lang="cs-CZ" sz="1600"/>
              <a:t>skupiny zákazníků.</a:t>
            </a:r>
            <a:endParaRPr lang="cs-CZ" sz="1600" dirty="0"/>
          </a:p>
        </p:txBody>
      </p:sp>
    </p:spTree>
    <p:extLst>
      <p:ext uri="{BB962C8B-B14F-4D97-AF65-F5344CB8AC3E}">
        <p14:creationId xmlns:p14="http://schemas.microsoft.com/office/powerpoint/2010/main" val="27413240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7675" y="915566"/>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5040560" cy="507703"/>
          </a:xfrm>
        </p:spPr>
        <p:txBody>
          <a:bodyPr/>
          <a:lstStyle/>
          <a:p>
            <a:r>
              <a:rPr lang="cs-CZ" dirty="0"/>
              <a:t>Strategické mapy</a:t>
            </a:r>
          </a:p>
        </p:txBody>
      </p:sp>
      <p:pic>
        <p:nvPicPr>
          <p:cNvPr id="2" name="Obrázek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59632" y="1162049"/>
            <a:ext cx="5855543" cy="3245769"/>
          </a:xfrm>
          <a:prstGeom prst="rect">
            <a:avLst/>
          </a:prstGeom>
        </p:spPr>
      </p:pic>
    </p:spTree>
    <p:extLst>
      <p:ext uri="{BB962C8B-B14F-4D97-AF65-F5344CB8AC3E}">
        <p14:creationId xmlns:p14="http://schemas.microsoft.com/office/powerpoint/2010/main" val="102935046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7675" y="915566"/>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5040560" cy="507703"/>
          </a:xfrm>
        </p:spPr>
        <p:txBody>
          <a:bodyPr/>
          <a:lstStyle/>
          <a:p>
            <a:endParaRPr lang="cs-CZ" dirty="0"/>
          </a:p>
        </p:txBody>
      </p:sp>
      <p:pic>
        <p:nvPicPr>
          <p:cNvPr id="4" name="Obrázek 3"/>
          <p:cNvPicPr>
            <a:picLocks noChangeAspect="1"/>
          </p:cNvPicPr>
          <p:nvPr/>
        </p:nvPicPr>
        <p:blipFill rotWithShape="1">
          <a:blip r:embed="rId2">
            <a:extLst>
              <a:ext uri="{28A0092B-C50C-407E-A947-70E740481C1C}">
                <a14:useLocalDpi xmlns:a14="http://schemas.microsoft.com/office/drawing/2010/main" val="0"/>
              </a:ext>
            </a:extLst>
          </a:blip>
          <a:srcRect t="9401"/>
          <a:stretch/>
        </p:blipFill>
        <p:spPr>
          <a:xfrm>
            <a:off x="1043608" y="149355"/>
            <a:ext cx="5832648" cy="4442890"/>
          </a:xfrm>
          <a:prstGeom prst="rect">
            <a:avLst/>
          </a:prstGeom>
        </p:spPr>
      </p:pic>
    </p:spTree>
    <p:extLst>
      <p:ext uri="{BB962C8B-B14F-4D97-AF65-F5344CB8AC3E}">
        <p14:creationId xmlns:p14="http://schemas.microsoft.com/office/powerpoint/2010/main" val="403291683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703189"/>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b="1" dirty="0"/>
              <a:t>Analýza globalizačních trendů </a:t>
            </a:r>
            <a:r>
              <a:rPr lang="cs-CZ" sz="1600" dirty="0"/>
              <a:t>sleduje především:</a:t>
            </a:r>
          </a:p>
          <a:p>
            <a:pPr lvl="1" algn="just"/>
            <a:r>
              <a:rPr lang="cs-CZ" sz="1600" dirty="0"/>
              <a:t>nákladovost (náklady na vývoj a zavádění technologií, dopravu a zdroje), </a:t>
            </a:r>
          </a:p>
          <a:p>
            <a:pPr lvl="1" algn="just"/>
            <a:r>
              <a:rPr lang="cs-CZ" sz="1600" dirty="0"/>
              <a:t>zákazníky</a:t>
            </a:r>
            <a:r>
              <a:rPr lang="cs-CZ" sz="1600" b="1" dirty="0"/>
              <a:t> </a:t>
            </a:r>
            <a:r>
              <a:rPr lang="cs-CZ" sz="1600" dirty="0"/>
              <a:t>(jejich požadavky a možnost uplatnění jednotných forem marketingu), </a:t>
            </a:r>
          </a:p>
          <a:p>
            <a:pPr lvl="1" algn="just"/>
            <a:r>
              <a:rPr lang="cs-CZ" sz="1600" dirty="0"/>
              <a:t>národní specifika (podpora podnikání a protekce státu, uplatňování technických standardů, institucionální normy, celní bariéry) </a:t>
            </a:r>
          </a:p>
          <a:p>
            <a:pPr lvl="1" algn="just"/>
            <a:r>
              <a:rPr lang="cs-CZ" sz="1600" dirty="0"/>
              <a:t>konkurenc</a:t>
            </a:r>
            <a:r>
              <a:rPr lang="cs-CZ" sz="1600" b="1" dirty="0"/>
              <a:t>i </a:t>
            </a:r>
            <a:r>
              <a:rPr lang="cs-CZ" sz="1600" dirty="0"/>
              <a:t>(projevy globální konkurence v její „super“ a „hyper“ podobě). </a:t>
            </a:r>
          </a:p>
          <a:p>
            <a:pPr algn="just"/>
            <a:r>
              <a:rPr lang="cs-CZ" sz="1600" dirty="0"/>
              <a:t>Tato metoda často bývá označovaná jako </a:t>
            </a:r>
            <a:r>
              <a:rPr lang="cs-CZ" sz="1600" b="1" dirty="0"/>
              <a:t>metoda „4C“ </a:t>
            </a:r>
            <a:r>
              <a:rPr lang="cs-CZ" sz="1600" dirty="0"/>
              <a:t>neboť je tvořena slovy</a:t>
            </a:r>
          </a:p>
          <a:p>
            <a:pPr lvl="1" algn="just"/>
            <a:r>
              <a:rPr lang="cs-CZ" sz="1600" dirty="0"/>
              <a:t>CUSTOMER (zákazník), </a:t>
            </a:r>
          </a:p>
          <a:p>
            <a:pPr lvl="1" algn="just"/>
            <a:r>
              <a:rPr lang="cs-CZ" sz="1600" dirty="0"/>
              <a:t>COUNTRY (národní specifika), 	</a:t>
            </a:r>
          </a:p>
          <a:p>
            <a:pPr lvl="1" algn="just"/>
            <a:r>
              <a:rPr lang="cs-CZ" sz="1600" dirty="0"/>
              <a:t>COMPETITION (konkurence)  </a:t>
            </a:r>
          </a:p>
          <a:p>
            <a:pPr lvl="1" algn="just"/>
            <a:r>
              <a:rPr lang="cs-CZ" sz="1600" dirty="0"/>
              <a:t>COST (náklady). </a:t>
            </a:r>
          </a:p>
          <a:p>
            <a:pPr algn="just"/>
            <a:r>
              <a:rPr lang="cs-CZ" sz="1600" dirty="0"/>
              <a:t>Výsledkem této analýzy by mělo být navržení země, do které podnik umístí svůj závod, na kolika trzích bude podnik své produkty nabízet apod.</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4896544" cy="507703"/>
          </a:xfrm>
        </p:spPr>
        <p:txBody>
          <a:bodyPr/>
          <a:lstStyle/>
          <a:p>
            <a:r>
              <a:rPr lang="cs-CZ" dirty="0"/>
              <a:t>Analýza globalizačních trendů</a:t>
            </a:r>
          </a:p>
        </p:txBody>
      </p:sp>
    </p:spTree>
    <p:extLst>
      <p:ext uri="{BB962C8B-B14F-4D97-AF65-F5344CB8AC3E}">
        <p14:creationId xmlns:p14="http://schemas.microsoft.com/office/powerpoint/2010/main" val="18817266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6">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6">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6">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5" end="5"/>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6">
                                            <p:txEl>
                                              <p:pRg st="6" end="6"/>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6">
                                            <p:txEl>
                                              <p:pRg st="7" end="7"/>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6">
                                            <p:txEl>
                                              <p:pRg st="8" end="8"/>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6">
                                            <p:txEl>
                                              <p:pRg st="9" end="9"/>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6">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915566"/>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b="1" dirty="0"/>
              <a:t>Analýza externího prostředí </a:t>
            </a:r>
            <a:r>
              <a:rPr lang="cs-CZ" sz="1600" dirty="0"/>
              <a:t>– poskytuje informace o charakteru externího  prostředí a jeho případných vlivech na podnik s cílem zjištění možných příležitostí a hrozeb </a:t>
            </a:r>
          </a:p>
          <a:p>
            <a:pPr lvl="1" algn="just"/>
            <a:r>
              <a:rPr lang="cs-CZ" sz="1600" dirty="0"/>
              <a:t>Analýza vzdáleného prostředí – makroprostředí</a:t>
            </a:r>
          </a:p>
          <a:p>
            <a:pPr lvl="1" algn="just"/>
            <a:r>
              <a:rPr lang="cs-CZ" sz="1600" dirty="0"/>
              <a:t>Analýza blízkého prostředí – trh, odvětví</a:t>
            </a:r>
          </a:p>
          <a:p>
            <a:pPr marL="457200" lvl="1" indent="0" algn="just">
              <a:buNone/>
            </a:pPr>
            <a:endParaRPr lang="cs-CZ" sz="1600" dirty="0"/>
          </a:p>
          <a:p>
            <a:pPr algn="just"/>
            <a:r>
              <a:rPr lang="cs-CZ" sz="1600" b="1" dirty="0"/>
              <a:t>Analýza interního prostředí </a:t>
            </a:r>
            <a:r>
              <a:rPr lang="cs-CZ" sz="1600" dirty="0"/>
              <a:t>– podává informaci o interním prostředí a vnitřních zdrojích podniku, výsledkem je zjištění předností (silných stránek) a slabin (slabých) podniku</a:t>
            </a:r>
          </a:p>
          <a:p>
            <a:pPr marL="0" indent="0" algn="just">
              <a:buNone/>
            </a:pPr>
            <a:endParaRPr lang="cs-CZ" sz="1600" dirty="0"/>
          </a:p>
          <a:p>
            <a:pPr algn="just"/>
            <a:r>
              <a:rPr lang="cs-CZ" sz="1600" b="1" dirty="0"/>
              <a:t>Syntéza</a:t>
            </a:r>
            <a:r>
              <a:rPr lang="cs-CZ" sz="1600" dirty="0"/>
              <a:t> – konfrontuje silné/slabé stránky podniku s příležitostmi a hrozbami z prostředí s cílem určení adekvátního strategického směru.</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p:txBody>
          <a:bodyPr/>
          <a:lstStyle/>
          <a:p>
            <a:r>
              <a:rPr lang="cs-CZ" dirty="0"/>
              <a:t>Struktura strategické analýzy</a:t>
            </a:r>
          </a:p>
        </p:txBody>
      </p:sp>
    </p:spTree>
    <p:extLst>
      <p:ext uri="{BB962C8B-B14F-4D97-AF65-F5344CB8AC3E}">
        <p14:creationId xmlns:p14="http://schemas.microsoft.com/office/powerpoint/2010/main" val="9964463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6">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703189"/>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dirty="0"/>
              <a:t>V průběhu využívání strategie lze konstatovat, že dochází k propadu nebo naopak k propadu plnění stanovených úkolů, což vytváří určitý rozdíl mezi plánem a skutečností. Tyto možné změny jsou způsobeny jak vnitřními tak vnějšími poměry, které je nutno urychleně odstranit. </a:t>
            </a:r>
          </a:p>
          <a:p>
            <a:pPr algn="just"/>
            <a:endParaRPr lang="cs-CZ" sz="1600" dirty="0"/>
          </a:p>
          <a:p>
            <a:pPr algn="just"/>
            <a:r>
              <a:rPr lang="cs-CZ" sz="1600" dirty="0"/>
              <a:t>Příčiny vzniku odchylky od plánu v negativním směru jsou často způsobeny působením těchto jevů:</a:t>
            </a:r>
          </a:p>
          <a:p>
            <a:pPr lvl="1" algn="just"/>
            <a:r>
              <a:rPr lang="cs-CZ" sz="1600" dirty="0"/>
              <a:t>Nečekaným vývojem okolí podniku.</a:t>
            </a:r>
          </a:p>
          <a:p>
            <a:pPr lvl="1" algn="just"/>
            <a:r>
              <a:rPr lang="cs-CZ" sz="1600" dirty="0"/>
              <a:t>Sílícím vlivem konkurence a jejími nečekanými aktivitami.</a:t>
            </a:r>
          </a:p>
          <a:p>
            <a:pPr lvl="1" algn="just"/>
            <a:r>
              <a:rPr lang="cs-CZ" sz="1600" dirty="0"/>
              <a:t>Změnou hodnot zákaznického segmentu.</a:t>
            </a:r>
          </a:p>
          <a:p>
            <a:pPr lvl="1" algn="just"/>
            <a:r>
              <a:rPr lang="cs-CZ" sz="1600" dirty="0"/>
              <a:t>Nevhodným výběrem zaměstnanců a jejich nesprávným vedením.</a:t>
            </a:r>
          </a:p>
          <a:p>
            <a:pPr lvl="1" algn="just"/>
            <a:r>
              <a:rPr lang="cs-CZ" sz="1600" dirty="0"/>
              <a:t>Požadavky vlivné zájmové skupiny.</a:t>
            </a:r>
          </a:p>
          <a:p>
            <a:pPr lvl="1" algn="just"/>
            <a:r>
              <a:rPr lang="cs-CZ" sz="1600" dirty="0"/>
              <a:t>Nesprávně zpracovaným plánem podnikových aktivit.</a:t>
            </a:r>
          </a:p>
          <a:p>
            <a:pPr lvl="1" algn="just"/>
            <a:r>
              <a:rPr lang="cs-CZ" sz="1600" dirty="0"/>
              <a:t>Nevhodnou realizací dílčích strategických opatření.</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4896544" cy="507703"/>
          </a:xfrm>
        </p:spPr>
        <p:txBody>
          <a:bodyPr/>
          <a:lstStyle/>
          <a:p>
            <a:r>
              <a:rPr lang="cs-CZ" dirty="0"/>
              <a:t>Analýza strategické mezery</a:t>
            </a:r>
          </a:p>
        </p:txBody>
      </p:sp>
    </p:spTree>
    <p:extLst>
      <p:ext uri="{BB962C8B-B14F-4D97-AF65-F5344CB8AC3E}">
        <p14:creationId xmlns:p14="http://schemas.microsoft.com/office/powerpoint/2010/main" val="25072020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6">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6">
                                            <p:txEl>
                                              <p:pRg st="4" end="4"/>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6">
                                            <p:txEl>
                                              <p:pRg st="5" end="5"/>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6">
                                            <p:txEl>
                                              <p:pRg st="6" end="6"/>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6">
                                            <p:txEl>
                                              <p:pRg st="7" end="7"/>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6">
                                            <p:txEl>
                                              <p:pRg st="8" end="8"/>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6">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703189"/>
            <a:ext cx="7488832"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b="1" dirty="0"/>
              <a:t>Podnikatelské prostředí </a:t>
            </a:r>
            <a:r>
              <a:rPr lang="cs-CZ" sz="1600" dirty="0"/>
              <a:t>představuje veškeré síly a vlivy, které působí na konkrétní podnikatelský subjekt, ať už z vnějšího (externího) prostředí nebo z vnitřního (interního) prostředí. </a:t>
            </a:r>
          </a:p>
          <a:p>
            <a:pPr algn="just"/>
            <a:r>
              <a:rPr lang="cs-CZ" sz="1600" b="1" dirty="0"/>
              <a:t>Externí podnikatelské prostředí </a:t>
            </a:r>
            <a:r>
              <a:rPr lang="cs-CZ" sz="1600" dirty="0"/>
              <a:t>je vnějším prostředím podniku, které na podnik působí a ovlivňuje jej. </a:t>
            </a:r>
          </a:p>
          <a:p>
            <a:pPr algn="just"/>
            <a:r>
              <a:rPr lang="cs-CZ" sz="1600" dirty="0"/>
              <a:t>Externí podnikatelské prostředí můžeme rozčlenit do dvou úrovní, a to na vzdálenější a bližší prostředí (okolí). Vzdálenější prostředí se obvykle nazývá makroprostředí a bližší prostředí jako tržní prostředí  (trh a odvětví).</a:t>
            </a:r>
          </a:p>
          <a:p>
            <a:pPr algn="just"/>
            <a:r>
              <a:rPr lang="cs-CZ" sz="1600" b="1" dirty="0"/>
              <a:t>Analýza externího prostředí </a:t>
            </a:r>
            <a:r>
              <a:rPr lang="cs-CZ" sz="1600" dirty="0"/>
              <a:t>je kontinuální proces získávání informací o událostech (změnách) odehrávajících se mimo organizaci, který slouží k identifikaci a interpretaci potenciálních trendů v externím prostředí.</a:t>
            </a:r>
          </a:p>
          <a:p>
            <a:pPr algn="just"/>
            <a:r>
              <a:rPr lang="cs-CZ" sz="1600" dirty="0"/>
              <a:t>Analýza externího prostředí pracuje s těmito informačními zdroji: </a:t>
            </a:r>
          </a:p>
          <a:p>
            <a:pPr lvl="1" algn="just"/>
            <a:r>
              <a:rPr lang="cs-CZ" sz="1400" dirty="0"/>
              <a:t>sekundární zdroje o makroprostředí a dílčích trzích, studie, rešerše, statistické soubory, statě odborných časopisů, sekundární informace vztahující se k cílovému trhu;</a:t>
            </a:r>
          </a:p>
          <a:p>
            <a:pPr lvl="1" algn="just"/>
            <a:r>
              <a:rPr lang="cs-CZ" sz="1400" dirty="0"/>
              <a:t>primární informace získané výzkumem, informace z informačního systému podniku atd. </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p:txBody>
          <a:bodyPr/>
          <a:lstStyle/>
          <a:p>
            <a:r>
              <a:rPr lang="cs-CZ" dirty="0"/>
              <a:t>Charakteristika externího prostředí </a:t>
            </a:r>
          </a:p>
        </p:txBody>
      </p:sp>
    </p:spTree>
    <p:extLst>
      <p:ext uri="{BB962C8B-B14F-4D97-AF65-F5344CB8AC3E}">
        <p14:creationId xmlns:p14="http://schemas.microsoft.com/office/powerpoint/2010/main" val="3654851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4" end="4"/>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6">
                                            <p:txEl>
                                              <p:pRg st="5" end="5"/>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6">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915566"/>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dirty="0"/>
              <a:t>Makroprostředí, nebo také vzdálenější podnikatelské prostředí, je nejširším prostředím, které působí na podnikatelský subjekt. </a:t>
            </a:r>
          </a:p>
          <a:p>
            <a:pPr algn="just"/>
            <a:r>
              <a:rPr lang="cs-CZ" sz="1600" dirty="0"/>
              <a:t>Samotný podnikatelský subjekt nemůže ovlivnit makroprostředí a jeho části. </a:t>
            </a:r>
          </a:p>
          <a:p>
            <a:pPr algn="just"/>
            <a:r>
              <a:rPr lang="cs-CZ" sz="1600" dirty="0"/>
              <a:t>Podnik faktory z makroprostředí pouze reflektuje, může je využívat a negativním faktorům se případně bránit. </a:t>
            </a:r>
          </a:p>
          <a:p>
            <a:pPr algn="just"/>
            <a:r>
              <a:rPr lang="cs-CZ" sz="1600" dirty="0"/>
              <a:t>Makroprostředí je vytvořeno společenským a historickým vývojem konkrétní společnosti v konkrétní lokalitě, proto se také označuje jako „kontextuální úroveň“. Což znamená, že podnik funguje a existuje v určitém širším kontextu, širších souvislostech. </a:t>
            </a:r>
          </a:p>
          <a:p>
            <a:pPr algn="just"/>
            <a:r>
              <a:rPr lang="cs-CZ" sz="1600" dirty="0"/>
              <a:t>Makroprostředí nevytváří stát ani vláda.</a:t>
            </a:r>
          </a:p>
          <a:p>
            <a:pPr algn="just"/>
            <a:r>
              <a:rPr lang="cs-CZ" sz="1600" dirty="0"/>
              <a:t>Makroprostředí je tvořeno těmito prvky: demografické prostředí, politické prostředí, legislativní prostředí, ekonomické prostředí, sociální prostředí, kulturní prostředí, přírodní prostředí, technologické prostředí</a:t>
            </a:r>
          </a:p>
          <a:p>
            <a:pPr algn="just"/>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p:txBody>
          <a:bodyPr/>
          <a:lstStyle/>
          <a:p>
            <a:r>
              <a:rPr lang="cs-CZ" dirty="0"/>
              <a:t>Makroprostředí</a:t>
            </a:r>
          </a:p>
        </p:txBody>
      </p:sp>
    </p:spTree>
    <p:extLst>
      <p:ext uri="{BB962C8B-B14F-4D97-AF65-F5344CB8AC3E}">
        <p14:creationId xmlns:p14="http://schemas.microsoft.com/office/powerpoint/2010/main" val="8850298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6">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703189"/>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500" b="1" dirty="0"/>
              <a:t>Demografické prostředí</a:t>
            </a:r>
            <a:r>
              <a:rPr lang="cs-CZ" sz="1500" dirty="0"/>
              <a:t> je tvořeno lidmi, kteří žijí v určitém teritoriu. </a:t>
            </a:r>
          </a:p>
          <a:p>
            <a:pPr algn="just"/>
            <a:r>
              <a:rPr lang="cs-CZ" sz="1500" b="1" dirty="0"/>
              <a:t>Ekonomické prostředí</a:t>
            </a:r>
            <a:r>
              <a:rPr lang="cs-CZ" sz="1500" dirty="0"/>
              <a:t> se zaměřuje hlavně na disponibilní kupní sílu obyvatel, na ceny, úspory, dluhy a dostupnost peněžních prostředků (úvěrů).</a:t>
            </a:r>
          </a:p>
          <a:p>
            <a:pPr algn="just"/>
            <a:r>
              <a:rPr lang="cs-CZ" sz="1500" b="1" dirty="0"/>
              <a:t>Politické prostředí</a:t>
            </a:r>
            <a:r>
              <a:rPr lang="cs-CZ" sz="1500" dirty="0"/>
              <a:t> a jeho vliv vychází z politických rozhodnutí nebo politických událostí v zemi.</a:t>
            </a:r>
          </a:p>
          <a:p>
            <a:pPr algn="just"/>
            <a:r>
              <a:rPr lang="cs-CZ" sz="1500" b="1" dirty="0"/>
              <a:t>Legislativní prostředí</a:t>
            </a:r>
            <a:r>
              <a:rPr lang="cs-CZ" sz="1500" dirty="0"/>
              <a:t> vytváří legislativní rámec pro aktivity podnikatelských subjektů prostřednictvím právních norem regulujících podnikatelské postupy, práva a povinnosti při realizaci těchto aktivit.</a:t>
            </a:r>
          </a:p>
          <a:p>
            <a:pPr algn="just"/>
            <a:r>
              <a:rPr lang="cs-CZ" sz="1500" b="1" dirty="0"/>
              <a:t>Sociální prostředí</a:t>
            </a:r>
            <a:r>
              <a:rPr lang="cs-CZ" sz="1500" dirty="0"/>
              <a:t> formuje základní mínění, hodnoty a normy lidí v něm žijící. </a:t>
            </a:r>
          </a:p>
          <a:p>
            <a:pPr algn="just"/>
            <a:r>
              <a:rPr lang="cs-CZ" sz="1500" b="1" dirty="0"/>
              <a:t>Kulturní prostředí</a:t>
            </a:r>
            <a:r>
              <a:rPr lang="cs-CZ" sz="1500" dirty="0"/>
              <a:t> je dáno kulturou, která je obecně chápána jako komplex hodnot, zvyklostí, tradic, jednání a dalších faktorů osvojených a sdílených osobami určité skupiny, společnosti.</a:t>
            </a:r>
          </a:p>
          <a:p>
            <a:pPr algn="just"/>
            <a:r>
              <a:rPr lang="cs-CZ" sz="1500" b="1" dirty="0"/>
              <a:t>Technologické prostředí</a:t>
            </a:r>
            <a:r>
              <a:rPr lang="cs-CZ" sz="1500" dirty="0"/>
              <a:t> sleduje vývoj a využívání nových technologií v aktivitách podniku.</a:t>
            </a:r>
          </a:p>
          <a:p>
            <a:pPr algn="just"/>
            <a:r>
              <a:rPr lang="cs-CZ" sz="1500" b="1" dirty="0"/>
              <a:t>Přírodní prostředí</a:t>
            </a:r>
            <a:r>
              <a:rPr lang="cs-CZ" sz="1500" dirty="0"/>
              <a:t> je zaměřeno na současný stav a zhoršování životního prostředí, na ubývání přírodních zdrojů a zvyšující se náklady na energii.</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p:txBody>
          <a:bodyPr/>
          <a:lstStyle/>
          <a:p>
            <a:r>
              <a:rPr lang="cs-CZ" dirty="0"/>
              <a:t>Prvky makroprostředí</a:t>
            </a:r>
          </a:p>
        </p:txBody>
      </p:sp>
    </p:spTree>
    <p:extLst>
      <p:ext uri="{BB962C8B-B14F-4D97-AF65-F5344CB8AC3E}">
        <p14:creationId xmlns:p14="http://schemas.microsoft.com/office/powerpoint/2010/main" val="13198372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6">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6">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6">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710406"/>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dirty="0"/>
              <a:t>Hlavními zdroji dat pro analýzu makroprostředí jsou sekundární zdroje:  různé statistiky, analýzy, studie, rešerše, statě odborných časopisů apod. </a:t>
            </a:r>
          </a:p>
          <a:p>
            <a:pPr marL="0" indent="0" algn="just">
              <a:buNone/>
            </a:pPr>
            <a:endParaRPr lang="cs-CZ" sz="1600" dirty="0"/>
          </a:p>
          <a:p>
            <a:pPr algn="just"/>
            <a:r>
              <a:rPr lang="cs-CZ" sz="1600" dirty="0"/>
              <a:t>PEST, PESTLE, STEP, STEEPLED, STEER</a:t>
            </a:r>
          </a:p>
          <a:p>
            <a:pPr algn="just"/>
            <a:r>
              <a:rPr lang="cs-CZ" sz="1600" dirty="0"/>
              <a:t>Extrapolace trendů (prognózování) - prognostická metoda určující pravděpodobný průběh určitého jevu z jeho dosavadního vývoje.  </a:t>
            </a:r>
          </a:p>
          <a:p>
            <a:pPr algn="just"/>
            <a:r>
              <a:rPr lang="cs-CZ" sz="1600" dirty="0"/>
              <a:t>Expertní metody – Metoda QUEST (</a:t>
            </a:r>
            <a:r>
              <a:rPr lang="cs-CZ" sz="1600" dirty="0" err="1"/>
              <a:t>Quick</a:t>
            </a:r>
            <a:r>
              <a:rPr lang="cs-CZ" sz="1600" dirty="0"/>
              <a:t> </a:t>
            </a:r>
            <a:r>
              <a:rPr lang="cs-CZ" sz="1600" dirty="0" err="1"/>
              <a:t>Environmental</a:t>
            </a:r>
            <a:r>
              <a:rPr lang="cs-CZ" sz="1600" dirty="0"/>
              <a:t> </a:t>
            </a:r>
            <a:r>
              <a:rPr lang="cs-CZ" sz="1600" dirty="0" err="1"/>
              <a:t>Scanning</a:t>
            </a:r>
            <a:r>
              <a:rPr lang="cs-CZ" sz="1600" dirty="0"/>
              <a:t> </a:t>
            </a:r>
            <a:r>
              <a:rPr lang="cs-CZ" sz="1600" dirty="0" err="1"/>
              <a:t>Technique</a:t>
            </a:r>
            <a:r>
              <a:rPr lang="cs-CZ" sz="1600" dirty="0"/>
              <a:t>), Delfská metoda, Brainstorming – využití oborníků pro činnost vyžadující zvláštní znalosti a odborné posouzení problému a jeho dalšího vývoje v budoucnosti.</a:t>
            </a:r>
          </a:p>
          <a:p>
            <a:pPr algn="just"/>
            <a:r>
              <a:rPr lang="cs-CZ" sz="1600" dirty="0"/>
              <a:t>Metoda scénářů</a:t>
            </a:r>
          </a:p>
          <a:p>
            <a:pPr algn="just"/>
            <a:r>
              <a:rPr lang="cs-CZ" sz="1600" dirty="0"/>
              <a:t>Metody statistické analýzy (analýzy časových řad, regresní a korelační analýzy)</a:t>
            </a:r>
          </a:p>
          <a:p>
            <a:pPr algn="just"/>
            <a:r>
              <a:rPr lang="cs-CZ" sz="1600" dirty="0"/>
              <a:t>Metody demografické statistiky</a:t>
            </a:r>
          </a:p>
          <a:p>
            <a:pPr algn="just"/>
            <a:r>
              <a:rPr lang="cs-CZ" sz="1600" dirty="0"/>
              <a:t>Politologie a makroekonomické teorie </a:t>
            </a:r>
          </a:p>
          <a:p>
            <a:pPr algn="just"/>
            <a:r>
              <a:rPr lang="cs-CZ" sz="1600" dirty="0"/>
              <a:t>Metody kauzální analýzy</a:t>
            </a:r>
          </a:p>
          <a:p>
            <a:pPr algn="just"/>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4896544" cy="507703"/>
          </a:xfrm>
        </p:spPr>
        <p:txBody>
          <a:bodyPr/>
          <a:lstStyle/>
          <a:p>
            <a:r>
              <a:rPr lang="cs-CZ" dirty="0"/>
              <a:t>Metody analýzy makroprostředí</a:t>
            </a:r>
          </a:p>
        </p:txBody>
      </p:sp>
    </p:spTree>
    <p:extLst>
      <p:ext uri="{BB962C8B-B14F-4D97-AF65-F5344CB8AC3E}">
        <p14:creationId xmlns:p14="http://schemas.microsoft.com/office/powerpoint/2010/main" val="5414541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6">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6">
                                            <p:txEl>
                                              <p:pRg st="7" end="7"/>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6">
                                            <p:txEl>
                                              <p:pRg st="8" end="8"/>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6">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843558"/>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b="1" dirty="0"/>
              <a:t>PEST analýza</a:t>
            </a:r>
            <a:r>
              <a:rPr lang="cs-CZ" sz="1600" dirty="0"/>
              <a:t> je moderní metoda rozboru makroprostředí. </a:t>
            </a:r>
          </a:p>
          <a:p>
            <a:pPr algn="just"/>
            <a:r>
              <a:rPr lang="cs-CZ" sz="1600" dirty="0"/>
              <a:t>Jejím cílem je najít a analyzovat ty složky prostředí, které mají pro podnik význam a mohou pro něj znamenat příležitost nebo hrozbu. Analýza sleduje také vývoj kritických faktorů v čase. </a:t>
            </a:r>
          </a:p>
          <a:p>
            <a:pPr algn="just"/>
            <a:r>
              <a:rPr lang="cs-CZ" sz="1600" dirty="0"/>
              <a:t>PEST analýza se zaměřuje na to prostředí, na kterém podnik skutečně působí. </a:t>
            </a:r>
          </a:p>
          <a:p>
            <a:pPr algn="just"/>
            <a:r>
              <a:rPr lang="cs-CZ" sz="1600" dirty="0"/>
              <a:t>PEST analýza sleduje makroprostředí podniku z pohledu čtyř základních skupin faktorů: politické a legislativní </a:t>
            </a:r>
            <a:r>
              <a:rPr lang="cs-CZ" sz="1600" b="1" dirty="0"/>
              <a:t>P</a:t>
            </a:r>
            <a:r>
              <a:rPr lang="cs-CZ" sz="1600" dirty="0"/>
              <a:t>, ekonomické </a:t>
            </a:r>
            <a:r>
              <a:rPr lang="cs-CZ" sz="1600" b="1" dirty="0"/>
              <a:t>E</a:t>
            </a:r>
            <a:r>
              <a:rPr lang="cs-CZ" sz="1600" dirty="0"/>
              <a:t>, sociální a demografické </a:t>
            </a:r>
            <a:r>
              <a:rPr lang="cs-CZ" sz="1600" b="1" dirty="0"/>
              <a:t>S</a:t>
            </a:r>
            <a:r>
              <a:rPr lang="cs-CZ" sz="1600" dirty="0"/>
              <a:t>, technické a technologické </a:t>
            </a:r>
            <a:r>
              <a:rPr lang="cs-CZ" sz="1600" b="1" dirty="0"/>
              <a:t>T</a:t>
            </a:r>
            <a:r>
              <a:rPr lang="cs-CZ" sz="1600" dirty="0"/>
              <a:t>. </a:t>
            </a:r>
          </a:p>
          <a:p>
            <a:pPr algn="just"/>
            <a:r>
              <a:rPr lang="cs-CZ" sz="1600" dirty="0"/>
              <a:t>Tato původní podoba metody byla v průběhu času modifikována a rozšiřována o další prvky. Takže se dnes setkáváme s těmito podobami: PESTLE analýza (přidán legislativní a environmentální prostředí), SLEPT analýza, STEEP analýza. </a:t>
            </a:r>
          </a:p>
          <a:p>
            <a:pPr algn="just"/>
            <a:r>
              <a:rPr lang="cs-CZ" sz="1600" dirty="0"/>
              <a:t>Společným účelem všech těchto analýz je identifikace konkrétních hrozeb a příležitostí, což pomáhá podniku zaměřit se na klíčové aspekty makroprostředí a ty komplexně vyhodnocovat.</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4896544" cy="507703"/>
          </a:xfrm>
        </p:spPr>
        <p:txBody>
          <a:bodyPr/>
          <a:lstStyle/>
          <a:p>
            <a:r>
              <a:rPr lang="cs-CZ" dirty="0"/>
              <a:t>PEST analýza</a:t>
            </a:r>
          </a:p>
        </p:txBody>
      </p:sp>
    </p:spTree>
    <p:extLst>
      <p:ext uri="{BB962C8B-B14F-4D97-AF65-F5344CB8AC3E}">
        <p14:creationId xmlns:p14="http://schemas.microsoft.com/office/powerpoint/2010/main" val="13309699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6">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987574"/>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dirty="0"/>
              <a:t>Jednou z modifikací PEST analýzy je hodnotící </a:t>
            </a:r>
            <a:r>
              <a:rPr lang="cs-CZ" sz="1600" b="1" dirty="0"/>
              <a:t>metoda PESTLE, v </a:t>
            </a:r>
            <a:r>
              <a:rPr lang="cs-CZ" sz="1600" dirty="0"/>
              <a:t>níž každé písmeno představuje určitý segment podnikového vnějšího prostředí (okolí). </a:t>
            </a:r>
          </a:p>
          <a:p>
            <a:pPr algn="just"/>
            <a:r>
              <a:rPr lang="cs-CZ" sz="1600" dirty="0"/>
              <a:t>Tento metodický přístup spojuje dříve používané metody „PEST“ a „SLEPT“.</a:t>
            </a:r>
          </a:p>
          <a:p>
            <a:pPr algn="just"/>
            <a:r>
              <a:rPr lang="cs-CZ" sz="1600" dirty="0"/>
              <a:t>Z jednotlivých písmen názvu metody, provádíme následující analýzu těchto segmentů vnějšího podnikového prostředí:</a:t>
            </a:r>
          </a:p>
          <a:p>
            <a:pPr lvl="1" algn="just"/>
            <a:r>
              <a:rPr lang="cs-CZ" sz="1600" dirty="0"/>
              <a:t>P – politický segment</a:t>
            </a:r>
          </a:p>
          <a:p>
            <a:pPr lvl="1" algn="just"/>
            <a:r>
              <a:rPr lang="cs-CZ" sz="1600" dirty="0"/>
              <a:t>E – ekonomický segment</a:t>
            </a:r>
          </a:p>
          <a:p>
            <a:pPr lvl="1" algn="just"/>
            <a:r>
              <a:rPr lang="cs-CZ" sz="1600" dirty="0"/>
              <a:t>S – sociální segment</a:t>
            </a:r>
          </a:p>
          <a:p>
            <a:pPr lvl="1" algn="just"/>
            <a:r>
              <a:rPr lang="cs-CZ" sz="1600" dirty="0"/>
              <a:t>T – technologický segment</a:t>
            </a:r>
          </a:p>
          <a:p>
            <a:pPr lvl="1" algn="just"/>
            <a:r>
              <a:rPr lang="cs-CZ" sz="1600" dirty="0"/>
              <a:t>L – legislativní segment</a:t>
            </a:r>
          </a:p>
          <a:p>
            <a:pPr lvl="1" algn="just"/>
            <a:r>
              <a:rPr lang="cs-CZ" sz="1600" dirty="0"/>
              <a:t>E – ekologický segment</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4896544" cy="507703"/>
          </a:xfrm>
        </p:spPr>
        <p:txBody>
          <a:bodyPr/>
          <a:lstStyle/>
          <a:p>
            <a:r>
              <a:rPr lang="cs-CZ" dirty="0"/>
              <a:t>PESTLE analýza</a:t>
            </a:r>
          </a:p>
        </p:txBody>
      </p:sp>
    </p:spTree>
    <p:extLst>
      <p:ext uri="{BB962C8B-B14F-4D97-AF65-F5344CB8AC3E}">
        <p14:creationId xmlns:p14="http://schemas.microsoft.com/office/powerpoint/2010/main" val="19374716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6">
                                            <p:txEl>
                                              <p:pRg st="3" end="3"/>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6">
                                            <p:txEl>
                                              <p:pRg st="4" end="4"/>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6">
                                            <p:txEl>
                                              <p:pRg st="5" end="5"/>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6">
                                            <p:txEl>
                                              <p:pRg st="6" end="6"/>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6">
                                            <p:txEl>
                                              <p:pRg st="7" end="7"/>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6">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theme/theme1.xml><?xml version="1.0" encoding="utf-8"?>
<a:theme xmlns:a="http://schemas.openxmlformats.org/drawingml/2006/main" name="SLU">
  <a:themeElements>
    <a:clrScheme name="OPF">
      <a:dk1>
        <a:srgbClr val="307871"/>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SLU-pismo_Times">
      <a:majorFont>
        <a:latin typeface="Times New Roman"/>
        <a:ea typeface=""/>
        <a:cs typeface=""/>
      </a:majorFont>
      <a:minorFont>
        <a:latin typeface="Times New Roman"/>
        <a:ea typeface=""/>
        <a:cs typeface=""/>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Motiv systému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2884</TotalTime>
  <Words>3606</Words>
  <Application>Microsoft Office PowerPoint</Application>
  <PresentationFormat>Předvádění na obrazovce (16:9)</PresentationFormat>
  <Paragraphs>235</Paragraphs>
  <Slides>30</Slides>
  <Notes>0</Notes>
  <HiddenSlides>0</HiddenSlides>
  <MMClips>0</MMClips>
  <ScaleCrop>false</ScaleCrop>
  <HeadingPairs>
    <vt:vector size="6" baseType="variant">
      <vt:variant>
        <vt:lpstr>Použitá písma</vt:lpstr>
      </vt:variant>
      <vt:variant>
        <vt:i4>4</vt:i4>
      </vt:variant>
      <vt:variant>
        <vt:lpstr>Motiv</vt:lpstr>
      </vt:variant>
      <vt:variant>
        <vt:i4>1</vt:i4>
      </vt:variant>
      <vt:variant>
        <vt:lpstr>Nadpisy snímků</vt:lpstr>
      </vt:variant>
      <vt:variant>
        <vt:i4>30</vt:i4>
      </vt:variant>
    </vt:vector>
  </HeadingPairs>
  <TitlesOfParts>
    <vt:vector size="35" baseType="lpstr">
      <vt:lpstr>Arial</vt:lpstr>
      <vt:lpstr>Calibri</vt:lpstr>
      <vt:lpstr>Enriqueta</vt:lpstr>
      <vt:lpstr>Times New Roman</vt:lpstr>
      <vt:lpstr>SLU</vt:lpstr>
      <vt:lpstr>Strategická analýza Strategická analýza externího prostředí</vt:lpstr>
      <vt:lpstr>Podstata strategické analýzy</vt:lpstr>
      <vt:lpstr>Struktura strategické analýzy</vt:lpstr>
      <vt:lpstr>Charakteristika externího prostředí </vt:lpstr>
      <vt:lpstr>Makroprostředí</vt:lpstr>
      <vt:lpstr>Prvky makroprostředí</vt:lpstr>
      <vt:lpstr>Metody analýzy makroprostředí</vt:lpstr>
      <vt:lpstr>PEST analýza</vt:lpstr>
      <vt:lpstr>PESTLE analýza</vt:lpstr>
      <vt:lpstr>STEER analýza a STEEPLED analýza</vt:lpstr>
      <vt:lpstr>LONGPEST analýza</vt:lpstr>
      <vt:lpstr>Tržní prostředí</vt:lpstr>
      <vt:lpstr>Trh</vt:lpstr>
      <vt:lpstr>Odvětví</vt:lpstr>
      <vt:lpstr>Metody analýzy odvětví a trhu</vt:lpstr>
      <vt:lpstr>Metody analýzy odvětví I</vt:lpstr>
      <vt:lpstr>Metody analýzy odvětví II</vt:lpstr>
      <vt:lpstr>Porterova analýza pěti konkurenčních sil</vt:lpstr>
      <vt:lpstr>Metody analýzy odvětví III</vt:lpstr>
      <vt:lpstr>Metody analýzy odvětví IV</vt:lpstr>
      <vt:lpstr>Metody analýzy odvětví V</vt:lpstr>
      <vt:lpstr>Porterův diamant</vt:lpstr>
      <vt:lpstr>Měření trhu</vt:lpstr>
      <vt:lpstr>Metody analýzy trhu</vt:lpstr>
      <vt:lpstr>Výzkum trhu</vt:lpstr>
      <vt:lpstr>Strategické mapy</vt:lpstr>
      <vt:lpstr>Strategické mapy</vt:lpstr>
      <vt:lpstr>Prezentace aplikace PowerPoint</vt:lpstr>
      <vt:lpstr>Analýza globalizačních trendů</vt:lpstr>
      <vt:lpstr>Analýza strategické mezery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Název prezentace</dc:title>
  <dc:creator>Václav Minařík</dc:creator>
  <cp:lastModifiedBy>Šárka Zapletalová</cp:lastModifiedBy>
  <cp:revision>130</cp:revision>
  <dcterms:created xsi:type="dcterms:W3CDTF">2016-07-06T15:42:34Z</dcterms:created>
  <dcterms:modified xsi:type="dcterms:W3CDTF">2025-10-06T09:22:44Z</dcterms:modified>
</cp:coreProperties>
</file>