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24"/>
  </p:notesMasterIdLst>
  <p:sldIdLst>
    <p:sldId id="256" r:id="rId2"/>
    <p:sldId id="328" r:id="rId3"/>
    <p:sldId id="331" r:id="rId4"/>
    <p:sldId id="340" r:id="rId5"/>
    <p:sldId id="336" r:id="rId6"/>
    <p:sldId id="337" r:id="rId7"/>
    <p:sldId id="338" r:id="rId8"/>
    <p:sldId id="275" r:id="rId9"/>
    <p:sldId id="276" r:id="rId10"/>
    <p:sldId id="278" r:id="rId11"/>
    <p:sldId id="266" r:id="rId12"/>
    <p:sldId id="267" r:id="rId13"/>
    <p:sldId id="280" r:id="rId14"/>
    <p:sldId id="285" r:id="rId15"/>
    <p:sldId id="286" r:id="rId16"/>
    <p:sldId id="290" r:id="rId17"/>
    <p:sldId id="293" r:id="rId18"/>
    <p:sldId id="297" r:id="rId19"/>
    <p:sldId id="294" r:id="rId20"/>
    <p:sldId id="288" r:id="rId21"/>
    <p:sldId id="341" r:id="rId22"/>
    <p:sldId id="283" r:id="rId23"/>
  </p:sldIdLst>
  <p:sldSz cx="9144000" cy="5143500" type="screen16x9"/>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00"/>
    <a:srgbClr val="307871"/>
    <a:srgbClr val="981E3A"/>
    <a:srgbClr val="9F2B2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3" d="100"/>
          <a:sy n="103" d="100"/>
        </p:scale>
        <p:origin x="802" y="67"/>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cs-CZ"/>
          </a:p>
        </p:txBody>
      </p:sp>
      <p:sp>
        <p:nvSpPr>
          <p:cNvPr id="3" name="Zástupný symbol pro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A6097986-0C26-47DE-8982-7AD2B6842259}" type="datetimeFigureOut">
              <a:rPr lang="cs-CZ" smtClean="0"/>
              <a:pPr/>
              <a:t>28.10.2025</a:t>
            </a:fld>
            <a:endParaRPr lang="cs-CZ"/>
          </a:p>
        </p:txBody>
      </p:sp>
      <p:sp>
        <p:nvSpPr>
          <p:cNvPr id="4" name="Zástupný symbol pro obrázek snímku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cs-CZ"/>
          </a:p>
        </p:txBody>
      </p:sp>
      <p:sp>
        <p:nvSpPr>
          <p:cNvPr id="5" name="Zástupný symbol pro poznámky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cs-CZ"/>
              <a:t>Kliknutím lze upravit styly předlohy textu.</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cs-CZ"/>
          </a:p>
        </p:txBody>
      </p:sp>
      <p:sp>
        <p:nvSpPr>
          <p:cNvPr id="7" name="Zástupný symbol pro číslo snímku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DDD4000A-37E1-4D72-B31A-77993FD77D47}" type="slidenum">
              <a:rPr lang="cs-CZ" smtClean="0"/>
              <a:pPr/>
              <a:t>‹#›</a:t>
            </a:fld>
            <a:endParaRPr lang="cs-CZ"/>
          </a:p>
        </p:txBody>
      </p:sp>
    </p:spTree>
    <p:extLst>
      <p:ext uri="{BB962C8B-B14F-4D97-AF65-F5344CB8AC3E}">
        <p14:creationId xmlns:p14="http://schemas.microsoft.com/office/powerpoint/2010/main" val="229744566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ulní strana">
    <p:spTree>
      <p:nvGrpSpPr>
        <p:cNvPr id="1" name=""/>
        <p:cNvGrpSpPr/>
        <p:nvPr/>
      </p:nvGrpSpPr>
      <p:grpSpPr>
        <a:xfrm>
          <a:off x="0" y="0"/>
          <a:ext cx="0" cy="0"/>
          <a:chOff x="0" y="0"/>
          <a:chExt cx="0" cy="0"/>
        </a:xfrm>
      </p:grpSpPr>
    </p:spTree>
    <p:extLst>
      <p:ext uri="{BB962C8B-B14F-4D97-AF65-F5344CB8AC3E}">
        <p14:creationId xmlns:p14="http://schemas.microsoft.com/office/powerpoint/2010/main" val="391288084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List - obecný">
    <p:spTree>
      <p:nvGrpSpPr>
        <p:cNvPr id="1" name=""/>
        <p:cNvGrpSpPr/>
        <p:nvPr/>
      </p:nvGrpSpPr>
      <p:grpSpPr>
        <a:xfrm>
          <a:off x="0" y="0"/>
          <a:ext cx="0" cy="0"/>
          <a:chOff x="0" y="0"/>
          <a:chExt cx="0" cy="0"/>
        </a:xfrm>
      </p:grpSpPr>
      <p:pic>
        <p:nvPicPr>
          <p:cNvPr id="10" name="Obrázek 9"/>
          <p:cNvPicPr>
            <a:picLocks noChangeAspect="1"/>
          </p:cNvPicPr>
          <p:nvPr userDrawn="1"/>
        </p:nvPicPr>
        <p:blipFill>
          <a:blip r:embed="rId2" cstate="print">
            <a:extLst>
              <a:ext uri="{28A0092B-C50C-407E-A947-70E740481C1C}">
                <a14:useLocalDpi xmlns:a14="http://schemas.microsoft.com/office/drawing/2010/main" val="0"/>
              </a:ext>
            </a:extLst>
          </a:blip>
          <a:stretch>
            <a:fillRect/>
          </a:stretch>
        </p:blipFill>
        <p:spPr>
          <a:xfrm>
            <a:off x="7955996" y="226939"/>
            <a:ext cx="956040" cy="745712"/>
          </a:xfrm>
          <a:prstGeom prst="rect">
            <a:avLst/>
          </a:prstGeom>
        </p:spPr>
      </p:pic>
      <p:sp>
        <p:nvSpPr>
          <p:cNvPr id="7" name="Nadpis 1"/>
          <p:cNvSpPr>
            <a:spLocks noGrp="1"/>
          </p:cNvSpPr>
          <p:nvPr>
            <p:ph type="title"/>
          </p:nvPr>
        </p:nvSpPr>
        <p:spPr>
          <a:xfrm>
            <a:off x="251520" y="195486"/>
            <a:ext cx="4536504" cy="507703"/>
          </a:xfrm>
          <a:prstGeom prst="rect">
            <a:avLst/>
          </a:prstGeom>
          <a:noFill/>
          <a:ln>
            <a:noFill/>
          </a:ln>
        </p:spPr>
        <p:txBody>
          <a:bodyPr anchor="t">
            <a:noAutofit/>
          </a:bodyPr>
          <a:lstStyle>
            <a:lvl1pPr algn="l">
              <a:defRPr sz="2400"/>
            </a:lvl1pPr>
          </a:lstStyle>
          <a:p>
            <a:pPr algn="l"/>
            <a:r>
              <a:rPr lang="cs-CZ" sz="2400" dirty="0">
                <a:solidFill>
                  <a:srgbClr val="981E3A"/>
                </a:solidFill>
                <a:latin typeface="Times New Roman" panose="02020603050405020304" pitchFamily="18" charset="0"/>
                <a:cs typeface="Times New Roman" panose="02020603050405020304" pitchFamily="18" charset="0"/>
              </a:rPr>
              <a:t>Název listu</a:t>
            </a:r>
          </a:p>
        </p:txBody>
      </p:sp>
      <p:cxnSp>
        <p:nvCxnSpPr>
          <p:cNvPr id="9" name="Přímá spojnice 8"/>
          <p:cNvCxnSpPr/>
          <p:nvPr userDrawn="1"/>
        </p:nvCxnSpPr>
        <p:spPr>
          <a:xfrm>
            <a:off x="251520" y="699542"/>
            <a:ext cx="7416824"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cxnSp>
        <p:nvCxnSpPr>
          <p:cNvPr id="11" name="Přímá spojnice 10"/>
          <p:cNvCxnSpPr/>
          <p:nvPr userDrawn="1"/>
        </p:nvCxnSpPr>
        <p:spPr>
          <a:xfrm>
            <a:off x="251520" y="4731990"/>
            <a:ext cx="8660516" cy="0"/>
          </a:xfrm>
          <a:prstGeom prst="line">
            <a:avLst/>
          </a:prstGeom>
          <a:ln w="9525" cmpd="sng">
            <a:solidFill>
              <a:srgbClr val="307871"/>
            </a:solidFill>
            <a:prstDash val="sysDot"/>
          </a:ln>
        </p:spPr>
        <p:style>
          <a:lnRef idx="1">
            <a:schemeClr val="accent2"/>
          </a:lnRef>
          <a:fillRef idx="0">
            <a:schemeClr val="accent2"/>
          </a:fillRef>
          <a:effectRef idx="0">
            <a:schemeClr val="accent2"/>
          </a:effectRef>
          <a:fontRef idx="minor">
            <a:schemeClr val="tx1"/>
          </a:fontRef>
        </p:style>
      </p:cxnSp>
      <p:sp>
        <p:nvSpPr>
          <p:cNvPr id="19" name="Zástupný symbol pro zápatí 18"/>
          <p:cNvSpPr>
            <a:spLocks noGrp="1"/>
          </p:cNvSpPr>
          <p:nvPr>
            <p:ph type="ftr" sz="quarter" idx="11"/>
          </p:nvPr>
        </p:nvSpPr>
        <p:spPr>
          <a:xfrm>
            <a:off x="236240" y="4731990"/>
            <a:ext cx="2895600" cy="273844"/>
          </a:xfrm>
          <a:prstGeom prst="rect">
            <a:avLst/>
          </a:prstGeom>
        </p:spPr>
        <p:txBody>
          <a:bodyPr/>
          <a:lstStyle>
            <a:lvl1pPr algn="l">
              <a:defRPr sz="800">
                <a:solidFill>
                  <a:srgbClr val="307871"/>
                </a:solidFill>
              </a:defRPr>
            </a:lvl1pPr>
          </a:lstStyle>
          <a:p>
            <a:r>
              <a:rPr lang="cs-CZ" altLang="cs-CZ">
                <a:cs typeface="Times New Roman" panose="02020603050405020304" pitchFamily="18" charset="0"/>
              </a:rPr>
              <a:t>Prostor pro doplňující informace, poznámky</a:t>
            </a:r>
            <a:endParaRPr lang="cs-CZ" altLang="cs-CZ" dirty="0">
              <a:cs typeface="Times New Roman" panose="02020603050405020304" pitchFamily="18" charset="0"/>
            </a:endParaRPr>
          </a:p>
        </p:txBody>
      </p:sp>
      <p:sp>
        <p:nvSpPr>
          <p:cNvPr id="20" name="Zástupný symbol pro číslo snímku 19"/>
          <p:cNvSpPr>
            <a:spLocks noGrp="1"/>
          </p:cNvSpPr>
          <p:nvPr>
            <p:ph type="sldNum" sz="quarter" idx="12"/>
          </p:nvPr>
        </p:nvSpPr>
        <p:spPr>
          <a:xfrm>
            <a:off x="7812360" y="4731990"/>
            <a:ext cx="1080120" cy="273844"/>
          </a:xfrm>
          <a:prstGeom prst="rect">
            <a:avLst/>
          </a:prstGeom>
        </p:spPr>
        <p:txBody>
          <a:bodyPr/>
          <a:lstStyle>
            <a:lvl1pPr algn="r">
              <a:defRPr/>
            </a:lvl1pPr>
          </a:lstStyle>
          <a:p>
            <a:fld id="{560808B9-4D1F-4069-9EB9-CD8802008F4E}" type="slidenum">
              <a:rPr lang="cs-CZ" smtClean="0"/>
              <a:pPr/>
              <a:t>‹#›</a:t>
            </a:fld>
            <a:endParaRPr lang="cs-CZ" dirty="0"/>
          </a:p>
        </p:txBody>
      </p:sp>
    </p:spTree>
    <p:extLst>
      <p:ext uri="{BB962C8B-B14F-4D97-AF65-F5344CB8AC3E}">
        <p14:creationId xmlns:p14="http://schemas.microsoft.com/office/powerpoint/2010/main" val="89060289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Prázdný list">
    <p:spTree>
      <p:nvGrpSpPr>
        <p:cNvPr id="1" name=""/>
        <p:cNvGrpSpPr/>
        <p:nvPr/>
      </p:nvGrpSpPr>
      <p:grpSpPr>
        <a:xfrm>
          <a:off x="0" y="0"/>
          <a:ext cx="0" cy="0"/>
          <a:chOff x="0" y="0"/>
          <a:chExt cx="0" cy="0"/>
        </a:xfrm>
      </p:grpSpPr>
    </p:spTree>
    <p:extLst>
      <p:ext uri="{BB962C8B-B14F-4D97-AF65-F5344CB8AC3E}">
        <p14:creationId xmlns:p14="http://schemas.microsoft.com/office/powerpoint/2010/main" val="111682045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3838845485"/>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 name="Obrázek 7"/>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6948263" y="555525"/>
            <a:ext cx="1699500" cy="1325611"/>
          </a:xfrm>
          <a:prstGeom prst="rect">
            <a:avLst/>
          </a:prstGeom>
        </p:spPr>
      </p:pic>
      <p:sp>
        <p:nvSpPr>
          <p:cNvPr id="7" name="Obdélník 6"/>
          <p:cNvSpPr/>
          <p:nvPr/>
        </p:nvSpPr>
        <p:spPr>
          <a:xfrm>
            <a:off x="251520" y="267494"/>
            <a:ext cx="5616624" cy="4608512"/>
          </a:xfrm>
          <a:prstGeom prst="rect">
            <a:avLst/>
          </a:prstGeom>
          <a:solidFill>
            <a:srgbClr val="30787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b="1">
              <a:ln w="12700">
                <a:solidFill>
                  <a:schemeClr val="tx2">
                    <a:satMod val="155000"/>
                  </a:schemeClr>
                </a:solidFill>
                <a:prstDash val="solid"/>
              </a:ln>
              <a:solidFill>
                <a:srgbClr val="FF0000"/>
              </a:solidFill>
              <a:effectLst>
                <a:outerShdw blurRad="41275" dist="20320" dir="1800000" algn="tl" rotWithShape="0">
                  <a:srgbClr val="000000">
                    <a:alpha val="40000"/>
                  </a:srgbClr>
                </a:outerShdw>
              </a:effectLst>
            </a:endParaRPr>
          </a:p>
        </p:txBody>
      </p:sp>
      <p:sp>
        <p:nvSpPr>
          <p:cNvPr id="2" name="Nadpis 1"/>
          <p:cNvSpPr>
            <a:spLocks noGrp="1"/>
          </p:cNvSpPr>
          <p:nvPr>
            <p:ph type="ctrTitle" idx="4294967295"/>
          </p:nvPr>
        </p:nvSpPr>
        <p:spPr>
          <a:xfrm>
            <a:off x="467544" y="699542"/>
            <a:ext cx="5112568" cy="2160240"/>
          </a:xfrm>
          <a:prstGeom prst="rect">
            <a:avLst/>
          </a:prstGeom>
        </p:spPr>
        <p:txBody>
          <a:bodyPr anchor="t">
            <a:normAutofit/>
          </a:bodyPr>
          <a:lstStyle/>
          <a:p>
            <a:pPr algn="l"/>
            <a:r>
              <a:rPr lang="cs-CZ" sz="3600" b="1" dirty="0">
                <a:solidFill>
                  <a:schemeClr val="bg1"/>
                </a:solidFill>
                <a:latin typeface="Times New Roman" panose="02020603050405020304" pitchFamily="18" charset="0"/>
                <a:cs typeface="Times New Roman" panose="02020603050405020304" pitchFamily="18" charset="0"/>
              </a:rPr>
              <a:t>Typologie podnikových strategií</a:t>
            </a:r>
            <a:br>
              <a:rPr lang="cs-CZ" sz="3600" b="1" dirty="0">
                <a:solidFill>
                  <a:schemeClr val="bg1"/>
                </a:solidFill>
                <a:latin typeface="Times New Roman" panose="02020603050405020304" pitchFamily="18" charset="0"/>
                <a:cs typeface="Times New Roman" panose="02020603050405020304" pitchFamily="18" charset="0"/>
              </a:rPr>
            </a:br>
            <a:r>
              <a:rPr lang="cs-CZ" sz="3600" b="1" dirty="0">
                <a:solidFill>
                  <a:schemeClr val="bg1"/>
                </a:solidFill>
                <a:latin typeface="Times New Roman" panose="02020603050405020304" pitchFamily="18" charset="0"/>
                <a:cs typeface="Times New Roman" panose="02020603050405020304" pitchFamily="18" charset="0"/>
              </a:rPr>
              <a:t>Korporátní strategie</a:t>
            </a:r>
          </a:p>
        </p:txBody>
      </p:sp>
      <p:sp>
        <p:nvSpPr>
          <p:cNvPr id="3" name="Podnadpis 2"/>
          <p:cNvSpPr>
            <a:spLocks noGrp="1"/>
          </p:cNvSpPr>
          <p:nvPr>
            <p:ph type="subTitle" idx="4294967295"/>
          </p:nvPr>
        </p:nvSpPr>
        <p:spPr>
          <a:xfrm>
            <a:off x="1763688" y="3723878"/>
            <a:ext cx="3888432" cy="864096"/>
          </a:xfrm>
          <a:prstGeom prst="rect">
            <a:avLst/>
          </a:prstGeom>
        </p:spPr>
        <p:txBody>
          <a:bodyPr>
            <a:normAutofit/>
          </a:bodyPr>
          <a:lstStyle/>
          <a:p>
            <a:pPr marL="0" indent="0" algn="r">
              <a:buNone/>
            </a:pPr>
            <a:r>
              <a:rPr lang="cs-CZ" sz="1400" dirty="0">
                <a:solidFill>
                  <a:schemeClr val="bg1"/>
                </a:solidFill>
                <a:latin typeface="Times New Roman" panose="02020603050405020304" pitchFamily="18" charset="0"/>
                <a:cs typeface="Times New Roman" panose="02020603050405020304" pitchFamily="18" charset="0"/>
              </a:rPr>
              <a:t>8. přednáška</a:t>
            </a:r>
          </a:p>
          <a:p>
            <a:pPr marL="0" indent="0" algn="r">
              <a:buNone/>
            </a:pPr>
            <a:endParaRPr lang="cs-CZ" sz="1400" dirty="0">
              <a:solidFill>
                <a:schemeClr val="bg1"/>
              </a:solidFill>
              <a:latin typeface="Times New Roman" panose="02020603050405020304" pitchFamily="18" charset="0"/>
              <a:cs typeface="Times New Roman" panose="02020603050405020304" pitchFamily="18" charset="0"/>
            </a:endParaRPr>
          </a:p>
        </p:txBody>
      </p:sp>
      <p:sp>
        <p:nvSpPr>
          <p:cNvPr id="9" name="Podnadpis 2"/>
          <p:cNvSpPr txBox="1">
            <a:spLocks/>
          </p:cNvSpPr>
          <p:nvPr/>
        </p:nvSpPr>
        <p:spPr>
          <a:xfrm>
            <a:off x="6588224" y="3723878"/>
            <a:ext cx="2384047" cy="1152128"/>
          </a:xfrm>
          <a:prstGeom prst="rect">
            <a:avLst/>
          </a:prstGeom>
        </p:spPr>
        <p:txBody>
          <a:bodyPr vert="horz" lIns="91440" tIns="45720" rIns="91440" bIns="45720" rtlCol="0">
            <a:normAutofit/>
          </a:bodyPr>
          <a:lstStyle>
            <a:lvl1pPr marL="0" indent="0" algn="ctr" defTabSz="914400" rtl="0" eaLnBrk="1" latinLnBrk="0" hangingPunct="1">
              <a:spcBef>
                <a:spcPct val="20000"/>
              </a:spcBef>
              <a:buFont typeface="Arial" panose="020B0604020202020204" pitchFamily="34" charset="0"/>
              <a:buNone/>
              <a:defRPr sz="3200" kern="1200">
                <a:solidFill>
                  <a:schemeClr val="tx1">
                    <a:tint val="75000"/>
                  </a:schemeClr>
                </a:solidFill>
                <a:latin typeface="+mn-lt"/>
                <a:ea typeface="+mn-ea"/>
                <a:cs typeface="+mn-cs"/>
              </a:defRPr>
            </a:lvl1pPr>
            <a:lvl2pPr marL="457200" indent="0" algn="ctr" defTabSz="914400" rtl="0" eaLnBrk="1" latinLnBrk="0" hangingPunct="1">
              <a:spcBef>
                <a:spcPct val="20000"/>
              </a:spcBef>
              <a:buFont typeface="Arial" panose="020B0604020202020204" pitchFamily="34" charset="0"/>
              <a:buNone/>
              <a:defRPr sz="2800" kern="1200">
                <a:solidFill>
                  <a:schemeClr val="tx1">
                    <a:tint val="75000"/>
                  </a:schemeClr>
                </a:solidFill>
                <a:latin typeface="+mn-lt"/>
                <a:ea typeface="+mn-ea"/>
                <a:cs typeface="+mn-cs"/>
              </a:defRPr>
            </a:lvl2pPr>
            <a:lvl3pPr marL="914400" indent="0" algn="ctr" defTabSz="914400" rtl="0" eaLnBrk="1" latinLnBrk="0" hangingPunct="1">
              <a:spcBef>
                <a:spcPct val="20000"/>
              </a:spcBef>
              <a:buFont typeface="Arial" panose="020B0604020202020204" pitchFamily="34" charset="0"/>
              <a:buNone/>
              <a:defRPr sz="2400" kern="1200">
                <a:solidFill>
                  <a:schemeClr val="tx1">
                    <a:tint val="75000"/>
                  </a:schemeClr>
                </a:solidFill>
                <a:latin typeface="+mn-lt"/>
                <a:ea typeface="+mn-ea"/>
                <a:cs typeface="+mn-cs"/>
              </a:defRPr>
            </a:lvl3pPr>
            <a:lvl4pPr marL="1371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4pPr>
            <a:lvl5pPr marL="18288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5pPr>
            <a:lvl6pPr marL="22860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6pPr>
            <a:lvl7pPr marL="27432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7pPr>
            <a:lvl8pPr marL="32004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8pPr>
            <a:lvl9pPr marL="3657600" indent="0" algn="ctr" defTabSz="914400" rtl="0" eaLnBrk="1" latinLnBrk="0" hangingPunct="1">
              <a:spcBef>
                <a:spcPct val="20000"/>
              </a:spcBef>
              <a:buFont typeface="Arial" panose="020B0604020202020204" pitchFamily="34" charset="0"/>
              <a:buNone/>
              <a:defRPr sz="2000" kern="1200">
                <a:solidFill>
                  <a:schemeClr val="tx1">
                    <a:tint val="75000"/>
                  </a:schemeClr>
                </a:solidFill>
                <a:latin typeface="+mn-lt"/>
                <a:ea typeface="+mn-ea"/>
                <a:cs typeface="+mn-cs"/>
              </a:defRPr>
            </a:lvl9pPr>
          </a:lstStyle>
          <a:p>
            <a:pPr algn="r"/>
            <a:r>
              <a:rPr lang="cs-CZ" altLang="cs-CZ" sz="900" b="1" dirty="0">
                <a:solidFill>
                  <a:srgbClr val="307871"/>
                </a:solidFill>
                <a:latin typeface="Times New Roman" panose="02020603050405020304" pitchFamily="18" charset="0"/>
                <a:cs typeface="Times New Roman" panose="02020603050405020304" pitchFamily="18" charset="0"/>
              </a:rPr>
              <a:t>Ing. Šárka Zapletalová, Ph.D.</a:t>
            </a:r>
          </a:p>
          <a:p>
            <a:pPr algn="r"/>
            <a:r>
              <a:rPr lang="cs-CZ" altLang="cs-CZ" sz="900" dirty="0">
                <a:solidFill>
                  <a:srgbClr val="307871"/>
                </a:solidFill>
                <a:latin typeface="Times New Roman" panose="02020603050405020304" pitchFamily="18" charset="0"/>
                <a:cs typeface="Times New Roman" panose="02020603050405020304" pitchFamily="18" charset="0"/>
              </a:rPr>
              <a:t>Katedra Podnikové ekonomiky a managementu</a:t>
            </a:r>
          </a:p>
        </p:txBody>
      </p:sp>
    </p:spTree>
    <p:extLst>
      <p:ext uri="{BB962C8B-B14F-4D97-AF65-F5344CB8AC3E}">
        <p14:creationId xmlns:p14="http://schemas.microsoft.com/office/powerpoint/2010/main" val="28063346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Nabídka hodnoty pro zákazníka, která zaujme zájemce, odběratele i širokou veřejnost.</a:t>
            </a:r>
          </a:p>
          <a:p>
            <a:pPr lvl="0" algn="just"/>
            <a:r>
              <a:rPr lang="cs-CZ" sz="1600" dirty="0"/>
              <a:t>Nabídka zisku, která láká vlastníky, investory, podnikatele k zapojení do podnikových aktivit.</a:t>
            </a:r>
          </a:p>
          <a:p>
            <a:pPr lvl="0" algn="just"/>
            <a:r>
              <a:rPr lang="cs-CZ" sz="1600" dirty="0"/>
              <a:t>Nabídka hodnot pro zaměstnance, která vytváří potřebnou motivaci pracovníků.</a:t>
            </a:r>
          </a:p>
          <a:p>
            <a:pPr algn="just"/>
            <a:r>
              <a:rPr lang="cs-CZ" sz="1600" dirty="0"/>
              <a:t>Nabídka hodnot pro obchodní partnery, která se může stát základem zájmu jejich top managementu a základem pro budoucí spolupráci.</a:t>
            </a:r>
          </a:p>
          <a:p>
            <a:pPr marL="0" indent="0" algn="just">
              <a:buNone/>
            </a:pPr>
            <a:endParaRPr lang="cs-CZ" sz="1600" dirty="0"/>
          </a:p>
          <a:p>
            <a:pPr lvl="0" algn="just"/>
            <a:r>
              <a:rPr lang="cs-CZ" sz="1600" dirty="0"/>
              <a:t>Současně podniková strategie musí potlačit všechny zájmy, které nesledují výhradně podnikový prospěch. Zde se jedná o zájmy především jednotlivců, určitých zájmových skupin nebo dokonce o zájmy samostatných částí podniku (závody, divize)</a:t>
            </a:r>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480720" cy="507703"/>
          </a:xfrm>
        </p:spPr>
        <p:txBody>
          <a:bodyPr/>
          <a:lstStyle/>
          <a:p>
            <a:r>
              <a:rPr lang="cs-CZ" dirty="0"/>
              <a:t>Požadavky na úspěšnou celopodnikovou strategii</a:t>
            </a:r>
          </a:p>
        </p:txBody>
      </p:sp>
    </p:spTree>
    <p:extLst>
      <p:ext uri="{BB962C8B-B14F-4D97-AF65-F5344CB8AC3E}">
        <p14:creationId xmlns:p14="http://schemas.microsoft.com/office/powerpoint/2010/main" val="268660261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2000" b="1" dirty="0"/>
              <a:t>Ofenzivní (intenzivní) strategie</a:t>
            </a:r>
            <a:r>
              <a:rPr lang="cs-CZ" sz="2000" dirty="0"/>
              <a:t>:</a:t>
            </a:r>
          </a:p>
          <a:p>
            <a:pPr lvl="1" algn="just"/>
            <a:r>
              <a:rPr lang="cs-CZ" sz="2000" dirty="0"/>
              <a:t>Integrační strategie</a:t>
            </a:r>
          </a:p>
          <a:p>
            <a:pPr lvl="1" algn="just"/>
            <a:r>
              <a:rPr lang="cs-CZ" sz="2000" dirty="0"/>
              <a:t>Diverzifikační strategie</a:t>
            </a:r>
          </a:p>
          <a:p>
            <a:pPr lvl="1" algn="just"/>
            <a:endParaRPr lang="cs-CZ" sz="2000" dirty="0"/>
          </a:p>
          <a:p>
            <a:pPr algn="just"/>
            <a:r>
              <a:rPr lang="cs-CZ" sz="2000" b="1" dirty="0"/>
              <a:t>Defenzivní strategie</a:t>
            </a:r>
          </a:p>
          <a:p>
            <a:pPr marL="0" indent="0" algn="just">
              <a:buNone/>
            </a:pPr>
            <a:endParaRPr lang="cs-CZ" sz="2000" b="1" dirty="0"/>
          </a:p>
          <a:p>
            <a:pPr algn="just"/>
            <a:r>
              <a:rPr lang="cs-CZ" sz="2000" b="1" dirty="0"/>
              <a:t>Stabilizační strategie </a:t>
            </a:r>
          </a:p>
          <a:p>
            <a:pPr algn="just">
              <a:buNone/>
            </a:pPr>
            <a:endParaRPr lang="cs-CZ" sz="20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Směry korporátní strategie</a:t>
            </a:r>
          </a:p>
        </p:txBody>
      </p:sp>
    </p:spTree>
    <p:extLst>
      <p:ext uri="{BB962C8B-B14F-4D97-AF65-F5344CB8AC3E}">
        <p14:creationId xmlns:p14="http://schemas.microsoft.com/office/powerpoint/2010/main" val="281722793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87574"/>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393192" lvl="1" indent="0">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Ofenzivní korporátní strategie</a:t>
            </a:r>
          </a:p>
        </p:txBody>
      </p:sp>
      <p:sp>
        <p:nvSpPr>
          <p:cNvPr id="2" name="Obdélník 1"/>
          <p:cNvSpPr/>
          <p:nvPr/>
        </p:nvSpPr>
        <p:spPr>
          <a:xfrm>
            <a:off x="467544" y="732708"/>
            <a:ext cx="7272808" cy="4278094"/>
          </a:xfrm>
          <a:prstGeom prst="rect">
            <a:avLst/>
          </a:prstGeom>
        </p:spPr>
        <p:txBody>
          <a:bodyPr wrap="square">
            <a:spAutoFit/>
          </a:bodyPr>
          <a:lstStyle/>
          <a:p>
            <a:pPr marL="285750" indent="-285750" algn="just">
              <a:buFont typeface="Arial" panose="020B0604020202020204" pitchFamily="34" charset="0"/>
              <a:buChar char="•"/>
            </a:pPr>
            <a:r>
              <a:rPr lang="cs-CZ" sz="1600" dirty="0"/>
              <a:t>Strategie intenzivní představují svým charakterem agresivní (útočné) strategie, které mohou zajistit podniku nejen nové trhy, ale také jeho lepší pozici na trhu, případně proniknutí na nový či dříve obsazený trh novým produktem v podobě výrobku nebo naopak služby.</a:t>
            </a:r>
          </a:p>
          <a:p>
            <a:pPr marL="285750" indent="-285750" algn="just">
              <a:buFont typeface="Arial" panose="020B0604020202020204" pitchFamily="34" charset="0"/>
              <a:buChar char="•"/>
            </a:pPr>
            <a:r>
              <a:rPr lang="cs-CZ" sz="1600" dirty="0"/>
              <a:t>Ofenzivní strategie vychází z toho, že vývojové záměry podniku jsou lepší než záměry ostatních subjektů. Z hlediska časového vývoje u této strategie rozlišujeme podle Vebera ještě tři další podtypy:</a:t>
            </a:r>
          </a:p>
          <a:p>
            <a:pPr marL="742950" lvl="1" indent="-285750" algn="just">
              <a:buFont typeface="Arial" panose="020B0604020202020204" pitchFamily="34" charset="0"/>
              <a:buChar char="•"/>
            </a:pPr>
            <a:r>
              <a:rPr lang="cs-CZ" sz="1600" dirty="0"/>
              <a:t>Při </a:t>
            </a:r>
            <a:r>
              <a:rPr lang="cs-CZ" sz="1600" i="1" dirty="0"/>
              <a:t>ofenzivně ofenzivní strategii </a:t>
            </a:r>
            <a:r>
              <a:rPr lang="cs-CZ" sz="1600" dirty="0"/>
              <a:t>se firma snaží zlepšit svoji pozici oproti ostatním subjektům.</a:t>
            </a:r>
          </a:p>
          <a:p>
            <a:pPr marL="742950" lvl="1" indent="-285750" algn="just">
              <a:buFont typeface="Arial" panose="020B0604020202020204" pitchFamily="34" charset="0"/>
              <a:buChar char="•"/>
            </a:pPr>
            <a:r>
              <a:rPr lang="cs-CZ" sz="1600" dirty="0"/>
              <a:t>Při </a:t>
            </a:r>
            <a:r>
              <a:rPr lang="cs-CZ" sz="1600" i="1" dirty="0"/>
              <a:t>konstantně ofenzivní strategii </a:t>
            </a:r>
            <a:r>
              <a:rPr lang="cs-CZ" sz="1600" dirty="0"/>
              <a:t>se podnik snaží udržet svoji pozici oproti konkurentům na stejné úrovni.</a:t>
            </a:r>
          </a:p>
          <a:p>
            <a:pPr marL="742950" lvl="1" indent="-285750" algn="just">
              <a:buFont typeface="Arial" panose="020B0604020202020204" pitchFamily="34" charset="0"/>
              <a:buChar char="•"/>
            </a:pPr>
            <a:r>
              <a:rPr lang="cs-CZ" sz="1600" dirty="0"/>
              <a:t>Pokud firma praktikuje </a:t>
            </a:r>
            <a:r>
              <a:rPr lang="cs-CZ" sz="1600" i="1" dirty="0"/>
              <a:t>defenzivně ofenzivní strategii</a:t>
            </a:r>
            <a:r>
              <a:rPr lang="cs-CZ" sz="1600" dirty="0"/>
              <a:t>, počítá s tím, že se její pozice oproti ostatním subjektům bude zhoršovat.</a:t>
            </a:r>
          </a:p>
          <a:p>
            <a:pPr marL="285750" indent="-285750" algn="just">
              <a:buFont typeface="Arial" panose="020B0604020202020204" pitchFamily="34" charset="0"/>
              <a:buChar char="•"/>
            </a:pPr>
            <a:r>
              <a:rPr lang="cs-CZ" sz="1600" dirty="0"/>
              <a:t>Vůbec nejstaršími publikovanými a analyzovanými podnikatelskými strategiemi intenzivního charakteru je soubor strategií podle </a:t>
            </a:r>
            <a:r>
              <a:rPr lang="cs-CZ" sz="1600" dirty="0" err="1"/>
              <a:t>Ansoffa</a:t>
            </a:r>
            <a:r>
              <a:rPr lang="cs-CZ" sz="1600" dirty="0"/>
              <a:t>, které vychází z kombinace možností, které přináší trh a produkt.</a:t>
            </a:r>
          </a:p>
          <a:p>
            <a:pPr algn="just"/>
            <a:endParaRPr lang="cs-CZ" sz="1600" dirty="0"/>
          </a:p>
        </p:txBody>
      </p:sp>
    </p:spTree>
    <p:extLst>
      <p:ext uri="{BB962C8B-B14F-4D97-AF65-F5344CB8AC3E}">
        <p14:creationId xmlns:p14="http://schemas.microsoft.com/office/powerpoint/2010/main" val="210451027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2">
                                            <p:txEl>
                                              <p:pRg st="1" end="1"/>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2">
                                            <p:txEl>
                                              <p:pRg st="2" end="2"/>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2">
                                            <p:txEl>
                                              <p:pRg st="3" end="3"/>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2">
                                            <p:txEl>
                                              <p:pRg st="4" end="4"/>
                                            </p:txEl>
                                          </p:spTgt>
                                        </p:tgtEl>
                                        <p:attrNameLst>
                                          <p:attrName>style.visibility</p:attrName>
                                        </p:attrNameLst>
                                      </p:cBhvr>
                                      <p:to>
                                        <p:strVal val="visible"/>
                                      </p:to>
                                    </p:set>
                                  </p:childTnLst>
                                </p:cTn>
                              </p:par>
                            </p:childTnLst>
                          </p:cTn>
                        </p:par>
                      </p:childTnLst>
                    </p:cTn>
                  </p:par>
                  <p:par>
                    <p:cTn id="17" fill="hold">
                      <p:stCondLst>
                        <p:cond delay="indefinite"/>
                      </p:stCondLst>
                      <p:childTnLst>
                        <p:par>
                          <p:cTn id="18" fill="hold">
                            <p:stCondLst>
                              <p:cond delay="0"/>
                            </p:stCondLst>
                            <p:childTnLst>
                              <p:par>
                                <p:cTn id="19" presetID="1" presetClass="entr" presetSubtype="0" fill="hold" grpId="0" nodeType="clickEffect">
                                  <p:stCondLst>
                                    <p:cond delay="0"/>
                                  </p:stCondLst>
                                  <p:childTnLst>
                                    <p:set>
                                      <p:cBhvr>
                                        <p:cTn id="20" dur="1" fill="hold">
                                          <p:stCondLst>
                                            <p:cond delay="0"/>
                                          </p:stCondLst>
                                        </p:cTn>
                                        <p:tgtEl>
                                          <p:spTgt spid="2">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build="p"/>
    </p:bld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Růstové směry podle </a:t>
            </a:r>
            <a:r>
              <a:rPr lang="cs-CZ" dirty="0" err="1"/>
              <a:t>Ansoffovy</a:t>
            </a:r>
            <a:r>
              <a:rPr lang="cs-CZ" dirty="0"/>
              <a:t> matice</a:t>
            </a:r>
          </a:p>
        </p:txBody>
      </p:sp>
      <p:pic>
        <p:nvPicPr>
          <p:cNvPr id="2" name="Obrázek 1"/>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95536" y="1563638"/>
            <a:ext cx="8312905" cy="2400205"/>
          </a:xfrm>
          <a:prstGeom prst="rect">
            <a:avLst/>
          </a:prstGeom>
        </p:spPr>
      </p:pic>
    </p:spTree>
    <p:extLst>
      <p:ext uri="{BB962C8B-B14F-4D97-AF65-F5344CB8AC3E}">
        <p14:creationId xmlns:p14="http://schemas.microsoft.com/office/powerpoint/2010/main" val="3275901390"/>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71550"/>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r>
              <a:rPr lang="cs-CZ" sz="2000" b="1" dirty="0"/>
              <a:t>Strategie integrační </a:t>
            </a:r>
            <a:r>
              <a:rPr lang="cs-CZ" sz="2000" dirty="0"/>
              <a:t>lze rozdělit do následujících dvou nosných skupin:</a:t>
            </a:r>
          </a:p>
          <a:p>
            <a:pPr lvl="1"/>
            <a:r>
              <a:rPr lang="cs-CZ" sz="2000" b="1" dirty="0"/>
              <a:t>strategie vertikální integrace</a:t>
            </a:r>
          </a:p>
          <a:p>
            <a:pPr lvl="2"/>
            <a:r>
              <a:rPr lang="cs-CZ" sz="2000" dirty="0"/>
              <a:t>strategie </a:t>
            </a:r>
            <a:r>
              <a:rPr lang="cs-CZ" sz="2000" dirty="0" err="1"/>
              <a:t>dopředné</a:t>
            </a:r>
            <a:r>
              <a:rPr lang="cs-CZ" sz="2000" dirty="0"/>
              <a:t> (progresivní) integrace,</a:t>
            </a:r>
          </a:p>
          <a:p>
            <a:pPr lvl="2"/>
            <a:r>
              <a:rPr lang="cs-CZ" sz="2000" dirty="0"/>
              <a:t>strategie zpětné integrace,</a:t>
            </a:r>
          </a:p>
          <a:p>
            <a:pPr lvl="2"/>
            <a:r>
              <a:rPr lang="cs-CZ" sz="2000" dirty="0"/>
              <a:t>vyvážená integrace – kombinace </a:t>
            </a:r>
            <a:r>
              <a:rPr lang="cs-CZ" sz="2000" dirty="0" err="1"/>
              <a:t>dopředné</a:t>
            </a:r>
            <a:r>
              <a:rPr lang="cs-CZ" sz="2000" dirty="0"/>
              <a:t> a zpětné integrace,</a:t>
            </a:r>
          </a:p>
          <a:p>
            <a:pPr lvl="1"/>
            <a:r>
              <a:rPr lang="cs-CZ" sz="2000" b="1" dirty="0"/>
              <a:t>strategie horizontální integrace</a:t>
            </a:r>
            <a:r>
              <a:rPr lang="cs-CZ" sz="2000" dirty="0"/>
              <a:t>.</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Integrační korporátní strategie </a:t>
            </a:r>
          </a:p>
        </p:txBody>
      </p:sp>
    </p:spTree>
    <p:extLst>
      <p:ext uri="{BB962C8B-B14F-4D97-AF65-F5344CB8AC3E}">
        <p14:creationId xmlns:p14="http://schemas.microsoft.com/office/powerpoint/2010/main" val="365015115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16">
                                            <p:txEl>
                                              <p:pRg st="1" end="1"/>
                                            </p:txEl>
                                          </p:spTgt>
                                        </p:tgtEl>
                                        <p:attrNameLst>
                                          <p:attrName>style.visibility</p:attrName>
                                        </p:attrNameLst>
                                      </p:cBhvr>
                                      <p:to>
                                        <p:strVal val="visible"/>
                                      </p:to>
                                    </p:set>
                                  </p:childTnLst>
                                </p:cTn>
                              </p:par>
                              <p:par>
                                <p:cTn id="9" presetID="1" presetClass="entr" presetSubtype="0" fill="hold" grpId="0" nodeType="with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632848" cy="507703"/>
          </a:xfrm>
        </p:spPr>
        <p:txBody>
          <a:bodyPr/>
          <a:lstStyle/>
          <a:p>
            <a:r>
              <a:rPr lang="cs-CZ" dirty="0"/>
              <a:t>Integrační korporátní strategie – úrovně vertikální integrace </a:t>
            </a:r>
          </a:p>
        </p:txBody>
      </p:sp>
      <p:sp>
        <p:nvSpPr>
          <p:cNvPr id="6" name="TextovéPole 5"/>
          <p:cNvSpPr txBox="1"/>
          <p:nvPr/>
        </p:nvSpPr>
        <p:spPr>
          <a:xfrm>
            <a:off x="539552" y="914783"/>
            <a:ext cx="1224136" cy="369332"/>
          </a:xfrm>
          <a:prstGeom prst="rect">
            <a:avLst/>
          </a:prstGeom>
          <a:noFill/>
        </p:spPr>
        <p:txBody>
          <a:bodyPr wrap="square" rtlCol="0">
            <a:spAutoFit/>
          </a:bodyPr>
          <a:lstStyle/>
          <a:p>
            <a:endParaRPr lang="cs-CZ" dirty="0"/>
          </a:p>
        </p:txBody>
      </p:sp>
      <p:sp>
        <p:nvSpPr>
          <p:cNvPr id="4" name="Obdélník 3"/>
          <p:cNvSpPr/>
          <p:nvPr/>
        </p:nvSpPr>
        <p:spPr>
          <a:xfrm>
            <a:off x="715750" y="942758"/>
            <a:ext cx="3168352" cy="3049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Průmyslový hodnotový řetězec</a:t>
            </a:r>
          </a:p>
        </p:txBody>
      </p:sp>
      <p:sp>
        <p:nvSpPr>
          <p:cNvPr id="11" name="Obdélník 10"/>
          <p:cNvSpPr/>
          <p:nvPr/>
        </p:nvSpPr>
        <p:spPr>
          <a:xfrm>
            <a:off x="4525266" y="1150256"/>
            <a:ext cx="838821" cy="358242"/>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žádná</a:t>
            </a:r>
          </a:p>
        </p:txBody>
      </p:sp>
      <p:sp>
        <p:nvSpPr>
          <p:cNvPr id="12" name="Obdélník 11"/>
          <p:cNvSpPr/>
          <p:nvPr/>
        </p:nvSpPr>
        <p:spPr>
          <a:xfrm>
            <a:off x="5626337" y="1166465"/>
            <a:ext cx="966210" cy="34203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částečná</a:t>
            </a:r>
          </a:p>
        </p:txBody>
      </p:sp>
      <p:sp>
        <p:nvSpPr>
          <p:cNvPr id="13" name="Obdélník 12"/>
          <p:cNvSpPr/>
          <p:nvPr/>
        </p:nvSpPr>
        <p:spPr>
          <a:xfrm>
            <a:off x="6908666" y="1168847"/>
            <a:ext cx="711696" cy="33965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plná</a:t>
            </a:r>
          </a:p>
        </p:txBody>
      </p:sp>
      <p:sp>
        <p:nvSpPr>
          <p:cNvPr id="5" name="Vývojový diagram: spojnice mezi stránkami 4"/>
          <p:cNvSpPr/>
          <p:nvPr/>
        </p:nvSpPr>
        <p:spPr>
          <a:xfrm>
            <a:off x="1288795" y="1777430"/>
            <a:ext cx="1980095" cy="417399"/>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Suroviny </a:t>
            </a:r>
          </a:p>
        </p:txBody>
      </p:sp>
      <p:sp>
        <p:nvSpPr>
          <p:cNvPr id="14" name="Vývojový diagram: spojnice mezi stránkami 13"/>
          <p:cNvSpPr/>
          <p:nvPr/>
        </p:nvSpPr>
        <p:spPr>
          <a:xfrm>
            <a:off x="1281661" y="2995670"/>
            <a:ext cx="1994361" cy="372415"/>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Výroba </a:t>
            </a:r>
          </a:p>
        </p:txBody>
      </p:sp>
      <p:sp>
        <p:nvSpPr>
          <p:cNvPr id="15" name="Vývojový diagram: spojnice mezi stránkami 14"/>
          <p:cNvSpPr/>
          <p:nvPr/>
        </p:nvSpPr>
        <p:spPr>
          <a:xfrm>
            <a:off x="1253416" y="2412994"/>
            <a:ext cx="2001676" cy="41739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Meziprodukty </a:t>
            </a:r>
          </a:p>
        </p:txBody>
      </p:sp>
      <p:sp>
        <p:nvSpPr>
          <p:cNvPr id="17" name="Vývojový diagram: spojnice mezi stránkami 16"/>
          <p:cNvSpPr/>
          <p:nvPr/>
        </p:nvSpPr>
        <p:spPr>
          <a:xfrm>
            <a:off x="1254613" y="3587833"/>
            <a:ext cx="2001677" cy="43470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Marketing a prodej</a:t>
            </a:r>
          </a:p>
        </p:txBody>
      </p:sp>
      <p:sp>
        <p:nvSpPr>
          <p:cNvPr id="18" name="Vývojový diagram: spojnice mezi stránkami 17"/>
          <p:cNvSpPr/>
          <p:nvPr/>
        </p:nvSpPr>
        <p:spPr>
          <a:xfrm>
            <a:off x="1202864" y="4229081"/>
            <a:ext cx="2052228" cy="423032"/>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Poprodejní služby</a:t>
            </a:r>
          </a:p>
        </p:txBody>
      </p:sp>
      <p:sp>
        <p:nvSpPr>
          <p:cNvPr id="19" name="Obdélník 18"/>
          <p:cNvSpPr/>
          <p:nvPr/>
        </p:nvSpPr>
        <p:spPr>
          <a:xfrm>
            <a:off x="4525266" y="772497"/>
            <a:ext cx="3168352" cy="306728"/>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Úroveň integrace</a:t>
            </a:r>
          </a:p>
        </p:txBody>
      </p:sp>
      <p:sp>
        <p:nvSpPr>
          <p:cNvPr id="32" name="Vývojový diagram: spojnice 31"/>
          <p:cNvSpPr/>
          <p:nvPr/>
        </p:nvSpPr>
        <p:spPr>
          <a:xfrm>
            <a:off x="7002496" y="2375180"/>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4" name="Vývojový diagram: spojnice 33"/>
          <p:cNvSpPr/>
          <p:nvPr/>
        </p:nvSpPr>
        <p:spPr>
          <a:xfrm>
            <a:off x="7002496" y="1769249"/>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5" name="Vývojový diagram: spojnice 34"/>
          <p:cNvSpPr/>
          <p:nvPr/>
        </p:nvSpPr>
        <p:spPr>
          <a:xfrm>
            <a:off x="5871520" y="4087326"/>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6" name="Vývojový diagram: spojnice 35"/>
          <p:cNvSpPr/>
          <p:nvPr/>
        </p:nvSpPr>
        <p:spPr>
          <a:xfrm>
            <a:off x="5871519" y="3540828"/>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7" name="Vývojový diagram: spojnice 36"/>
          <p:cNvSpPr/>
          <p:nvPr/>
        </p:nvSpPr>
        <p:spPr>
          <a:xfrm>
            <a:off x="5871521" y="2961120"/>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8" name="Vývojový diagram: spojnice 37"/>
          <p:cNvSpPr/>
          <p:nvPr/>
        </p:nvSpPr>
        <p:spPr>
          <a:xfrm>
            <a:off x="5871519" y="2365539"/>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9" name="Vývojový diagram: spojnice 38"/>
          <p:cNvSpPr/>
          <p:nvPr/>
        </p:nvSpPr>
        <p:spPr>
          <a:xfrm>
            <a:off x="5871519" y="1770284"/>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0" name="Vývojový diagram: spojnice 39"/>
          <p:cNvSpPr/>
          <p:nvPr/>
        </p:nvSpPr>
        <p:spPr>
          <a:xfrm>
            <a:off x="4676580" y="4117023"/>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 name="Vývojový diagram: spojnice 40"/>
          <p:cNvSpPr/>
          <p:nvPr/>
        </p:nvSpPr>
        <p:spPr>
          <a:xfrm>
            <a:off x="4676581" y="3558381"/>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2" name="Vývojový diagram: spojnice 41"/>
          <p:cNvSpPr/>
          <p:nvPr/>
        </p:nvSpPr>
        <p:spPr>
          <a:xfrm>
            <a:off x="4690724" y="2962800"/>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3" name="Vývojový diagram: spojnice 42"/>
          <p:cNvSpPr/>
          <p:nvPr/>
        </p:nvSpPr>
        <p:spPr>
          <a:xfrm>
            <a:off x="4696868" y="2367219"/>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4" name="Vývojový diagram: spojnice 43"/>
          <p:cNvSpPr/>
          <p:nvPr/>
        </p:nvSpPr>
        <p:spPr>
          <a:xfrm>
            <a:off x="4690724" y="1789191"/>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5" name="Vývojový diagram: spojnice 44"/>
          <p:cNvSpPr/>
          <p:nvPr/>
        </p:nvSpPr>
        <p:spPr>
          <a:xfrm>
            <a:off x="7002493" y="2951379"/>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6" name="Vývojový diagram: spojnice 45"/>
          <p:cNvSpPr/>
          <p:nvPr/>
        </p:nvSpPr>
        <p:spPr>
          <a:xfrm>
            <a:off x="7026591" y="3530923"/>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7" name="Vývojový diagram: spojnice 46"/>
          <p:cNvSpPr/>
          <p:nvPr/>
        </p:nvSpPr>
        <p:spPr>
          <a:xfrm>
            <a:off x="7013645" y="4131227"/>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cxnSp>
        <p:nvCxnSpPr>
          <p:cNvPr id="49" name="Přímá spojnice 48"/>
          <p:cNvCxnSpPr>
            <a:stCxn id="38" idx="4"/>
            <a:endCxn id="37" idx="0"/>
          </p:cNvCxnSpPr>
          <p:nvPr/>
        </p:nvCxnSpPr>
        <p:spPr>
          <a:xfrm>
            <a:off x="6109439" y="2820751"/>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0" name="Přímá spojnice 49"/>
          <p:cNvCxnSpPr/>
          <p:nvPr/>
        </p:nvCxnSpPr>
        <p:spPr>
          <a:xfrm>
            <a:off x="7251564" y="3983803"/>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1" name="Přímá spojnice 50"/>
          <p:cNvCxnSpPr/>
          <p:nvPr/>
        </p:nvCxnSpPr>
        <p:spPr>
          <a:xfrm>
            <a:off x="7264511" y="3381167"/>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3" name="Přímá spojnice 52"/>
          <p:cNvCxnSpPr/>
          <p:nvPr/>
        </p:nvCxnSpPr>
        <p:spPr>
          <a:xfrm>
            <a:off x="7240413" y="2214977"/>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cxnSp>
        <p:nvCxnSpPr>
          <p:cNvPr id="58" name="Přímá spojnice 57"/>
          <p:cNvCxnSpPr/>
          <p:nvPr/>
        </p:nvCxnSpPr>
        <p:spPr>
          <a:xfrm>
            <a:off x="7236276" y="2803925"/>
            <a:ext cx="2" cy="140369"/>
          </a:xfrm>
          <a:prstGeom prst="line">
            <a:avLst/>
          </a:prstGeom>
          <a:ln w="38100">
            <a:solidFill>
              <a:srgbClr val="000000"/>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70661347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632848" cy="507703"/>
          </a:xfrm>
        </p:spPr>
        <p:txBody>
          <a:bodyPr/>
          <a:lstStyle/>
          <a:p>
            <a:r>
              <a:rPr lang="cs-CZ" dirty="0"/>
              <a:t>Integrační korporátní strategie – typy vertikální integrace </a:t>
            </a:r>
          </a:p>
        </p:txBody>
      </p:sp>
      <p:sp>
        <p:nvSpPr>
          <p:cNvPr id="6" name="TextovéPole 5"/>
          <p:cNvSpPr txBox="1"/>
          <p:nvPr/>
        </p:nvSpPr>
        <p:spPr>
          <a:xfrm>
            <a:off x="539552" y="914783"/>
            <a:ext cx="1224136" cy="369332"/>
          </a:xfrm>
          <a:prstGeom prst="rect">
            <a:avLst/>
          </a:prstGeom>
          <a:noFill/>
        </p:spPr>
        <p:txBody>
          <a:bodyPr wrap="square" rtlCol="0">
            <a:spAutoFit/>
          </a:bodyPr>
          <a:lstStyle/>
          <a:p>
            <a:endParaRPr lang="cs-CZ" dirty="0"/>
          </a:p>
        </p:txBody>
      </p:sp>
      <p:sp>
        <p:nvSpPr>
          <p:cNvPr id="4" name="Obdélník 3"/>
          <p:cNvSpPr/>
          <p:nvPr/>
        </p:nvSpPr>
        <p:spPr>
          <a:xfrm>
            <a:off x="694667" y="866519"/>
            <a:ext cx="3168352" cy="304973"/>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Průmyslový hodnotový řetězec</a:t>
            </a:r>
          </a:p>
        </p:txBody>
      </p:sp>
      <p:sp>
        <p:nvSpPr>
          <p:cNvPr id="11" name="Obdélník 10"/>
          <p:cNvSpPr/>
          <p:nvPr/>
        </p:nvSpPr>
        <p:spPr>
          <a:xfrm>
            <a:off x="4041702" y="790970"/>
            <a:ext cx="1188350" cy="47633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err="1">
                <a:solidFill>
                  <a:srgbClr val="000000"/>
                </a:solidFill>
              </a:rPr>
              <a:t>Dopředná</a:t>
            </a:r>
            <a:r>
              <a:rPr lang="cs-CZ" sz="1600" dirty="0">
                <a:solidFill>
                  <a:srgbClr val="000000"/>
                </a:solidFill>
              </a:rPr>
              <a:t> integrace</a:t>
            </a:r>
          </a:p>
        </p:txBody>
      </p:sp>
      <p:sp>
        <p:nvSpPr>
          <p:cNvPr id="12" name="Obdélník 11"/>
          <p:cNvSpPr/>
          <p:nvPr/>
        </p:nvSpPr>
        <p:spPr>
          <a:xfrm>
            <a:off x="5422215" y="796553"/>
            <a:ext cx="1086098" cy="460121"/>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Zpětná integrace</a:t>
            </a:r>
          </a:p>
        </p:txBody>
      </p:sp>
      <p:sp>
        <p:nvSpPr>
          <p:cNvPr id="13" name="Obdélník 12"/>
          <p:cNvSpPr/>
          <p:nvPr/>
        </p:nvSpPr>
        <p:spPr>
          <a:xfrm>
            <a:off x="6639251" y="786699"/>
            <a:ext cx="1028814" cy="469975"/>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Vyvážená integrace</a:t>
            </a:r>
          </a:p>
        </p:txBody>
      </p:sp>
      <p:sp>
        <p:nvSpPr>
          <p:cNvPr id="5" name="Vývojový diagram: spojnice mezi stránkami 4"/>
          <p:cNvSpPr/>
          <p:nvPr/>
        </p:nvSpPr>
        <p:spPr>
          <a:xfrm>
            <a:off x="1288795" y="1777430"/>
            <a:ext cx="1980095" cy="417399"/>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Suroviny </a:t>
            </a:r>
          </a:p>
        </p:txBody>
      </p:sp>
      <p:sp>
        <p:nvSpPr>
          <p:cNvPr id="14" name="Vývojový diagram: spojnice mezi stránkami 13"/>
          <p:cNvSpPr/>
          <p:nvPr/>
        </p:nvSpPr>
        <p:spPr>
          <a:xfrm>
            <a:off x="1281661" y="2995670"/>
            <a:ext cx="1994361" cy="372415"/>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Výroba </a:t>
            </a:r>
          </a:p>
        </p:txBody>
      </p:sp>
      <p:sp>
        <p:nvSpPr>
          <p:cNvPr id="15" name="Vývojový diagram: spojnice mezi stránkami 14"/>
          <p:cNvSpPr/>
          <p:nvPr/>
        </p:nvSpPr>
        <p:spPr>
          <a:xfrm>
            <a:off x="1253416" y="2412994"/>
            <a:ext cx="2001676" cy="41739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Meziprodukty </a:t>
            </a:r>
          </a:p>
        </p:txBody>
      </p:sp>
      <p:sp>
        <p:nvSpPr>
          <p:cNvPr id="17" name="Vývojový diagram: spojnice mezi stránkami 16"/>
          <p:cNvSpPr/>
          <p:nvPr/>
        </p:nvSpPr>
        <p:spPr>
          <a:xfrm>
            <a:off x="1254613" y="3587833"/>
            <a:ext cx="2001677" cy="43470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Marketing a prodej</a:t>
            </a:r>
          </a:p>
        </p:txBody>
      </p:sp>
      <p:sp>
        <p:nvSpPr>
          <p:cNvPr id="18" name="Vývojový diagram: spojnice mezi stránkami 17"/>
          <p:cNvSpPr/>
          <p:nvPr/>
        </p:nvSpPr>
        <p:spPr>
          <a:xfrm>
            <a:off x="1202864" y="4229081"/>
            <a:ext cx="2052228" cy="423032"/>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Poprodejní služby</a:t>
            </a:r>
          </a:p>
        </p:txBody>
      </p:sp>
      <p:sp>
        <p:nvSpPr>
          <p:cNvPr id="32" name="Vývojový diagram: spojnice 31"/>
          <p:cNvSpPr/>
          <p:nvPr/>
        </p:nvSpPr>
        <p:spPr>
          <a:xfrm>
            <a:off x="7002496" y="2375180"/>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4" name="Vývojový diagram: spojnice 33"/>
          <p:cNvSpPr/>
          <p:nvPr/>
        </p:nvSpPr>
        <p:spPr>
          <a:xfrm>
            <a:off x="7002496" y="1769249"/>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5" name="Vývojový diagram: spojnice 34"/>
          <p:cNvSpPr/>
          <p:nvPr/>
        </p:nvSpPr>
        <p:spPr>
          <a:xfrm>
            <a:off x="5871520" y="4087326"/>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6" name="Vývojový diagram: spojnice 35"/>
          <p:cNvSpPr/>
          <p:nvPr/>
        </p:nvSpPr>
        <p:spPr>
          <a:xfrm>
            <a:off x="5871519" y="3540828"/>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7" name="Vývojový diagram: spojnice 36"/>
          <p:cNvSpPr/>
          <p:nvPr/>
        </p:nvSpPr>
        <p:spPr>
          <a:xfrm>
            <a:off x="5871521" y="2961120"/>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8" name="Vývojový diagram: spojnice 37"/>
          <p:cNvSpPr/>
          <p:nvPr/>
        </p:nvSpPr>
        <p:spPr>
          <a:xfrm>
            <a:off x="5871519" y="2365539"/>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39" name="Vývojový diagram: spojnice 38"/>
          <p:cNvSpPr/>
          <p:nvPr/>
        </p:nvSpPr>
        <p:spPr>
          <a:xfrm>
            <a:off x="5871519" y="1770284"/>
            <a:ext cx="475839" cy="455212"/>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0" name="Vývojový diagram: spojnice 39"/>
          <p:cNvSpPr/>
          <p:nvPr/>
        </p:nvSpPr>
        <p:spPr>
          <a:xfrm>
            <a:off x="4491476" y="4128203"/>
            <a:ext cx="475839" cy="455212"/>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 name="Vývojový diagram: spojnice 40"/>
          <p:cNvSpPr/>
          <p:nvPr/>
        </p:nvSpPr>
        <p:spPr>
          <a:xfrm>
            <a:off x="4502625" y="3556094"/>
            <a:ext cx="475839" cy="455212"/>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2" name="Vývojový diagram: spojnice 41"/>
          <p:cNvSpPr/>
          <p:nvPr/>
        </p:nvSpPr>
        <p:spPr>
          <a:xfrm>
            <a:off x="4502625" y="2940871"/>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3" name="Vývojový diagram: spojnice 42"/>
          <p:cNvSpPr/>
          <p:nvPr/>
        </p:nvSpPr>
        <p:spPr>
          <a:xfrm>
            <a:off x="4502625" y="2356112"/>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4" name="Vývojový diagram: spojnice 43"/>
          <p:cNvSpPr/>
          <p:nvPr/>
        </p:nvSpPr>
        <p:spPr>
          <a:xfrm>
            <a:off x="4502625" y="1758092"/>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5" name="Vývojový diagram: spojnice 44"/>
          <p:cNvSpPr/>
          <p:nvPr/>
        </p:nvSpPr>
        <p:spPr>
          <a:xfrm>
            <a:off x="7002493" y="2951379"/>
            <a:ext cx="475839" cy="455212"/>
          </a:xfrm>
          <a:prstGeom prst="flowChartConnector">
            <a:avLst/>
          </a:prstGeom>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6" name="Vývojový diagram: spojnice 45"/>
          <p:cNvSpPr/>
          <p:nvPr/>
        </p:nvSpPr>
        <p:spPr>
          <a:xfrm>
            <a:off x="7026591" y="3530923"/>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7" name="Vývojový diagram: spojnice 46"/>
          <p:cNvSpPr/>
          <p:nvPr/>
        </p:nvSpPr>
        <p:spPr>
          <a:xfrm>
            <a:off x="7013645" y="4131227"/>
            <a:ext cx="475839" cy="455212"/>
          </a:xfrm>
          <a:prstGeom prst="flowChart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2" name="Zahnutá šipka doprava 1"/>
          <p:cNvSpPr/>
          <p:nvPr/>
        </p:nvSpPr>
        <p:spPr>
          <a:xfrm>
            <a:off x="4139952" y="2995670"/>
            <a:ext cx="351524" cy="944232"/>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7" name="Zahnutá šipka doprava 6"/>
          <p:cNvSpPr/>
          <p:nvPr/>
        </p:nvSpPr>
        <p:spPr>
          <a:xfrm>
            <a:off x="3863019" y="2995670"/>
            <a:ext cx="564965" cy="1561961"/>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8" name="Zahnutá šipka doleva 7"/>
          <p:cNvSpPr/>
          <p:nvPr/>
        </p:nvSpPr>
        <p:spPr>
          <a:xfrm rot="10800000">
            <a:off x="5580112" y="2412994"/>
            <a:ext cx="291407" cy="878836"/>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1" name="Zahnutá šipka dolů 20"/>
          <p:cNvSpPr/>
          <p:nvPr/>
        </p:nvSpPr>
        <p:spPr>
          <a:xfrm rot="16200000">
            <a:off x="4783918" y="2204227"/>
            <a:ext cx="1533739" cy="641468"/>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54" name="Zahnutá šipka doleva 53"/>
          <p:cNvSpPr/>
          <p:nvPr/>
        </p:nvSpPr>
        <p:spPr>
          <a:xfrm rot="10800000">
            <a:off x="6697416" y="2397894"/>
            <a:ext cx="329174" cy="870654"/>
          </a:xfrm>
          <a:prstGeom prst="curvedLef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55" name="Zahnutá šipka doprava 54"/>
          <p:cNvSpPr/>
          <p:nvPr/>
        </p:nvSpPr>
        <p:spPr>
          <a:xfrm>
            <a:off x="6657706" y="3143921"/>
            <a:ext cx="368884" cy="827691"/>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Tree>
    <p:extLst>
      <p:ext uri="{BB962C8B-B14F-4D97-AF65-F5344CB8AC3E}">
        <p14:creationId xmlns:p14="http://schemas.microsoft.com/office/powerpoint/2010/main" val="331530163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35970" y="721557"/>
            <a:ext cx="7504382"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b="1" dirty="0"/>
              <a:t>Žádná integrace </a:t>
            </a:r>
            <a:r>
              <a:rPr lang="cs-CZ" sz="1600" dirty="0"/>
              <a:t>– strategie pro dosažení požadovaných materiálů a trhů bez vnitřních převodů a bez převodu vlastnictví. Je vhodná, když se podniky zdráhají nakupovat specializované aktiva, potřebují snížit zisk z důvodu nedostatku rozvinuté poptávky nebo si mohou s dodavateli (nebo distributory) dohodnout rozvrhy dodávky.</a:t>
            </a:r>
          </a:p>
          <a:p>
            <a:pPr algn="just"/>
            <a:r>
              <a:rPr lang="cs-CZ" sz="1600" b="1" dirty="0"/>
              <a:t>Quasi-integrace</a:t>
            </a:r>
            <a:r>
              <a:rPr lang="cs-CZ" sz="1600" dirty="0"/>
              <a:t> – kvazi-integrované podniky nechtějí vlastnit 100 % sousedních obchodních jednotek ve vertikálním řetězci. Kvazi-integrované uspořádání představuje větší podíl rizikového kapitálu, ale také poskytuje větší flexibilitu v reakci na měnící se podmínky, než může smlouva poskytnout.</a:t>
            </a:r>
          </a:p>
          <a:p>
            <a:pPr algn="just"/>
            <a:r>
              <a:rPr lang="cs-CZ" sz="1600" b="1" dirty="0"/>
              <a:t>Kuželová integrace </a:t>
            </a:r>
            <a:r>
              <a:rPr lang="cs-CZ" sz="1600" dirty="0"/>
              <a:t>– podniky jsou "kuželovitě integrovány", když jsou integrovány zpětně nebo dopředu, ale spoléhají se na outsidery pro část svých dodavatelů nebo distribuce. Integrace kuželek představuje kompromis mezi přáními ovládat sousední podniky a potřebou si udržet strategickou flexibilitu.</a:t>
            </a:r>
          </a:p>
          <a:p>
            <a:pPr algn="just"/>
            <a:r>
              <a:rPr lang="cs-CZ" sz="1600" b="1" dirty="0"/>
              <a:t>Úplná integrace </a:t>
            </a:r>
            <a:r>
              <a:rPr lang="cs-CZ" sz="1600" dirty="0"/>
              <a:t>– je využita, pokud cenová konkurence je ohrožena, ztráty z dočasné nerovnováhy nejsou významné a malé škody vznikly v důsledku oddělení od externího trhu nebo technologické inteligence</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19" y="195486"/>
            <a:ext cx="7282411" cy="507703"/>
          </a:xfrm>
        </p:spPr>
        <p:txBody>
          <a:bodyPr/>
          <a:lstStyle/>
          <a:p>
            <a:r>
              <a:rPr lang="cs-CZ" dirty="0"/>
              <a:t>Alternativy vertikální integrace</a:t>
            </a:r>
          </a:p>
        </p:txBody>
      </p:sp>
    </p:spTree>
    <p:extLst>
      <p:ext uri="{BB962C8B-B14F-4D97-AF65-F5344CB8AC3E}">
        <p14:creationId xmlns:p14="http://schemas.microsoft.com/office/powerpoint/2010/main" val="428105161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7632848" cy="507703"/>
          </a:xfrm>
        </p:spPr>
        <p:txBody>
          <a:bodyPr/>
          <a:lstStyle/>
          <a:p>
            <a:r>
              <a:rPr lang="cs-CZ" dirty="0"/>
              <a:t>Integrační korporátní strategie – horizontální integrace</a:t>
            </a:r>
          </a:p>
        </p:txBody>
      </p:sp>
      <p:sp>
        <p:nvSpPr>
          <p:cNvPr id="5" name="Vývojový diagram: spojnice mezi stránkami 4"/>
          <p:cNvSpPr/>
          <p:nvPr/>
        </p:nvSpPr>
        <p:spPr>
          <a:xfrm>
            <a:off x="1288795" y="3505569"/>
            <a:ext cx="1980095" cy="417399"/>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Suroviny </a:t>
            </a:r>
          </a:p>
        </p:txBody>
      </p:sp>
      <p:sp>
        <p:nvSpPr>
          <p:cNvPr id="15" name="Vývojový diagram: spojnice mezi stránkami 14"/>
          <p:cNvSpPr/>
          <p:nvPr/>
        </p:nvSpPr>
        <p:spPr>
          <a:xfrm>
            <a:off x="1255009" y="4140233"/>
            <a:ext cx="2001676" cy="417398"/>
          </a:xfrm>
          <a:prstGeom prst="flowChartOffpageConnector">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Meziprodukty </a:t>
            </a:r>
          </a:p>
        </p:txBody>
      </p:sp>
      <p:sp>
        <p:nvSpPr>
          <p:cNvPr id="32" name="Vývojový diagram: spojnice 31"/>
          <p:cNvSpPr/>
          <p:nvPr/>
        </p:nvSpPr>
        <p:spPr>
          <a:xfrm>
            <a:off x="5197200" y="3549044"/>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rgbClr val="000000"/>
                </a:solidFill>
              </a:rPr>
              <a:t>A</a:t>
            </a:r>
          </a:p>
        </p:txBody>
      </p:sp>
      <p:sp>
        <p:nvSpPr>
          <p:cNvPr id="40" name="Vývojový diagram: spojnice 39"/>
          <p:cNvSpPr/>
          <p:nvPr/>
        </p:nvSpPr>
        <p:spPr>
          <a:xfrm>
            <a:off x="4491476" y="4128203"/>
            <a:ext cx="475839" cy="455212"/>
          </a:xfrm>
          <a:prstGeom prst="flowChartConnector">
            <a:avLst/>
          </a:prstGeom>
          <a:solidFill>
            <a:schemeClr val="tx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1" name="Vývojový diagram: spojnice 40"/>
          <p:cNvSpPr/>
          <p:nvPr/>
        </p:nvSpPr>
        <p:spPr>
          <a:xfrm>
            <a:off x="4502625" y="3556094"/>
            <a:ext cx="475839" cy="455212"/>
          </a:xfrm>
          <a:prstGeom prst="flowChartConnector">
            <a:avLst/>
          </a:prstGeom>
          <a:solidFill>
            <a:schemeClr val="tx2">
              <a:lumMod val="60000"/>
              <a:lumOff val="40000"/>
            </a:schemeClr>
          </a:solidFill>
          <a:ln>
            <a:solidFill>
              <a:srgbClr val="00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p>
        </p:txBody>
      </p:sp>
      <p:sp>
        <p:nvSpPr>
          <p:cNvPr id="46" name="Vývojový diagram: spojnice 45"/>
          <p:cNvSpPr/>
          <p:nvPr/>
        </p:nvSpPr>
        <p:spPr>
          <a:xfrm>
            <a:off x="5843932" y="3556094"/>
            <a:ext cx="475839" cy="455212"/>
          </a:xfrm>
          <a:prstGeom prst="flowChartConnector">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dirty="0">
                <a:solidFill>
                  <a:srgbClr val="000000"/>
                </a:solidFill>
              </a:rPr>
              <a:t>B</a:t>
            </a:r>
          </a:p>
        </p:txBody>
      </p:sp>
      <p:sp>
        <p:nvSpPr>
          <p:cNvPr id="9" name="Zahnutá šipka doprava 8"/>
          <p:cNvSpPr/>
          <p:nvPr/>
        </p:nvSpPr>
        <p:spPr>
          <a:xfrm>
            <a:off x="4139952" y="3556094"/>
            <a:ext cx="351524" cy="887864"/>
          </a:xfrm>
          <a:prstGeom prst="curved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19" name="Zahnutá šipka dolů 18"/>
          <p:cNvSpPr/>
          <p:nvPr/>
        </p:nvSpPr>
        <p:spPr>
          <a:xfrm>
            <a:off x="4572000" y="3219822"/>
            <a:ext cx="828627" cy="33627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48" name="Zahnutá šipka dolů 47"/>
          <p:cNvSpPr/>
          <p:nvPr/>
        </p:nvSpPr>
        <p:spPr>
          <a:xfrm>
            <a:off x="5438825" y="3203182"/>
            <a:ext cx="842749" cy="352912"/>
          </a:xfrm>
          <a:prstGeom prst="curved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a:solidFill>
                <a:schemeClr val="tx1"/>
              </a:solidFill>
            </a:endParaRPr>
          </a:p>
        </p:txBody>
      </p:sp>
      <p:sp>
        <p:nvSpPr>
          <p:cNvPr id="20" name="Obdélník 19"/>
          <p:cNvSpPr/>
          <p:nvPr/>
        </p:nvSpPr>
        <p:spPr>
          <a:xfrm>
            <a:off x="4491476" y="2787774"/>
            <a:ext cx="2312772" cy="288032"/>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cs-CZ" sz="1600" dirty="0">
                <a:solidFill>
                  <a:srgbClr val="000000"/>
                </a:solidFill>
              </a:rPr>
              <a:t>Horizontální integrace</a:t>
            </a:r>
          </a:p>
        </p:txBody>
      </p:sp>
      <p:sp>
        <p:nvSpPr>
          <p:cNvPr id="49" name="Obdélník 48"/>
          <p:cNvSpPr/>
          <p:nvPr/>
        </p:nvSpPr>
        <p:spPr>
          <a:xfrm>
            <a:off x="3427578" y="2777224"/>
            <a:ext cx="588661" cy="1769857"/>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vert="vert270" rtlCol="0" anchor="ctr"/>
          <a:lstStyle/>
          <a:p>
            <a:pPr algn="ctr"/>
            <a:r>
              <a:rPr lang="cs-CZ" sz="1600" dirty="0">
                <a:solidFill>
                  <a:srgbClr val="000000"/>
                </a:solidFill>
              </a:rPr>
              <a:t>Vertikální integrace</a:t>
            </a:r>
          </a:p>
        </p:txBody>
      </p:sp>
    </p:spTree>
    <p:extLst>
      <p:ext uri="{BB962C8B-B14F-4D97-AF65-F5344CB8AC3E}">
        <p14:creationId xmlns:p14="http://schemas.microsoft.com/office/powerpoint/2010/main" val="1225529829"/>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71040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600" dirty="0"/>
              <a:t>Typy diverzifikačních strategií: </a:t>
            </a:r>
          </a:p>
          <a:p>
            <a:pPr lvl="0" algn="just"/>
            <a:r>
              <a:rPr lang="cs-CZ" sz="1600" b="1" dirty="0"/>
              <a:t>strategie soustředná</a:t>
            </a:r>
            <a:r>
              <a:rPr lang="cs-CZ" sz="1600" dirty="0"/>
              <a:t>;</a:t>
            </a:r>
          </a:p>
          <a:p>
            <a:pPr lvl="0" algn="just"/>
            <a:r>
              <a:rPr lang="cs-CZ" sz="1600" b="1" dirty="0"/>
              <a:t>strategie horizontální</a:t>
            </a:r>
            <a:r>
              <a:rPr lang="cs-CZ" sz="1600" dirty="0"/>
              <a:t>;</a:t>
            </a:r>
          </a:p>
          <a:p>
            <a:pPr algn="just"/>
            <a:r>
              <a:rPr lang="cs-CZ" sz="1600" b="1" dirty="0"/>
              <a:t>Strategie související diverzifikace</a:t>
            </a:r>
            <a:r>
              <a:rPr lang="cs-CZ" sz="1600" dirty="0"/>
              <a:t>.</a:t>
            </a:r>
          </a:p>
          <a:p>
            <a:pPr algn="just"/>
            <a:r>
              <a:rPr lang="cs-CZ" sz="1600" b="1" dirty="0"/>
              <a:t>Strategie nesouvisející diverzifikace</a:t>
            </a:r>
            <a:r>
              <a:rPr lang="cs-CZ" sz="1600" dirty="0"/>
              <a:t>.</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Diverzifikační korporátní strategie I</a:t>
            </a:r>
          </a:p>
        </p:txBody>
      </p:sp>
    </p:spTree>
    <p:extLst>
      <p:ext uri="{BB962C8B-B14F-4D97-AF65-F5344CB8AC3E}">
        <p14:creationId xmlns:p14="http://schemas.microsoft.com/office/powerpoint/2010/main" val="2817564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Strategie vytyčuje směr podnikání v budoucnosti.</a:t>
            </a:r>
          </a:p>
          <a:p>
            <a:pPr lvl="0" algn="just"/>
            <a:r>
              <a:rPr lang="cs-CZ" sz="1600" dirty="0"/>
              <a:t>Strategie musí podniku zajistit specifickou konkurenční výhodu.</a:t>
            </a:r>
          </a:p>
          <a:p>
            <a:pPr lvl="0" algn="just"/>
            <a:r>
              <a:rPr lang="cs-CZ" sz="1600" dirty="0"/>
              <a:t>Strategie stanovuje podnikové cíle odvíjející se od podnikového poslání a vize.</a:t>
            </a:r>
          </a:p>
          <a:p>
            <a:pPr lvl="0" algn="just"/>
            <a:r>
              <a:rPr lang="cs-CZ" sz="1600" dirty="0"/>
              <a:t>Strategie sleduje dosažení souladu mezi aktivitami podniku a jeho okolím.</a:t>
            </a:r>
          </a:p>
          <a:p>
            <a:pPr lvl="0" algn="just"/>
            <a:r>
              <a:rPr lang="cs-CZ" sz="1600" dirty="0"/>
              <a:t>Strategie na cestě k úspěchu staví na klíčových zdrojích, které má podnik k dispozici a zejména na schopnostech pracovníku firmy.</a:t>
            </a:r>
          </a:p>
          <a:p>
            <a:pPr lvl="0" algn="just"/>
            <a:r>
              <a:rPr lang="cs-CZ" sz="1600" dirty="0"/>
              <a:t>Strategie vymezuje jak potřebu zdrojů, které jsou potřebné k dosažení stanoveného cíle, tak způsob jejich zajištění.</a:t>
            </a:r>
          </a:p>
          <a:p>
            <a:pPr lvl="0" algn="just"/>
            <a:r>
              <a:rPr lang="cs-CZ" sz="1600" dirty="0"/>
              <a:t>Strategie je východiskem a řídícím elementem pro taktické a operativní řízení a proto zásadním způsobem určuje úkoly na taktické i operativní řídící úrovni.</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6120680" cy="507703"/>
          </a:xfrm>
        </p:spPr>
        <p:txBody>
          <a:bodyPr/>
          <a:lstStyle/>
          <a:p>
            <a:r>
              <a:rPr lang="cs-CZ" dirty="0"/>
              <a:t>Aktivity spojené se strategií</a:t>
            </a:r>
          </a:p>
        </p:txBody>
      </p:sp>
    </p:spTree>
    <p:extLst>
      <p:ext uri="{BB962C8B-B14F-4D97-AF65-F5344CB8AC3E}">
        <p14:creationId xmlns:p14="http://schemas.microsoft.com/office/powerpoint/2010/main" val="408847303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Diverzifikační korporátní strategie </a:t>
            </a:r>
          </a:p>
        </p:txBody>
      </p:sp>
      <p:graphicFrame>
        <p:nvGraphicFramePr>
          <p:cNvPr id="5" name="Zástupný symbol pro obsah 3"/>
          <p:cNvGraphicFramePr>
            <a:graphicFrameLocks/>
          </p:cNvGraphicFramePr>
          <p:nvPr>
            <p:extLst>
              <p:ext uri="{D42A27DB-BD31-4B8C-83A1-F6EECF244321}">
                <p14:modId xmlns:p14="http://schemas.microsoft.com/office/powerpoint/2010/main" val="682029708"/>
              </p:ext>
            </p:extLst>
          </p:nvPr>
        </p:nvGraphicFramePr>
        <p:xfrm>
          <a:off x="318355" y="1013249"/>
          <a:ext cx="8507289" cy="3012440"/>
        </p:xfrm>
        <a:graphic>
          <a:graphicData uri="http://schemas.openxmlformats.org/drawingml/2006/table">
            <a:tbl>
              <a:tblPr firstRow="1" bandRow="1">
                <a:tableStyleId>{5C22544A-7EE6-4342-B048-85BDC9FD1C3A}</a:tableStyleId>
              </a:tblPr>
              <a:tblGrid>
                <a:gridCol w="2835763">
                  <a:extLst>
                    <a:ext uri="{9D8B030D-6E8A-4147-A177-3AD203B41FA5}">
                      <a16:colId xmlns:a16="http://schemas.microsoft.com/office/drawing/2014/main" val="1878963592"/>
                    </a:ext>
                  </a:extLst>
                </a:gridCol>
                <a:gridCol w="1849930">
                  <a:extLst>
                    <a:ext uri="{9D8B030D-6E8A-4147-A177-3AD203B41FA5}">
                      <a16:colId xmlns:a16="http://schemas.microsoft.com/office/drawing/2014/main" val="228178752"/>
                    </a:ext>
                  </a:extLst>
                </a:gridCol>
                <a:gridCol w="3821596">
                  <a:extLst>
                    <a:ext uri="{9D8B030D-6E8A-4147-A177-3AD203B41FA5}">
                      <a16:colId xmlns:a16="http://schemas.microsoft.com/office/drawing/2014/main" val="1099550100"/>
                    </a:ext>
                  </a:extLst>
                </a:gridCol>
              </a:tblGrid>
              <a:tr h="370840">
                <a:tc>
                  <a:txBody>
                    <a:bodyPr/>
                    <a:lstStyle/>
                    <a:p>
                      <a:r>
                        <a:rPr lang="cs-CZ" sz="1600" dirty="0"/>
                        <a:t>Typ diverzifikace</a:t>
                      </a:r>
                    </a:p>
                  </a:txBody>
                  <a:tcPr/>
                </a:tc>
                <a:tc>
                  <a:txBody>
                    <a:bodyPr/>
                    <a:lstStyle/>
                    <a:p>
                      <a:r>
                        <a:rPr lang="cs-CZ" sz="1600" dirty="0"/>
                        <a:t>Příjmy z hlavní činnosti</a:t>
                      </a:r>
                    </a:p>
                  </a:txBody>
                  <a:tcPr/>
                </a:tc>
                <a:tc>
                  <a:txBody>
                    <a:bodyPr/>
                    <a:lstStyle/>
                    <a:p>
                      <a:r>
                        <a:rPr lang="cs-CZ" sz="1600" dirty="0"/>
                        <a:t>Příklady </a:t>
                      </a:r>
                    </a:p>
                  </a:txBody>
                  <a:tcPr/>
                </a:tc>
                <a:extLst>
                  <a:ext uri="{0D108BD9-81ED-4DB2-BD59-A6C34878D82A}">
                    <a16:rowId xmlns:a16="http://schemas.microsoft.com/office/drawing/2014/main" val="1336370472"/>
                  </a:ext>
                </a:extLst>
              </a:tr>
              <a:tr h="370840">
                <a:tc>
                  <a:txBody>
                    <a:bodyPr/>
                    <a:lstStyle/>
                    <a:p>
                      <a:r>
                        <a:rPr lang="cs-CZ" sz="1600" dirty="0"/>
                        <a:t>Jediné podnikání</a:t>
                      </a:r>
                    </a:p>
                  </a:txBody>
                  <a:tcPr/>
                </a:tc>
                <a:tc>
                  <a:txBody>
                    <a:bodyPr/>
                    <a:lstStyle/>
                    <a:p>
                      <a:r>
                        <a:rPr lang="en-US" sz="1600" dirty="0"/>
                        <a:t>&gt; 95%</a:t>
                      </a:r>
                      <a:endParaRPr lang="cs-CZ" sz="1600" dirty="0"/>
                    </a:p>
                  </a:txBody>
                  <a:tcPr/>
                </a:tc>
                <a:tc>
                  <a:txBody>
                    <a:bodyPr/>
                    <a:lstStyle/>
                    <a:p>
                      <a:r>
                        <a:rPr lang="cs-CZ" sz="1600" dirty="0"/>
                        <a:t>Coca-Cola, Google, </a:t>
                      </a:r>
                      <a:r>
                        <a:rPr lang="cs-CZ" sz="1600" dirty="0" err="1"/>
                        <a:t>Facebook</a:t>
                      </a:r>
                      <a:endParaRPr lang="cs-CZ" sz="1600" dirty="0"/>
                    </a:p>
                  </a:txBody>
                  <a:tcPr/>
                </a:tc>
                <a:extLst>
                  <a:ext uri="{0D108BD9-81ED-4DB2-BD59-A6C34878D82A}">
                    <a16:rowId xmlns:a16="http://schemas.microsoft.com/office/drawing/2014/main" val="1504315043"/>
                  </a:ext>
                </a:extLst>
              </a:tr>
              <a:tr h="370840">
                <a:tc>
                  <a:txBody>
                    <a:bodyPr/>
                    <a:lstStyle/>
                    <a:p>
                      <a:r>
                        <a:rPr lang="cs-CZ" sz="1600" dirty="0"/>
                        <a:t>Dominantní podnikání</a:t>
                      </a:r>
                    </a:p>
                  </a:txBody>
                  <a:tcPr/>
                </a:tc>
                <a:tc>
                  <a:txBody>
                    <a:bodyPr/>
                    <a:lstStyle/>
                    <a:p>
                      <a:r>
                        <a:rPr lang="cs-CZ" sz="1600" dirty="0"/>
                        <a:t>70% - 95%</a:t>
                      </a:r>
                    </a:p>
                  </a:txBody>
                  <a:tcPr/>
                </a:tc>
                <a:tc>
                  <a:txBody>
                    <a:bodyPr/>
                    <a:lstStyle/>
                    <a:p>
                      <a:r>
                        <a:rPr lang="cs-CZ" sz="1600" dirty="0"/>
                        <a:t>Nestlé, </a:t>
                      </a:r>
                      <a:r>
                        <a:rPr lang="cs-CZ" sz="1600" dirty="0" err="1"/>
                        <a:t>Harley-Davidson</a:t>
                      </a:r>
                      <a:endParaRPr lang="cs-CZ" sz="1600" dirty="0"/>
                    </a:p>
                  </a:txBody>
                  <a:tcPr/>
                </a:tc>
                <a:extLst>
                  <a:ext uri="{0D108BD9-81ED-4DB2-BD59-A6C34878D82A}">
                    <a16:rowId xmlns:a16="http://schemas.microsoft.com/office/drawing/2014/main" val="236814579"/>
                  </a:ext>
                </a:extLst>
              </a:tr>
              <a:tr h="370840">
                <a:tc>
                  <a:txBody>
                    <a:bodyPr/>
                    <a:lstStyle/>
                    <a:p>
                      <a:r>
                        <a:rPr lang="cs-CZ" sz="1600" dirty="0"/>
                        <a:t>Související diverzifikace</a:t>
                      </a:r>
                    </a:p>
                  </a:txBody>
                  <a:tcPr/>
                </a:tc>
                <a:tc>
                  <a:txBody>
                    <a:bodyPr/>
                    <a:lstStyle/>
                    <a:p>
                      <a:r>
                        <a:rPr lang="en-US" sz="1600" dirty="0"/>
                        <a:t>&lt;</a:t>
                      </a:r>
                      <a:r>
                        <a:rPr lang="cs-CZ" sz="1600" dirty="0"/>
                        <a:t> 70%</a:t>
                      </a:r>
                    </a:p>
                  </a:txBody>
                  <a:tcPr/>
                </a:tc>
                <a:tc>
                  <a:txBody>
                    <a:bodyPr/>
                    <a:lstStyle/>
                    <a:p>
                      <a:endParaRPr lang="cs-CZ" sz="1600" dirty="0"/>
                    </a:p>
                  </a:txBody>
                  <a:tcPr/>
                </a:tc>
                <a:extLst>
                  <a:ext uri="{0D108BD9-81ED-4DB2-BD59-A6C34878D82A}">
                    <a16:rowId xmlns:a16="http://schemas.microsoft.com/office/drawing/2014/main" val="3584268064"/>
                  </a:ext>
                </a:extLst>
              </a:tr>
              <a:tr h="370840">
                <a:tc>
                  <a:txBody>
                    <a:bodyPr/>
                    <a:lstStyle/>
                    <a:p>
                      <a:r>
                        <a:rPr lang="cs-CZ" sz="1600" dirty="0"/>
                        <a:t>- s omezeným přístupem</a:t>
                      </a:r>
                    </a:p>
                  </a:txBody>
                  <a:tcPr/>
                </a:tc>
                <a:tc>
                  <a:txBody>
                    <a:bodyPr/>
                    <a:lstStyle/>
                    <a:p>
                      <a:endParaRPr lang="cs-CZ" sz="1600"/>
                    </a:p>
                  </a:txBody>
                  <a:tcPr/>
                </a:tc>
                <a:tc>
                  <a:txBody>
                    <a:bodyPr/>
                    <a:lstStyle/>
                    <a:p>
                      <a:r>
                        <a:rPr lang="cs-CZ" sz="1600" dirty="0" err="1"/>
                        <a:t>Nike</a:t>
                      </a:r>
                      <a:r>
                        <a:rPr lang="cs-CZ" sz="1600" dirty="0"/>
                        <a:t>, Johnson </a:t>
                      </a:r>
                      <a:r>
                        <a:rPr lang="en-US" sz="1600" dirty="0"/>
                        <a:t>&amp;</a:t>
                      </a:r>
                      <a:r>
                        <a:rPr lang="cs-CZ" sz="1600" dirty="0"/>
                        <a:t> Johnson</a:t>
                      </a:r>
                    </a:p>
                  </a:txBody>
                  <a:tcPr/>
                </a:tc>
                <a:extLst>
                  <a:ext uri="{0D108BD9-81ED-4DB2-BD59-A6C34878D82A}">
                    <a16:rowId xmlns:a16="http://schemas.microsoft.com/office/drawing/2014/main" val="935693185"/>
                  </a:ext>
                </a:extLst>
              </a:tr>
              <a:tr h="370840">
                <a:tc>
                  <a:txBody>
                    <a:bodyPr/>
                    <a:lstStyle/>
                    <a:p>
                      <a:r>
                        <a:rPr lang="cs-CZ" sz="1600" dirty="0"/>
                        <a:t>- vázaná</a:t>
                      </a:r>
                    </a:p>
                  </a:txBody>
                  <a:tcPr/>
                </a:tc>
                <a:tc>
                  <a:txBody>
                    <a:bodyPr/>
                    <a:lstStyle/>
                    <a:p>
                      <a:endParaRPr lang="cs-CZ" sz="1600" dirty="0"/>
                    </a:p>
                  </a:txBody>
                  <a:tcPr/>
                </a:tc>
                <a:tc>
                  <a:txBody>
                    <a:bodyPr/>
                    <a:lstStyle/>
                    <a:p>
                      <a:r>
                        <a:rPr lang="cs-CZ" sz="1600" dirty="0"/>
                        <a:t>Amazon,</a:t>
                      </a:r>
                      <a:r>
                        <a:rPr lang="cs-CZ" sz="1600" baseline="0" dirty="0"/>
                        <a:t> </a:t>
                      </a:r>
                      <a:r>
                        <a:rPr lang="cs-CZ" sz="1600" baseline="0" dirty="0" err="1"/>
                        <a:t>Disney</a:t>
                      </a:r>
                      <a:r>
                        <a:rPr lang="cs-CZ" sz="1600" baseline="0" dirty="0"/>
                        <a:t>, GE</a:t>
                      </a:r>
                      <a:endParaRPr lang="cs-CZ" sz="1600" dirty="0"/>
                    </a:p>
                  </a:txBody>
                  <a:tcPr/>
                </a:tc>
                <a:extLst>
                  <a:ext uri="{0D108BD9-81ED-4DB2-BD59-A6C34878D82A}">
                    <a16:rowId xmlns:a16="http://schemas.microsoft.com/office/drawing/2014/main" val="3626375120"/>
                  </a:ext>
                </a:extLst>
              </a:tr>
              <a:tr h="370840">
                <a:tc>
                  <a:txBody>
                    <a:bodyPr/>
                    <a:lstStyle/>
                    <a:p>
                      <a:r>
                        <a:rPr lang="cs-CZ" sz="1600" dirty="0"/>
                        <a:t>Nesouvisející diverzifikace (konglomerát)</a:t>
                      </a: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dirty="0"/>
                        <a:t>&lt;</a:t>
                      </a:r>
                      <a:r>
                        <a:rPr lang="cs-CZ" sz="1600" dirty="0"/>
                        <a:t> 70%</a:t>
                      </a:r>
                    </a:p>
                    <a:p>
                      <a:endParaRPr lang="cs-CZ" sz="1600" dirty="0"/>
                    </a:p>
                  </a:txBody>
                  <a:tcPr/>
                </a:tc>
                <a:tc>
                  <a:txBody>
                    <a:bodyPr/>
                    <a:lstStyle/>
                    <a:p>
                      <a:r>
                        <a:rPr lang="cs-CZ" sz="1600" dirty="0"/>
                        <a:t>Yamaha, Berkshire</a:t>
                      </a:r>
                      <a:r>
                        <a:rPr lang="cs-CZ" sz="1600" baseline="0" dirty="0"/>
                        <a:t> Hathaway</a:t>
                      </a:r>
                      <a:endParaRPr lang="cs-CZ" sz="1600" dirty="0"/>
                    </a:p>
                  </a:txBody>
                  <a:tcPr/>
                </a:tc>
                <a:extLst>
                  <a:ext uri="{0D108BD9-81ED-4DB2-BD59-A6C34878D82A}">
                    <a16:rowId xmlns:a16="http://schemas.microsoft.com/office/drawing/2014/main" val="763080663"/>
                  </a:ext>
                </a:extLst>
              </a:tr>
            </a:tbl>
          </a:graphicData>
        </a:graphic>
      </p:graphicFrame>
    </p:spTree>
    <p:extLst>
      <p:ext uri="{BB962C8B-B14F-4D97-AF65-F5344CB8AC3E}">
        <p14:creationId xmlns:p14="http://schemas.microsoft.com/office/powerpoint/2010/main" val="704521015"/>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Strategie beze změny </a:t>
            </a:r>
          </a:p>
          <a:p>
            <a:pPr algn="just"/>
            <a:r>
              <a:rPr lang="cs-CZ" sz="1600" dirty="0"/>
              <a:t>Strategie mírného růstu</a:t>
            </a:r>
          </a:p>
          <a:p>
            <a:pPr algn="just"/>
            <a:r>
              <a:rPr lang="cs-CZ" sz="1600" dirty="0"/>
              <a:t>Strategie udržitelného růstu</a:t>
            </a:r>
          </a:p>
          <a:p>
            <a:pPr algn="just"/>
            <a:r>
              <a:rPr lang="cs-CZ" sz="1600" dirty="0"/>
              <a:t>Zisková strategie</a:t>
            </a:r>
          </a:p>
          <a:p>
            <a:pPr algn="just"/>
            <a:r>
              <a:rPr lang="cs-CZ" sz="1600" dirty="0"/>
              <a:t>Strategie pozastavení</a:t>
            </a:r>
          </a:p>
          <a:p>
            <a:pPr lvl="0" algn="just"/>
            <a:endParaRPr lang="cs-CZ" sz="1600" b="1"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Stabilizační korporátní strategie</a:t>
            </a:r>
          </a:p>
        </p:txBody>
      </p:sp>
    </p:spTree>
    <p:extLst>
      <p:ext uri="{BB962C8B-B14F-4D97-AF65-F5344CB8AC3E}">
        <p14:creationId xmlns:p14="http://schemas.microsoft.com/office/powerpoint/2010/main" val="87775442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61123"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Strategie společného podnikání – joint venture </a:t>
            </a:r>
          </a:p>
          <a:p>
            <a:pPr algn="just"/>
            <a:r>
              <a:rPr lang="cs-CZ" sz="1600" dirty="0"/>
              <a:t>Strategie snižování výdajů</a:t>
            </a:r>
          </a:p>
          <a:p>
            <a:pPr algn="just"/>
            <a:r>
              <a:rPr lang="cs-CZ" sz="1600" dirty="0"/>
              <a:t>Strategie zbavování se majetku</a:t>
            </a:r>
          </a:p>
          <a:p>
            <a:pPr algn="just"/>
            <a:r>
              <a:rPr lang="cs-CZ" sz="1600" dirty="0"/>
              <a:t>Strategie likvidace</a:t>
            </a:r>
          </a:p>
          <a:p>
            <a:pPr algn="just"/>
            <a:r>
              <a:rPr lang="cs-CZ" sz="1600" dirty="0"/>
              <a:t>Strategie transformace</a:t>
            </a:r>
          </a:p>
          <a:p>
            <a:pPr algn="just"/>
            <a:r>
              <a:rPr lang="cs-CZ" sz="1600"/>
              <a:t>Strategie konce hry…..</a:t>
            </a:r>
            <a:endParaRPr lang="cs-CZ" sz="1600" dirty="0"/>
          </a:p>
          <a:p>
            <a:pPr marL="0" lvl="0" indent="0" algn="just">
              <a:buNone/>
            </a:pPr>
            <a:endParaRPr lang="cs-CZ" sz="1600" b="1" dirty="0"/>
          </a:p>
          <a:p>
            <a:pPr lvl="0" algn="just"/>
            <a:endParaRPr lang="cs-CZ" sz="1600" b="1"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251520" y="195486"/>
            <a:ext cx="5040560" cy="507703"/>
          </a:xfrm>
        </p:spPr>
        <p:txBody>
          <a:bodyPr/>
          <a:lstStyle/>
          <a:p>
            <a:r>
              <a:rPr lang="cs-CZ" dirty="0"/>
              <a:t>Defenzivní korporátní strategie</a:t>
            </a:r>
          </a:p>
        </p:txBody>
      </p:sp>
    </p:spTree>
    <p:extLst>
      <p:ext uri="{BB962C8B-B14F-4D97-AF65-F5344CB8AC3E}">
        <p14:creationId xmlns:p14="http://schemas.microsoft.com/office/powerpoint/2010/main" val="33881498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r>
              <a:rPr lang="cs-CZ" sz="1600" dirty="0"/>
              <a:t>Proveditelnost a dosažitelnost strategie z hlediska zdrojů a technologie podniku.</a:t>
            </a:r>
          </a:p>
          <a:p>
            <a:pPr lvl="0">
              <a:buNone/>
            </a:pPr>
            <a:endParaRPr lang="cs-CZ" sz="1600" dirty="0"/>
          </a:p>
          <a:p>
            <a:pPr lvl="0"/>
            <a:r>
              <a:rPr lang="cs-CZ" sz="1600" dirty="0"/>
              <a:t>Přijatelnost a uskutečnitelnost strategie podnikem a okolím.</a:t>
            </a:r>
          </a:p>
          <a:p>
            <a:pPr lvl="0">
              <a:buNone/>
            </a:pPr>
            <a:endParaRPr lang="cs-CZ" sz="1600" dirty="0"/>
          </a:p>
          <a:p>
            <a:pPr lvl="0"/>
            <a:r>
              <a:rPr lang="cs-CZ" sz="1600" dirty="0"/>
              <a:t>Předpoklady úspěchu z hlediska požadovaného podílu na trhu a ziskovosti.</a:t>
            </a:r>
          </a:p>
          <a:p>
            <a:pPr lvl="0">
              <a:buNone/>
            </a:pPr>
            <a:endParaRPr lang="cs-CZ" sz="1600" dirty="0"/>
          </a:p>
          <a:p>
            <a:pPr lvl="0"/>
            <a:r>
              <a:rPr lang="cs-CZ" sz="1600" dirty="0"/>
              <a:t>Stupeň řešení daného problému.</a:t>
            </a:r>
          </a:p>
          <a:p>
            <a:pPr lvl="0">
              <a:buNone/>
            </a:pPr>
            <a:endParaRPr lang="cs-CZ" sz="1600" dirty="0"/>
          </a:p>
          <a:p>
            <a:pPr lvl="0"/>
            <a:r>
              <a:rPr lang="cs-CZ" sz="1600" dirty="0"/>
              <a:t>Explicitnost strategie (jednoznačná, jasná).</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Požadavky na formulaci strategie</a:t>
            </a:r>
          </a:p>
        </p:txBody>
      </p:sp>
    </p:spTree>
    <p:extLst>
      <p:ext uri="{BB962C8B-B14F-4D97-AF65-F5344CB8AC3E}">
        <p14:creationId xmlns:p14="http://schemas.microsoft.com/office/powerpoint/2010/main" val="398842964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lvl="0" indent="0" algn="just">
              <a:buNone/>
            </a:pPr>
            <a:r>
              <a:rPr lang="cs-CZ" sz="1600" b="1" dirty="0"/>
              <a:t>Otázky týkající se obsahu strategie:</a:t>
            </a:r>
          </a:p>
          <a:p>
            <a:pPr lvl="0" algn="just"/>
            <a:r>
              <a:rPr lang="cs-CZ" sz="1600" dirty="0"/>
              <a:t>Jaká by měla být komplexní strategie?</a:t>
            </a:r>
          </a:p>
          <a:p>
            <a:pPr lvl="0" algn="just"/>
            <a:r>
              <a:rPr lang="cs-CZ" sz="1600" dirty="0"/>
              <a:t>Jak by měla být strategie integrovaná?</a:t>
            </a:r>
          </a:p>
          <a:p>
            <a:pPr algn="just"/>
            <a:r>
              <a:rPr lang="cs-CZ" sz="1600" dirty="0"/>
              <a:t>Do jaké míry by měla být strategie obecná (generická)?</a:t>
            </a:r>
          </a:p>
          <a:p>
            <a:pPr algn="just"/>
            <a:endParaRPr lang="cs-CZ" sz="1600" dirty="0"/>
          </a:p>
          <a:p>
            <a:pPr marL="0" indent="0" algn="just">
              <a:buNone/>
            </a:pPr>
            <a:r>
              <a:rPr lang="cs-CZ" sz="1600" b="1" dirty="0"/>
              <a:t>Otázky týkající se procesu strategie:</a:t>
            </a:r>
          </a:p>
          <a:p>
            <a:pPr lvl="0" algn="just"/>
            <a:r>
              <a:rPr lang="cs-CZ" sz="1600" dirty="0"/>
              <a:t>Do jaké míry by měla být strategie promyšlená?</a:t>
            </a:r>
          </a:p>
          <a:p>
            <a:pPr lvl="0" algn="just"/>
            <a:r>
              <a:rPr lang="cs-CZ" sz="1600" dirty="0"/>
              <a:t>Do jaké míry by měla být strategie kolektivní?</a:t>
            </a:r>
          </a:p>
          <a:p>
            <a:pPr lvl="0" algn="just"/>
            <a:r>
              <a:rPr lang="cs-CZ" sz="1600" dirty="0"/>
              <a:t>Jak by mělo ve strategii být nahlíženo na změnu?</a:t>
            </a:r>
          </a:p>
          <a:p>
            <a:pPr lvl="0" algn="just"/>
            <a:r>
              <a:rPr lang="cs-CZ" sz="1600" dirty="0"/>
              <a:t>Jakou možnost volby by měla strategie poskytovat?</a:t>
            </a:r>
          </a:p>
          <a:p>
            <a:pPr lvl="0" algn="just"/>
            <a:r>
              <a:rPr lang="cs-CZ" sz="1600" dirty="0"/>
              <a:t>Jaká míra strategického myšlení je žádoucí?</a:t>
            </a:r>
          </a:p>
          <a:p>
            <a:pPr lvl="0" algn="just"/>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a:t>Otázky týkající se obsahu a procesu strategie</a:t>
            </a:r>
          </a:p>
        </p:txBody>
      </p:sp>
    </p:spTree>
    <p:extLst>
      <p:ext uri="{BB962C8B-B14F-4D97-AF65-F5344CB8AC3E}">
        <p14:creationId xmlns:p14="http://schemas.microsoft.com/office/powerpoint/2010/main" val="266048063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par>
                    <p:cTn id="39" fill="hold">
                      <p:stCondLst>
                        <p:cond delay="indefinite"/>
                      </p:stCondLst>
                      <p:childTnLst>
                        <p:par>
                          <p:cTn id="40" fill="hold">
                            <p:stCondLst>
                              <p:cond delay="0"/>
                            </p:stCondLst>
                            <p:childTnLst>
                              <p:par>
                                <p:cTn id="41" presetID="1" presetClass="entr" presetSubtype="0" fill="hold" grpId="0" nodeType="clickEffect">
                                  <p:stCondLst>
                                    <p:cond delay="0"/>
                                  </p:stCondLst>
                                  <p:childTnLst>
                                    <p:set>
                                      <p:cBhvr>
                                        <p:cTn id="42" dur="1" fill="hold">
                                          <p:stCondLst>
                                            <p:cond delay="0"/>
                                          </p:stCondLst>
                                        </p:cTn>
                                        <p:tgtEl>
                                          <p:spTgt spid="16">
                                            <p:txEl>
                                              <p:pRg st="10" end="10"/>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algn="just"/>
            <a:r>
              <a:rPr lang="cs-CZ" sz="1600" dirty="0"/>
              <a:t>Změny vyvolávají nejen rozmach sil, které je vyvolávají, ale také sil odporujících, proto je důležité dosáhnout převahu nad odporem. </a:t>
            </a:r>
          </a:p>
          <a:p>
            <a:pPr algn="just"/>
            <a:endParaRPr lang="cs-CZ" sz="1600" dirty="0"/>
          </a:p>
          <a:p>
            <a:pPr algn="just"/>
            <a:r>
              <a:rPr lang="cs-CZ" sz="1600" dirty="0"/>
              <a:t>Zde se podle Hammera projevuje pravidlo 20/60/20 jako reakce zaměstnanců na program zásadních změn. Z uvedeného pravidla vyplývá, že:</a:t>
            </a:r>
          </a:p>
          <a:p>
            <a:pPr lvl="1" algn="just"/>
            <a:r>
              <a:rPr lang="cs-CZ" sz="1600" dirty="0"/>
              <a:t>20% zaměstnanců vítá změnu s nadšením;</a:t>
            </a:r>
          </a:p>
          <a:p>
            <a:pPr lvl="1" algn="just"/>
            <a:r>
              <a:rPr lang="cs-CZ" sz="1600" dirty="0"/>
              <a:t>60% jsou zaměstnanci nerozhodnuti, které je pro změnu nutno získat nebo je přesvědčit, aby nebyli brzdou při realizaci přeměn;</a:t>
            </a:r>
          </a:p>
          <a:p>
            <a:pPr lvl="1" algn="just"/>
            <a:r>
              <a:rPr lang="cs-CZ" sz="1600" dirty="0"/>
              <a:t>20% zaměstnanců bude zásadně proti navržené změně a vlastně vůči jakékoliv změně.</a:t>
            </a:r>
          </a:p>
          <a:p>
            <a:pPr marL="0" indent="0"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a:t>Změny vyvolané strategií</a:t>
            </a:r>
          </a:p>
        </p:txBody>
      </p:sp>
    </p:spTree>
    <p:extLst>
      <p:ext uri="{BB962C8B-B14F-4D97-AF65-F5344CB8AC3E}">
        <p14:creationId xmlns:p14="http://schemas.microsoft.com/office/powerpoint/2010/main" val="20728546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par>
                                <p:cTn id="11" presetID="1" presetClass="entr" presetSubtype="0" fill="hold" grpId="0" nodeType="withEffect">
                                  <p:stCondLst>
                                    <p:cond delay="0"/>
                                  </p:stCondLst>
                                  <p:childTnLst>
                                    <p:set>
                                      <p:cBhvr>
                                        <p:cTn id="12" dur="1" fill="hold">
                                          <p:stCondLst>
                                            <p:cond delay="0"/>
                                          </p:stCondLst>
                                        </p:cTn>
                                        <p:tgtEl>
                                          <p:spTgt spid="16">
                                            <p:txEl>
                                              <p:pRg st="3" end="3"/>
                                            </p:txEl>
                                          </p:spTgt>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par>
                                <p:cTn id="15" presetID="1" presetClass="entr" presetSubtype="0" fill="hold" grpId="0" nodeType="withEffect">
                                  <p:stCondLst>
                                    <p:cond delay="0"/>
                                  </p:stCondLst>
                                  <p:childTnLst>
                                    <p:set>
                                      <p:cBhvr>
                                        <p:cTn id="1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676952"/>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Nadměrná osobní nejistota, kdy dochází ke ztrátě důvěry v osobní přínos podniku.</a:t>
            </a:r>
          </a:p>
          <a:p>
            <a:pPr lvl="0" algn="just"/>
            <a:r>
              <a:rPr lang="cs-CZ" sz="1600" dirty="0"/>
              <a:t>Překvapení ze změny, kdy pracovníci nejsou řádně informování o nutnosti její realizace a nejsou později do této aktivity zapojeni.</a:t>
            </a:r>
          </a:p>
          <a:p>
            <a:pPr lvl="0" algn="just"/>
            <a:r>
              <a:rPr lang="cs-CZ" sz="1600" dirty="0"/>
              <a:t>Znepokojení kvůli schopnostem, které pracovník má a jež stačí na výkon dané funkce. Je zde oprávněna ztráta důvěry se schopností zvládnout nové povinnosti.</a:t>
            </a:r>
          </a:p>
          <a:p>
            <a:pPr lvl="0" algn="just"/>
            <a:r>
              <a:rPr lang="cs-CZ" sz="1600" dirty="0"/>
              <a:t>Nebezpečí vedlejších účinků, které může změna vyvolat a které dosud neznáme.</a:t>
            </a:r>
          </a:p>
          <a:p>
            <a:pPr lvl="0" algn="just"/>
            <a:r>
              <a:rPr lang="cs-CZ" sz="1600" dirty="0"/>
              <a:t>Nebezpečí více práce, jelikož velmi často jsou změny spojovány s hledáním možných úspor.</a:t>
            </a:r>
          </a:p>
          <a:p>
            <a:pPr lvl="0" algn="just"/>
            <a:r>
              <a:rPr lang="cs-CZ" sz="1600" dirty="0"/>
              <a:t>Výhrady proti osobě, která změny provádí, což může být jevem jak objektivním, tak i subjektivním.</a:t>
            </a:r>
          </a:p>
          <a:p>
            <a:pPr lvl="0" algn="just"/>
            <a:r>
              <a:rPr lang="cs-CZ" sz="1600" dirty="0"/>
              <a:t>Skryté hrozby, které jsou s danou změnou spojovány a proti nimž se nedělají důsledná opatření.</a:t>
            </a:r>
          </a:p>
          <a:p>
            <a:pPr lvl="0" algn="just"/>
            <a:r>
              <a:rPr lang="cs-CZ" sz="1600" dirty="0"/>
              <a:t>Porušení zásady „měníme jen to, co musíme“.</a:t>
            </a:r>
          </a:p>
          <a:p>
            <a:pPr algn="just"/>
            <a:r>
              <a:rPr lang="cs-CZ" sz="1600" dirty="0"/>
              <a:t>Nebezpečí rizika, které každá změna nese a často je spojován výskyt rizika s inovacemi jakéhokoliv druhu.</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a:t>Příčiny odporu zaměstnanců vůči strategii</a:t>
            </a:r>
          </a:p>
        </p:txBody>
      </p:sp>
    </p:spTree>
    <p:extLst>
      <p:ext uri="{BB962C8B-B14F-4D97-AF65-F5344CB8AC3E}">
        <p14:creationId xmlns:p14="http://schemas.microsoft.com/office/powerpoint/2010/main" val="42122051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323528" y="843558"/>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dirty="0"/>
              <a:t>Realisticky diagnostikovat situaci v oblasti, za kterou odpovídá.</a:t>
            </a:r>
          </a:p>
          <a:p>
            <a:pPr lvl="0" algn="just"/>
            <a:endParaRPr lang="cs-CZ" sz="1600" dirty="0"/>
          </a:p>
          <a:p>
            <a:pPr lvl="0" algn="just"/>
            <a:r>
              <a:rPr lang="cs-CZ" sz="1600" dirty="0"/>
              <a:t>Seznámit včas pracovníky se změnami, které budou provedeny, realisticky ukázat na vzniklé problémy a dopady, snažit se zapojit pracovníky do realizace změn.</a:t>
            </a:r>
          </a:p>
          <a:p>
            <a:pPr lvl="0" algn="just"/>
            <a:endParaRPr lang="cs-CZ" sz="1600" dirty="0"/>
          </a:p>
          <a:p>
            <a:pPr lvl="0" algn="just"/>
            <a:r>
              <a:rPr lang="cs-CZ" sz="1600" dirty="0"/>
              <a:t>Analyzovat mocenské tlaky v oblasti odpovědnosti působící pro změny i proti nim a využít je přesměrováním na podporu realizace žádoucích změn.</a:t>
            </a:r>
          </a:p>
          <a:p>
            <a:pPr lvl="0" algn="just"/>
            <a:endParaRPr lang="cs-CZ" sz="1600" dirty="0"/>
          </a:p>
          <a:p>
            <a:pPr lvl="0" algn="just"/>
            <a:r>
              <a:rPr lang="cs-CZ" sz="1600" dirty="0"/>
              <a:t>Systematicky a citlivě řídit proces změn.</a:t>
            </a:r>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a:xfrm>
            <a:off x="179512" y="162032"/>
            <a:ext cx="7560840" cy="507703"/>
          </a:xfrm>
        </p:spPr>
        <p:txBody>
          <a:bodyPr/>
          <a:lstStyle/>
          <a:p>
            <a:r>
              <a:rPr lang="cs-CZ" dirty="0"/>
              <a:t>Změny povinností manažera se změnou strategie</a:t>
            </a:r>
          </a:p>
        </p:txBody>
      </p:sp>
    </p:spTree>
    <p:extLst>
      <p:ext uri="{BB962C8B-B14F-4D97-AF65-F5344CB8AC3E}">
        <p14:creationId xmlns:p14="http://schemas.microsoft.com/office/powerpoint/2010/main" val="425207492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4" end="4"/>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just">
              <a:buNone/>
            </a:pPr>
            <a:r>
              <a:rPr lang="cs-CZ" sz="1600" dirty="0"/>
              <a:t>Podnikové strategie jakéhokoliv typu mohou být různorodého zaměření podle zvolené alternativy. Na základě </a:t>
            </a:r>
            <a:r>
              <a:rPr lang="cs-CZ" sz="1600" b="1" dirty="0"/>
              <a:t>charakteru alternativy </a:t>
            </a:r>
            <a:r>
              <a:rPr lang="cs-CZ" sz="1600" dirty="0"/>
              <a:t>lze rozdělit strategie:</a:t>
            </a:r>
          </a:p>
          <a:p>
            <a:pPr lvl="0" algn="just"/>
            <a:r>
              <a:rPr lang="cs-CZ" sz="1600" dirty="0"/>
              <a:t>na optimistické</a:t>
            </a:r>
          </a:p>
          <a:p>
            <a:pPr lvl="0" algn="just"/>
            <a:r>
              <a:rPr lang="cs-CZ" sz="1600" dirty="0"/>
              <a:t>na pesimistické</a:t>
            </a:r>
          </a:p>
          <a:p>
            <a:pPr lvl="0" algn="just"/>
            <a:r>
              <a:rPr lang="cs-CZ" sz="1600" dirty="0"/>
              <a:t>na realistické.</a:t>
            </a:r>
          </a:p>
          <a:p>
            <a:pPr marL="0" lvl="0" indent="0" algn="just">
              <a:buNone/>
            </a:pPr>
            <a:endParaRPr lang="cs-CZ" sz="1600" dirty="0"/>
          </a:p>
          <a:p>
            <a:pPr marL="0" indent="0" algn="just">
              <a:buNone/>
            </a:pPr>
            <a:r>
              <a:rPr lang="cs-CZ" sz="1600" b="1" dirty="0"/>
              <a:t>Podle zaměření </a:t>
            </a:r>
            <a:r>
              <a:rPr lang="cs-CZ" sz="1600" dirty="0"/>
              <a:t>je možno dělit strategie na strategie:</a:t>
            </a:r>
          </a:p>
          <a:p>
            <a:pPr lvl="0" algn="just"/>
            <a:r>
              <a:rPr lang="cs-CZ" sz="1600" dirty="0"/>
              <a:t>ofenzivní (útočné);</a:t>
            </a:r>
          </a:p>
          <a:p>
            <a:pPr lvl="0" algn="just"/>
            <a:r>
              <a:rPr lang="cs-CZ" sz="1600" dirty="0"/>
              <a:t>defenzivní (obranné);</a:t>
            </a:r>
          </a:p>
          <a:p>
            <a:pPr lvl="0" algn="just"/>
            <a:r>
              <a:rPr lang="cs-CZ" sz="1600" dirty="0"/>
              <a:t>strategie soustředěné na udržení stávající pozice – stabilizační;</a:t>
            </a:r>
          </a:p>
          <a:p>
            <a:pPr lvl="0" algn="just"/>
            <a:r>
              <a:rPr lang="cs-CZ" sz="1600" dirty="0"/>
              <a:t>strategie kombinované.</a:t>
            </a:r>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Typologie strategií I</a:t>
            </a:r>
          </a:p>
        </p:txBody>
      </p:sp>
    </p:spTree>
    <p:extLst>
      <p:ext uri="{BB962C8B-B14F-4D97-AF65-F5344CB8AC3E}">
        <p14:creationId xmlns:p14="http://schemas.microsoft.com/office/powerpoint/2010/main" val="53005569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16">
                                            <p:txEl>
                                              <p:pRg st="5" end="5"/>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16">
                                            <p:txEl>
                                              <p:pRg st="6" end="6"/>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6">
                                            <p:txEl>
                                              <p:pRg st="7" end="7"/>
                                            </p:txEl>
                                          </p:spTgt>
                                        </p:tgtEl>
                                        <p:attrNameLst>
                                          <p:attrName>style.visibility</p:attrName>
                                        </p:attrNameLst>
                                      </p:cBhvr>
                                      <p:to>
                                        <p:strVal val="visible"/>
                                      </p:to>
                                    </p:set>
                                  </p:childTnLst>
                                </p:cTn>
                              </p:par>
                            </p:childTnLst>
                          </p:cTn>
                        </p:par>
                      </p:childTnLst>
                    </p:cTn>
                  </p:par>
                  <p:par>
                    <p:cTn id="31" fill="hold">
                      <p:stCondLst>
                        <p:cond delay="indefinite"/>
                      </p:stCondLst>
                      <p:childTnLst>
                        <p:par>
                          <p:cTn id="32" fill="hold">
                            <p:stCondLst>
                              <p:cond delay="0"/>
                            </p:stCondLst>
                            <p:childTnLst>
                              <p:par>
                                <p:cTn id="33" presetID="1" presetClass="entr" presetSubtype="0" fill="hold" grpId="0" nodeType="clickEffect">
                                  <p:stCondLst>
                                    <p:cond delay="0"/>
                                  </p:stCondLst>
                                  <p:childTnLst>
                                    <p:set>
                                      <p:cBhvr>
                                        <p:cTn id="34" dur="1" fill="hold">
                                          <p:stCondLst>
                                            <p:cond delay="0"/>
                                          </p:stCondLst>
                                        </p:cTn>
                                        <p:tgtEl>
                                          <p:spTgt spid="16">
                                            <p:txEl>
                                              <p:pRg st="8" end="8"/>
                                            </p:txEl>
                                          </p:spTgt>
                                        </p:tgtEl>
                                        <p:attrNameLst>
                                          <p:attrName>style.visibility</p:attrName>
                                        </p:attrNameLst>
                                      </p:cBhvr>
                                      <p:to>
                                        <p:strVal val="visible"/>
                                      </p:to>
                                    </p:set>
                                  </p:childTnLst>
                                </p:cTn>
                              </p:par>
                            </p:childTnLst>
                          </p:cTn>
                        </p:par>
                      </p:childTnLst>
                    </p:cTn>
                  </p:par>
                  <p:par>
                    <p:cTn id="35" fill="hold">
                      <p:stCondLst>
                        <p:cond delay="indefinite"/>
                      </p:stCondLst>
                      <p:childTnLst>
                        <p:par>
                          <p:cTn id="36" fill="hold">
                            <p:stCondLst>
                              <p:cond delay="0"/>
                            </p:stCondLst>
                            <p:childTnLst>
                              <p:par>
                                <p:cTn id="37" presetID="1" presetClass="entr" presetSubtype="0" fill="hold" grpId="0" nodeType="clickEffect">
                                  <p:stCondLst>
                                    <p:cond delay="0"/>
                                  </p:stCondLst>
                                  <p:childTnLst>
                                    <p:set>
                                      <p:cBhvr>
                                        <p:cTn id="38" dur="1" fill="hold">
                                          <p:stCondLst>
                                            <p:cond delay="0"/>
                                          </p:stCondLst>
                                        </p:cTn>
                                        <p:tgtEl>
                                          <p:spTgt spid="16">
                                            <p:txEl>
                                              <p:pRg st="9" end="9"/>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 name="Zástupný symbol pro obsah 2"/>
          <p:cNvSpPr txBox="1">
            <a:spLocks/>
          </p:cNvSpPr>
          <p:nvPr/>
        </p:nvSpPr>
        <p:spPr>
          <a:xfrm>
            <a:off x="251520" y="915566"/>
            <a:ext cx="7272808" cy="3096344"/>
          </a:xfrm>
          <a:prstGeom prst="rect">
            <a:avLst/>
          </a:prstGeom>
        </p:spPr>
        <p:txBody>
          <a:bodyPr vert="horz" lIns="91440" tIns="45720" rIns="91440" bIns="45720" numCol="1"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lvl="0" algn="just"/>
            <a:r>
              <a:rPr lang="cs-CZ" sz="1600" b="1" dirty="0"/>
              <a:t>Celopodniková strategie (</a:t>
            </a:r>
            <a:r>
              <a:rPr lang="cs-CZ" sz="1600" b="1" dirty="0" err="1"/>
              <a:t>corporate</a:t>
            </a:r>
            <a:r>
              <a:rPr lang="cs-CZ" sz="1600" b="1" dirty="0"/>
              <a:t> </a:t>
            </a:r>
            <a:r>
              <a:rPr lang="cs-CZ" sz="1600" b="1" dirty="0" err="1"/>
              <a:t>strategy</a:t>
            </a:r>
            <a:r>
              <a:rPr lang="cs-CZ" sz="1600" b="1" dirty="0"/>
              <a:t>) – </a:t>
            </a:r>
            <a:r>
              <a:rPr lang="cs-CZ" sz="1600" dirty="0"/>
              <a:t>představuje základní, hlavní a završující strategii podniku, která obsahuje nosnou myšlenku podnikání v podobě zaměření podniku a jeho rozhodujícího cíle.</a:t>
            </a:r>
          </a:p>
          <a:p>
            <a:pPr lvl="0" algn="just"/>
            <a:r>
              <a:rPr lang="cs-CZ" sz="1600" b="1" dirty="0"/>
              <a:t>Obchodní strategie (business </a:t>
            </a:r>
            <a:r>
              <a:rPr lang="cs-CZ" sz="1600" b="1" dirty="0" err="1"/>
              <a:t>strategy</a:t>
            </a:r>
            <a:r>
              <a:rPr lang="cs-CZ" sz="1600" b="1" dirty="0"/>
              <a:t>) –</a:t>
            </a:r>
            <a:r>
              <a:rPr lang="cs-CZ" sz="1600" dirty="0"/>
              <a:t> označovaná mnohdy jako „podnikatelská strategie“ nebo „oborová strategie“ představuje strategii zaměřenou na konkrétní oblast podnikání, na konkrétní cíl.</a:t>
            </a:r>
          </a:p>
          <a:p>
            <a:pPr lvl="0" algn="just"/>
            <a:r>
              <a:rPr lang="cs-CZ" sz="1600" b="1" dirty="0"/>
              <a:t>Funkční strategie (</a:t>
            </a:r>
            <a:r>
              <a:rPr lang="cs-CZ" sz="1600" b="1" dirty="0" err="1"/>
              <a:t>functional</a:t>
            </a:r>
            <a:r>
              <a:rPr lang="cs-CZ" sz="1600" b="1" dirty="0"/>
              <a:t> </a:t>
            </a:r>
            <a:r>
              <a:rPr lang="cs-CZ" sz="1600" b="1" dirty="0" err="1"/>
              <a:t>strategy</a:t>
            </a:r>
            <a:r>
              <a:rPr lang="cs-CZ" sz="1600" b="1" dirty="0"/>
              <a:t>) –</a:t>
            </a:r>
            <a:r>
              <a:rPr lang="cs-CZ" sz="1600" dirty="0"/>
              <a:t> je typ strategie zahrnující aktivity určité oblasti podniku a proto se zde objevuje velmi často označení „dílčí strategie“.</a:t>
            </a:r>
          </a:p>
          <a:p>
            <a:pPr algn="just"/>
            <a:r>
              <a:rPr lang="cs-CZ" sz="1600" b="1" dirty="0"/>
              <a:t>Speciální strategie -</a:t>
            </a:r>
            <a:r>
              <a:rPr lang="cs-CZ" sz="1600" dirty="0"/>
              <a:t> představují strategie určené pro některé nečekané nebo zvláštní situace jako jsou krize, prosazení značky, zavádění inovace apod.</a:t>
            </a:r>
          </a:p>
          <a:p>
            <a:pPr algn="just"/>
            <a:endParaRPr lang="cs-CZ" sz="1600" dirty="0"/>
          </a:p>
          <a:p>
            <a:pPr algn="just"/>
            <a:endParaRPr lang="cs-CZ" sz="1600" dirty="0"/>
          </a:p>
          <a:p>
            <a:pPr algn="just">
              <a:buNone/>
            </a:pPr>
            <a:endParaRPr lang="cs-CZ" sz="1600" dirty="0"/>
          </a:p>
        </p:txBody>
      </p:sp>
      <p:sp>
        <p:nvSpPr>
          <p:cNvPr id="10" name="Zástupný symbol pro obsah 2"/>
          <p:cNvSpPr txBox="1">
            <a:spLocks/>
          </p:cNvSpPr>
          <p:nvPr/>
        </p:nvSpPr>
        <p:spPr>
          <a:xfrm>
            <a:off x="2699792" y="4731990"/>
            <a:ext cx="3744416" cy="206920"/>
          </a:xfrm>
          <a:prstGeom prst="rect">
            <a:avLst/>
          </a:prstGeom>
        </p:spPr>
        <p:txBody>
          <a:bodyPr vert="horz" lIns="91440" tIns="45720" rIns="91440" bIns="45720" rtlCol="0">
            <a:noAutofit/>
          </a:bodyPr>
          <a:lst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a:lstStyle>
          <a:p>
            <a:pPr marL="0" indent="0" algn="ctr">
              <a:buNone/>
            </a:pPr>
            <a:r>
              <a:rPr lang="cs-CZ" altLang="cs-CZ" sz="800" dirty="0">
                <a:solidFill>
                  <a:srgbClr val="307871"/>
                </a:solidFill>
                <a:latin typeface="Times New Roman" panose="02020603050405020304" pitchFamily="18" charset="0"/>
                <a:cs typeface="Times New Roman" panose="02020603050405020304" pitchFamily="18" charset="0"/>
              </a:rPr>
              <a:t>Prostor pro doplňující informace, poznámky</a:t>
            </a:r>
          </a:p>
          <a:p>
            <a:pPr marL="0" indent="0">
              <a:buNone/>
            </a:pPr>
            <a:endParaRPr lang="cs-CZ" sz="1400" dirty="0">
              <a:solidFill>
                <a:srgbClr val="307871"/>
              </a:solidFill>
              <a:latin typeface="Enriqueta" panose="02000000000000000000" pitchFamily="2" charset="0"/>
            </a:endParaRPr>
          </a:p>
        </p:txBody>
      </p:sp>
      <p:sp>
        <p:nvSpPr>
          <p:cNvPr id="3" name="Nadpis 2"/>
          <p:cNvSpPr>
            <a:spLocks noGrp="1"/>
          </p:cNvSpPr>
          <p:nvPr>
            <p:ph type="title"/>
          </p:nvPr>
        </p:nvSpPr>
        <p:spPr/>
        <p:txBody>
          <a:bodyPr/>
          <a:lstStyle/>
          <a:p>
            <a:r>
              <a:rPr lang="cs-CZ" dirty="0"/>
              <a:t>Typologie strategií II</a:t>
            </a:r>
          </a:p>
        </p:txBody>
      </p:sp>
    </p:spTree>
    <p:extLst>
      <p:ext uri="{BB962C8B-B14F-4D97-AF65-F5344CB8AC3E}">
        <p14:creationId xmlns:p14="http://schemas.microsoft.com/office/powerpoint/2010/main" val="61401382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6">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16">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16">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6">
                                            <p:txEl>
                                              <p:pRg st="3" end="3"/>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6" grpId="0" build="p"/>
    </p:bldLst>
  </p:timing>
</p:sld>
</file>

<file path=ppt/theme/theme1.xml><?xml version="1.0" encoding="utf-8"?>
<a:theme xmlns:a="http://schemas.openxmlformats.org/drawingml/2006/main" name="SLU">
  <a:themeElements>
    <a:clrScheme name="OPF">
      <a:dk1>
        <a:srgbClr val="307871"/>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SLU-pismo_Times">
      <a:majorFont>
        <a:latin typeface="Times New Roman"/>
        <a:ea typeface=""/>
        <a:cs typeface=""/>
      </a:majorFont>
      <a:minorFont>
        <a:latin typeface="Times New Roman"/>
        <a:ea typeface=""/>
        <a:cs typeface=""/>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Motiv systému Office">
  <a:themeElements>
    <a:clrScheme name="Kancelář">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celář">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celář">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3454</TotalTime>
  <Words>1607</Words>
  <Application>Microsoft Office PowerPoint</Application>
  <PresentationFormat>Předvádění na obrazovce (16:9)</PresentationFormat>
  <Paragraphs>200</Paragraphs>
  <Slides>22</Slides>
  <Notes>0</Notes>
  <HiddenSlides>0</HiddenSlides>
  <MMClips>0</MMClips>
  <ScaleCrop>false</ScaleCrop>
  <HeadingPairs>
    <vt:vector size="6" baseType="variant">
      <vt:variant>
        <vt:lpstr>Použitá písma</vt:lpstr>
      </vt:variant>
      <vt:variant>
        <vt:i4>4</vt:i4>
      </vt:variant>
      <vt:variant>
        <vt:lpstr>Motiv</vt:lpstr>
      </vt:variant>
      <vt:variant>
        <vt:i4>1</vt:i4>
      </vt:variant>
      <vt:variant>
        <vt:lpstr>Nadpisy snímků</vt:lpstr>
      </vt:variant>
      <vt:variant>
        <vt:i4>22</vt:i4>
      </vt:variant>
    </vt:vector>
  </HeadingPairs>
  <TitlesOfParts>
    <vt:vector size="27" baseType="lpstr">
      <vt:lpstr>Arial</vt:lpstr>
      <vt:lpstr>Calibri</vt:lpstr>
      <vt:lpstr>Enriqueta</vt:lpstr>
      <vt:lpstr>Times New Roman</vt:lpstr>
      <vt:lpstr>SLU</vt:lpstr>
      <vt:lpstr>Typologie podnikových strategií Korporátní strategie</vt:lpstr>
      <vt:lpstr>Aktivity spojené se strategií</vt:lpstr>
      <vt:lpstr>Požadavky na formulaci strategie</vt:lpstr>
      <vt:lpstr>Otázky týkající se obsahu a procesu strategie</vt:lpstr>
      <vt:lpstr>Změny vyvolané strategií</vt:lpstr>
      <vt:lpstr>Příčiny odporu zaměstnanců vůči strategii</vt:lpstr>
      <vt:lpstr>Změny povinností manažera se změnou strategie</vt:lpstr>
      <vt:lpstr>Typologie strategií I</vt:lpstr>
      <vt:lpstr>Typologie strategií II</vt:lpstr>
      <vt:lpstr>Požadavky na úspěšnou celopodnikovou strategii</vt:lpstr>
      <vt:lpstr>Směry korporátní strategie</vt:lpstr>
      <vt:lpstr>Ofenzivní korporátní strategie</vt:lpstr>
      <vt:lpstr>Růstové směry podle Ansoffovy matice</vt:lpstr>
      <vt:lpstr>Integrační korporátní strategie </vt:lpstr>
      <vt:lpstr>Integrační korporátní strategie – úrovně vertikální integrace </vt:lpstr>
      <vt:lpstr>Integrační korporátní strategie – typy vertikální integrace </vt:lpstr>
      <vt:lpstr>Alternativy vertikální integrace</vt:lpstr>
      <vt:lpstr>Integrační korporátní strategie – horizontální integrace</vt:lpstr>
      <vt:lpstr>Diverzifikační korporátní strategie I</vt:lpstr>
      <vt:lpstr>Diverzifikační korporátní strategie </vt:lpstr>
      <vt:lpstr>Stabilizační korporátní strategie</vt:lpstr>
      <vt:lpstr>Defenzivní korporátní strategie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Název prezentace</dc:title>
  <dc:creator>Václav Minařík</dc:creator>
  <cp:lastModifiedBy>Šárka Zapletalová</cp:lastModifiedBy>
  <cp:revision>174</cp:revision>
  <dcterms:created xsi:type="dcterms:W3CDTF">2016-07-06T15:42:34Z</dcterms:created>
  <dcterms:modified xsi:type="dcterms:W3CDTF">2025-10-28T21:37:02Z</dcterms:modified>
</cp:coreProperties>
</file>