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media/image5.bin" ContentType="image/unknown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0"/>
  </p:notesMasterIdLst>
  <p:handoutMasterIdLst>
    <p:handoutMasterId r:id="rId51"/>
  </p:handoutMasterIdLst>
  <p:sldIdLst>
    <p:sldId id="256" r:id="rId2"/>
    <p:sldId id="302" r:id="rId3"/>
    <p:sldId id="303" r:id="rId4"/>
    <p:sldId id="305" r:id="rId5"/>
    <p:sldId id="308" r:id="rId6"/>
    <p:sldId id="313" r:id="rId7"/>
    <p:sldId id="314" r:id="rId8"/>
    <p:sldId id="318" r:id="rId9"/>
    <p:sldId id="319" r:id="rId10"/>
    <p:sldId id="320" r:id="rId11"/>
    <p:sldId id="321" r:id="rId12"/>
    <p:sldId id="322" r:id="rId13"/>
    <p:sldId id="301" r:id="rId14"/>
    <p:sldId id="323" r:id="rId15"/>
    <p:sldId id="324" r:id="rId16"/>
    <p:sldId id="325" r:id="rId17"/>
    <p:sldId id="306" r:id="rId18"/>
    <p:sldId id="312" r:id="rId19"/>
    <p:sldId id="307" r:id="rId20"/>
    <p:sldId id="304" r:id="rId21"/>
    <p:sldId id="311" r:id="rId22"/>
    <p:sldId id="326" r:id="rId23"/>
    <p:sldId id="315" r:id="rId24"/>
    <p:sldId id="316" r:id="rId25"/>
    <p:sldId id="317" r:id="rId26"/>
    <p:sldId id="327" r:id="rId27"/>
    <p:sldId id="309" r:id="rId28"/>
    <p:sldId id="328" r:id="rId29"/>
    <p:sldId id="285" r:id="rId30"/>
    <p:sldId id="284" r:id="rId31"/>
    <p:sldId id="286" r:id="rId32"/>
    <p:sldId id="287" r:id="rId33"/>
    <p:sldId id="296" r:id="rId34"/>
    <p:sldId id="329" r:id="rId35"/>
    <p:sldId id="330" r:id="rId36"/>
    <p:sldId id="310" r:id="rId37"/>
    <p:sldId id="331" r:id="rId38"/>
    <p:sldId id="332" r:id="rId39"/>
    <p:sldId id="333" r:id="rId40"/>
    <p:sldId id="334" r:id="rId41"/>
    <p:sldId id="335" r:id="rId42"/>
    <p:sldId id="336" r:id="rId43"/>
    <p:sldId id="337" r:id="rId44"/>
    <p:sldId id="338" r:id="rId45"/>
    <p:sldId id="339" r:id="rId46"/>
    <p:sldId id="340" r:id="rId47"/>
    <p:sldId id="341" r:id="rId48"/>
    <p:sldId id="342" r:id="rId49"/>
  </p:sldIdLst>
  <p:sldSz cx="9144000" cy="5143500" type="screen16x9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07871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802" y="6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6766441500582311"/>
          <c:y val="8.4251259732185127E-2"/>
          <c:w val="0.42883723561331671"/>
          <c:h val="0.8792137734659361"/>
        </c:manualLayout>
      </c:layout>
      <c:radarChart>
        <c:radarStyle val="marker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globální přístup</c:v>
                </c:pt>
              </c:strCache>
            </c:strRef>
          </c:tx>
          <c:cat>
            <c:strRef>
              <c:f>List1!$A$2:$A$4</c:f>
              <c:strCache>
                <c:ptCount val="3"/>
                <c:pt idx="0">
                  <c:v>geografické působení</c:v>
                </c:pt>
                <c:pt idx="1">
                  <c:v>rychlost internacionalizace</c:v>
                </c:pt>
                <c:pt idx="2">
                  <c:v>míra zahraničních prodejů</c:v>
                </c:pt>
              </c:strCache>
            </c:strRef>
          </c:cat>
          <c:val>
            <c:numRef>
              <c:f>List1!$B$2:$B$4</c:f>
              <c:numCache>
                <c:formatCode>General</c:formatCode>
                <c:ptCount val="3"/>
                <c:pt idx="0">
                  <c:v>3.5</c:v>
                </c:pt>
                <c:pt idx="1">
                  <c:v>1</c:v>
                </c:pt>
                <c:pt idx="2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D4E-4A6C-B681-73C0D21D93D5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krokový přístup</c:v>
                </c:pt>
              </c:strCache>
            </c:strRef>
          </c:tx>
          <c:cat>
            <c:strRef>
              <c:f>List1!$A$2:$A$4</c:f>
              <c:strCache>
                <c:ptCount val="3"/>
                <c:pt idx="0">
                  <c:v>geografické působení</c:v>
                </c:pt>
                <c:pt idx="1">
                  <c:v>rychlost internacionalizace</c:v>
                </c:pt>
                <c:pt idx="2">
                  <c:v>míra zahraničních prodejů</c:v>
                </c:pt>
              </c:strCache>
            </c:strRef>
          </c:cat>
          <c:val>
            <c:numRef>
              <c:f>List1!$C$2:$C$4</c:f>
              <c:numCache>
                <c:formatCode>General</c:formatCode>
                <c:ptCount val="3"/>
                <c:pt idx="0">
                  <c:v>1.02</c:v>
                </c:pt>
                <c:pt idx="1">
                  <c:v>2.5499999999999998</c:v>
                </c:pt>
                <c:pt idx="2">
                  <c:v>1.1900000000000241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D4E-4A6C-B681-73C0D21D93D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96345472"/>
        <c:axId val="121204096"/>
      </c:radarChart>
      <c:catAx>
        <c:axId val="96345472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cs-CZ"/>
          </a:p>
        </c:txPr>
        <c:crossAx val="121204096"/>
        <c:crosses val="autoZero"/>
        <c:auto val="0"/>
        <c:lblAlgn val="ctr"/>
        <c:lblOffset val="100"/>
        <c:noMultiLvlLbl val="0"/>
      </c:catAx>
      <c:valAx>
        <c:axId val="121204096"/>
        <c:scaling>
          <c:orientation val="minMax"/>
          <c:max val="5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96345472"/>
        <c:crosses val="autoZero"/>
        <c:crossBetween val="between"/>
        <c:majorUnit val="1"/>
      </c:valAx>
    </c:plotArea>
    <c:legend>
      <c:legendPos val="b"/>
      <c:overlay val="0"/>
      <c:txPr>
        <a:bodyPr/>
        <a:lstStyle/>
        <a:p>
          <a:pPr>
            <a:defRPr sz="1600"/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i="1"/>
      </a:pPr>
      <a:endParaRPr lang="cs-CZ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BFFDB8-F6F1-4153-9101-0ADF87F87EEC}" type="datetimeFigureOut">
              <a:rPr lang="cs-CZ" smtClean="0"/>
              <a:t>10.11.2025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0054E5-927D-42B8-84AD-00EAB624EE5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39796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pPr/>
              <a:t>10.11.2025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em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bin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6.emf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7.emf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8.emf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algn="l"/>
            <a:r>
              <a:rPr lang="cs-CZ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Business strategie</a:t>
            </a:r>
            <a:br>
              <a:rPr lang="cs-CZ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Strategie</a:t>
            </a:r>
            <a:r>
              <a:rPr lang="cs-CZ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 mezinárodních trzích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867894"/>
            <a:ext cx="3888432" cy="72008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 přednáška</a:t>
            </a: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588224" y="3723878"/>
            <a:ext cx="2384047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Šárka Zapletalová, Ph.D.</a:t>
            </a:r>
          </a:p>
          <a:p>
            <a:pPr algn="r"/>
            <a:r>
              <a:rPr lang="cs-CZ" altLang="cs-CZ" sz="9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Katedra Podnikové ekonomiky a managementu</a:t>
            </a: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698304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/>
            <a:r>
              <a:rPr lang="cs-CZ" sz="1600" dirty="0"/>
              <a:t>Strategie být</a:t>
            </a:r>
            <a:r>
              <a:rPr lang="cs-CZ" sz="1600" b="1" dirty="0"/>
              <a:t> „nejlevnější a nejmaximálnější“, </a:t>
            </a:r>
            <a:r>
              <a:rPr lang="cs-CZ" sz="1600" dirty="0"/>
              <a:t>která zabírá celý trh zákazníků a má nejen levné produkty, ale i v mnoha nabízených druzích.</a:t>
            </a:r>
          </a:p>
          <a:p>
            <a:pPr lvl="0" algn="just"/>
            <a:r>
              <a:rPr lang="cs-CZ" sz="1600" dirty="0"/>
              <a:t>Strategie „</a:t>
            </a:r>
            <a:r>
              <a:rPr lang="cs-CZ" sz="1600" b="1" dirty="0"/>
              <a:t>udeřit na konkurenci tam, kde není“, </a:t>
            </a:r>
            <a:r>
              <a:rPr lang="cs-CZ" sz="1600" dirty="0"/>
              <a:t>což představuje vyhledávání takových oblastí, které konkurence neobjevila. V podstatě se jedná opustit oblast označovanou v současnosti jako „krvavý oceán“ (oblast velké konkurence) a soustředit svou pozornost na tzv. „modrý oceán“ podnikání (oblast s žádnou nebo jen s malou konkurencí).</a:t>
            </a:r>
          </a:p>
          <a:p>
            <a:pPr algn="just"/>
            <a:r>
              <a:rPr lang="cs-CZ" sz="1600" dirty="0"/>
              <a:t>Strategie „</a:t>
            </a:r>
            <a:r>
              <a:rPr lang="cs-CZ" sz="1600" b="1" dirty="0"/>
              <a:t>nalézt a obsadit specializované tržní mezery“ </a:t>
            </a:r>
            <a:r>
              <a:rPr lang="cs-CZ" sz="1600" dirty="0"/>
              <a:t>si mohou dovolit takové podniky, které vlastní originální produkt nebo ojedinělé výrobní technologie, což jim zajistí dostatečný náskok i obranu před konkurencí.</a:t>
            </a:r>
          </a:p>
          <a:p>
            <a:pPr algn="just"/>
            <a:r>
              <a:rPr lang="cs-CZ" sz="1600" dirty="0"/>
              <a:t>Strategie, která dokáže měnit </a:t>
            </a:r>
            <a:r>
              <a:rPr lang="cs-CZ" sz="1600" b="1" dirty="0"/>
              <a:t>„ekonomické charakteristiky produktu, trhu i dokonce oboru“.</a:t>
            </a:r>
            <a:r>
              <a:rPr lang="cs-CZ" sz="1600" dirty="0"/>
              <a:t> Tato strategie je značně </a:t>
            </a:r>
            <a:r>
              <a:rPr lang="cs-CZ" sz="1600" b="1" dirty="0"/>
              <a:t>riziková</a:t>
            </a:r>
            <a:r>
              <a:rPr lang="cs-CZ" sz="1600" dirty="0"/>
              <a:t> a představuje určitou podobu </a:t>
            </a:r>
            <a:r>
              <a:rPr lang="cs-CZ" sz="1600" b="1" dirty="0"/>
              <a:t>inovační strategie</a:t>
            </a:r>
            <a:r>
              <a:rPr lang="cs-CZ" sz="1600" dirty="0"/>
              <a:t>, kterou si mohou dovolit podniky s rozvinutým výzkumem a vysoce odborným personálem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040560" cy="507703"/>
          </a:xfrm>
        </p:spPr>
        <p:txBody>
          <a:bodyPr/>
          <a:lstStyle/>
          <a:p>
            <a:r>
              <a:rPr lang="cs-CZ" dirty="0"/>
              <a:t>Business strategie podle P. </a:t>
            </a:r>
            <a:r>
              <a:rPr lang="cs-CZ" dirty="0" err="1"/>
              <a:t>Druckera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91476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7560840" cy="507703"/>
          </a:xfrm>
        </p:spPr>
        <p:txBody>
          <a:bodyPr/>
          <a:lstStyle/>
          <a:p>
            <a:r>
              <a:rPr lang="cs-CZ" sz="2200" dirty="0"/>
              <a:t>Konfrontační strategie</a:t>
            </a:r>
          </a:p>
        </p:txBody>
      </p:sp>
      <p:graphicFrame>
        <p:nvGraphicFramePr>
          <p:cNvPr id="5" name="Zástupný symbol pro obsah 3"/>
          <p:cNvGraphicFramePr>
            <a:graphicFrameLocks/>
          </p:cNvGraphicFramePr>
          <p:nvPr>
            <p:extLst/>
          </p:nvPr>
        </p:nvGraphicFramePr>
        <p:xfrm>
          <a:off x="683568" y="1203598"/>
          <a:ext cx="6696744" cy="26835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22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322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322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94514">
                <a:tc>
                  <a:txBody>
                    <a:bodyPr/>
                    <a:lstStyle/>
                    <a:p>
                      <a:endParaRPr lang="cs-CZ" sz="1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dirty="0">
                          <a:solidFill>
                            <a:srgbClr val="000000"/>
                          </a:solidFill>
                        </a:rPr>
                        <a:t>Přímá konfrontace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dirty="0">
                          <a:solidFill>
                            <a:srgbClr val="000000"/>
                          </a:solidFill>
                        </a:rPr>
                        <a:t>Nepřímá konfrontace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4514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rgbClr val="000000"/>
                          </a:solidFill>
                        </a:rPr>
                        <a:t>Silnější než konkurent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dirty="0">
                          <a:solidFill>
                            <a:srgbClr val="000000"/>
                          </a:solidFill>
                        </a:rPr>
                        <a:t>Frontální útok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dirty="0">
                          <a:solidFill>
                            <a:srgbClr val="000000"/>
                          </a:solidFill>
                        </a:rPr>
                        <a:t>Boční útok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94514"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rgbClr val="000000"/>
                          </a:solidFill>
                        </a:rPr>
                        <a:t>Slabší než konkurent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dirty="0">
                          <a:solidFill>
                            <a:srgbClr val="000000"/>
                          </a:solidFill>
                        </a:rPr>
                        <a:t>Vplížení se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800" dirty="0">
                          <a:solidFill>
                            <a:srgbClr val="000000"/>
                          </a:solidFill>
                        </a:rPr>
                        <a:t>Blesková válka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08339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395536" y="411510"/>
            <a:ext cx="5112568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Strategie </a:t>
            </a: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mezinárodních trzích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867894"/>
            <a:ext cx="3888432" cy="72008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endParaRPr lang="cs-CZ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588224" y="3723878"/>
            <a:ext cx="2384047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Šárka Zapletalová, Ph.D.</a:t>
            </a:r>
          </a:p>
          <a:p>
            <a:pPr algn="r"/>
            <a:r>
              <a:rPr lang="cs-CZ" altLang="cs-CZ" sz="9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Katedra Podnikové ekonomiky a managementu</a:t>
            </a:r>
          </a:p>
          <a:p>
            <a:pPr algn="r"/>
            <a:r>
              <a:rPr lang="cs-CZ" altLang="cs-CZ" sz="90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STRATEGICKÝ MANAGEMENT</a:t>
            </a:r>
          </a:p>
          <a:p>
            <a:pPr algn="r"/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54452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03189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600" dirty="0" err="1"/>
              <a:t>Ekonomickopolitická</a:t>
            </a:r>
            <a:r>
              <a:rPr lang="en-US" sz="1600" dirty="0"/>
              <a:t> </a:t>
            </a:r>
            <a:r>
              <a:rPr lang="cs-CZ" sz="1600" dirty="0"/>
              <a:t>polycentrická soustava složená </a:t>
            </a:r>
            <a:r>
              <a:rPr lang="en-US" sz="1600" dirty="0"/>
              <a:t>z </a:t>
            </a:r>
            <a:r>
              <a:rPr lang="cs-CZ" sz="1600" dirty="0"/>
              <a:t>různých relativně výrobně uzavřených a ekonomicky samostatných státních celků.</a:t>
            </a:r>
          </a:p>
          <a:p>
            <a:pPr marL="109728" indent="0">
              <a:buNone/>
            </a:pPr>
            <a:endParaRPr lang="cs-CZ" sz="1600" dirty="0"/>
          </a:p>
          <a:p>
            <a:pPr marL="109728" indent="0">
              <a:buNone/>
            </a:pPr>
            <a:r>
              <a:rPr lang="cs-CZ" sz="1600" dirty="0"/>
              <a:t>1. etapa - vznik světové ekonomiky – konec 19. století</a:t>
            </a:r>
          </a:p>
          <a:p>
            <a:pPr marL="109728" indent="0">
              <a:buNone/>
            </a:pPr>
            <a:endParaRPr lang="cs-CZ" sz="1600" dirty="0"/>
          </a:p>
          <a:p>
            <a:pPr marL="109728" indent="0">
              <a:buNone/>
            </a:pPr>
            <a:r>
              <a:rPr lang="cs-CZ" sz="1600" dirty="0"/>
              <a:t>2. etapa – rozvoj světové ekonomiky – do začátku 1. světové války</a:t>
            </a:r>
          </a:p>
          <a:p>
            <a:pPr marL="109728" indent="0">
              <a:buNone/>
            </a:pPr>
            <a:endParaRPr lang="cs-CZ" sz="1600" dirty="0"/>
          </a:p>
          <a:p>
            <a:pPr marL="109728" indent="0">
              <a:buNone/>
            </a:pPr>
            <a:r>
              <a:rPr lang="cs-CZ" sz="1600" dirty="0"/>
              <a:t>3. etapa – období mezi dvěma světovými válkami</a:t>
            </a:r>
          </a:p>
          <a:p>
            <a:pPr marL="109728" indent="0">
              <a:buNone/>
            </a:pPr>
            <a:endParaRPr lang="cs-CZ" sz="1600" dirty="0"/>
          </a:p>
          <a:p>
            <a:pPr marL="109728" indent="0">
              <a:buNone/>
            </a:pPr>
            <a:r>
              <a:rPr lang="cs-CZ" sz="1600" dirty="0"/>
              <a:t>4. etapa – od konce 2. světové války do konce 90. let</a:t>
            </a:r>
          </a:p>
          <a:p>
            <a:pPr marL="109728" indent="0">
              <a:buNone/>
            </a:pPr>
            <a:endParaRPr lang="cs-CZ" sz="1600" dirty="0"/>
          </a:p>
          <a:p>
            <a:pPr marL="109728" indent="0">
              <a:buNone/>
            </a:pPr>
            <a:r>
              <a:rPr lang="cs-CZ" sz="1600" dirty="0"/>
              <a:t>5. etapa – od konce 90. let do dnešních dnů</a:t>
            </a:r>
          </a:p>
          <a:p>
            <a:pPr algn="just"/>
            <a:endParaRPr lang="cs-CZ" sz="1500" dirty="0"/>
          </a:p>
          <a:p>
            <a:pPr marL="0" lvl="0" indent="0" algn="just">
              <a:buNone/>
            </a:pPr>
            <a:endParaRPr lang="cs-CZ" sz="1500" dirty="0"/>
          </a:p>
          <a:p>
            <a:pPr lvl="0" algn="just"/>
            <a:endParaRPr lang="cs-CZ" sz="15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7416824" cy="507703"/>
          </a:xfrm>
        </p:spPr>
        <p:txBody>
          <a:bodyPr/>
          <a:lstStyle/>
          <a:p>
            <a:r>
              <a:rPr lang="cs-CZ" dirty="0"/>
              <a:t>Světová ekonomika</a:t>
            </a:r>
          </a:p>
        </p:txBody>
      </p:sp>
    </p:spTree>
    <p:extLst>
      <p:ext uri="{BB962C8B-B14F-4D97-AF65-F5344CB8AC3E}">
        <p14:creationId xmlns:p14="http://schemas.microsoft.com/office/powerpoint/2010/main" val="3111271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03189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800" dirty="0"/>
              <a:t>Subjekty makroekonomického typu</a:t>
            </a:r>
          </a:p>
          <a:p>
            <a:pPr lvl="1"/>
            <a:r>
              <a:rPr lang="cs-CZ" sz="1800" dirty="0"/>
              <a:t>Národní ekonomiky</a:t>
            </a:r>
          </a:p>
          <a:p>
            <a:pPr lvl="1"/>
            <a:r>
              <a:rPr lang="cs-CZ" sz="1800" dirty="0"/>
              <a:t>Mezinárodní integrační seskupení</a:t>
            </a:r>
          </a:p>
          <a:p>
            <a:pPr lvl="1"/>
            <a:r>
              <a:rPr lang="cs-CZ" sz="1800" dirty="0"/>
              <a:t>Mezinárodní organizace a instituce</a:t>
            </a:r>
          </a:p>
          <a:p>
            <a:pPr marL="393192" lvl="1" indent="0">
              <a:buNone/>
            </a:pPr>
            <a:endParaRPr lang="cs-CZ" sz="1800" dirty="0"/>
          </a:p>
          <a:p>
            <a:r>
              <a:rPr lang="cs-CZ" sz="1800" dirty="0"/>
              <a:t>Subjekty mikroekonomického typu</a:t>
            </a:r>
          </a:p>
          <a:p>
            <a:pPr lvl="1"/>
            <a:r>
              <a:rPr lang="cs-CZ" sz="1800" dirty="0"/>
              <a:t>Podnikatelské subjekty</a:t>
            </a:r>
          </a:p>
          <a:p>
            <a:pPr lvl="1"/>
            <a:r>
              <a:rPr lang="cs-CZ" sz="1800" dirty="0"/>
              <a:t>Nadnárodní podniky</a:t>
            </a:r>
          </a:p>
          <a:p>
            <a:pPr lvl="1"/>
            <a:endParaRPr lang="cs-CZ" sz="1800" dirty="0"/>
          </a:p>
          <a:p>
            <a:r>
              <a:rPr lang="cs-CZ" sz="1800" dirty="0"/>
              <a:t>Tradiční ekonomická triáda</a:t>
            </a:r>
          </a:p>
          <a:p>
            <a:r>
              <a:rPr lang="cs-CZ" sz="1800" dirty="0"/>
              <a:t>Potenciální světová ekonomická centra</a:t>
            </a:r>
          </a:p>
          <a:p>
            <a:r>
              <a:rPr lang="cs-CZ" sz="1800" dirty="0"/>
              <a:t>BRICS</a:t>
            </a:r>
          </a:p>
          <a:p>
            <a:pPr lvl="1"/>
            <a:endParaRPr lang="cs-CZ" sz="1800" dirty="0"/>
          </a:p>
          <a:p>
            <a:pPr algn="just"/>
            <a:endParaRPr lang="cs-CZ" sz="1800" dirty="0"/>
          </a:p>
          <a:p>
            <a:pPr marL="0" lvl="0" indent="0" algn="just">
              <a:buNone/>
            </a:pPr>
            <a:endParaRPr lang="cs-CZ" sz="1800" dirty="0"/>
          </a:p>
          <a:p>
            <a:pPr lvl="0" algn="just"/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7416824" cy="507703"/>
          </a:xfrm>
        </p:spPr>
        <p:txBody>
          <a:bodyPr/>
          <a:lstStyle/>
          <a:p>
            <a:r>
              <a:rPr lang="cs-CZ" dirty="0"/>
              <a:t>Subjekty a centra světové ekonomiky</a:t>
            </a:r>
          </a:p>
        </p:txBody>
      </p:sp>
    </p:spTree>
    <p:extLst>
      <p:ext uri="{BB962C8B-B14F-4D97-AF65-F5344CB8AC3E}">
        <p14:creationId xmlns:p14="http://schemas.microsoft.com/office/powerpoint/2010/main" val="3854526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03189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1500" dirty="0"/>
              <a:t>Mezinárodní obchod</a:t>
            </a:r>
          </a:p>
          <a:p>
            <a:pPr marL="0" indent="0">
              <a:buNone/>
            </a:pPr>
            <a:r>
              <a:rPr lang="cs-CZ" sz="1500" dirty="0"/>
              <a:t>Mezinárodní měnový systém</a:t>
            </a:r>
          </a:p>
          <a:p>
            <a:pPr marL="0" indent="0">
              <a:buNone/>
            </a:pPr>
            <a:r>
              <a:rPr lang="cs-CZ" sz="1500" b="1" dirty="0"/>
              <a:t>Trendy</a:t>
            </a:r>
            <a:r>
              <a:rPr lang="cs-CZ" sz="1500" dirty="0"/>
              <a:t> – internacionalizace, globalizace, regionalizace</a:t>
            </a:r>
          </a:p>
          <a:p>
            <a:pPr marL="0" indent="0">
              <a:buNone/>
            </a:pPr>
            <a:r>
              <a:rPr lang="cs-CZ" sz="1500" b="1" i="1" dirty="0"/>
              <a:t>Globalizace světové ekonomiky </a:t>
            </a:r>
            <a:r>
              <a:rPr lang="cs-CZ" sz="1500" dirty="0"/>
              <a:t>– rostoucí ekonomickou vzájemnou závislost zemí ve světovém měřítku v důsledku rostoucího objemu a druhu přeshraničních transakcí zboží a služeb a toku mezinárodního kapitálu, jakož i rychlejšího a rozsáhlejšího šíření technologií.</a:t>
            </a:r>
          </a:p>
          <a:p>
            <a:r>
              <a:rPr lang="cs-CZ" sz="1500" i="1" dirty="0"/>
              <a:t>Základní předpoklady globalizace</a:t>
            </a:r>
            <a:r>
              <a:rPr lang="cs-CZ" sz="1500" dirty="0"/>
              <a:t>:</a:t>
            </a:r>
          </a:p>
          <a:p>
            <a:pPr lvl="1"/>
            <a:r>
              <a:rPr lang="cs-CZ" sz="1500" dirty="0"/>
              <a:t>Technologické změny v dopravě a telekomunikacích</a:t>
            </a:r>
          </a:p>
          <a:p>
            <a:pPr lvl="1"/>
            <a:r>
              <a:rPr lang="cs-CZ" sz="1500" dirty="0"/>
              <a:t>Tvorba mezinárodních organizací</a:t>
            </a:r>
          </a:p>
          <a:p>
            <a:pPr lvl="1"/>
            <a:r>
              <a:rPr lang="cs-CZ" sz="1500" dirty="0"/>
              <a:t>Kapitalismus</a:t>
            </a:r>
          </a:p>
          <a:p>
            <a:pPr lvl="1"/>
            <a:r>
              <a:rPr lang="cs-CZ" sz="1500" dirty="0"/>
              <a:t>Nacionalismus </a:t>
            </a:r>
          </a:p>
          <a:p>
            <a:r>
              <a:rPr lang="cs-CZ" sz="1500" i="1" dirty="0"/>
              <a:t>Průběh globalizace</a:t>
            </a:r>
            <a:r>
              <a:rPr lang="cs-CZ" sz="1500" dirty="0"/>
              <a:t>:</a:t>
            </a:r>
          </a:p>
          <a:p>
            <a:pPr lvl="1"/>
            <a:r>
              <a:rPr lang="cs-CZ" sz="1500" dirty="0"/>
              <a:t>1870 – 1914</a:t>
            </a:r>
          </a:p>
          <a:p>
            <a:pPr lvl="1"/>
            <a:r>
              <a:rPr lang="cs-CZ" sz="1500" dirty="0"/>
              <a:t>1950 – 1980</a:t>
            </a:r>
          </a:p>
          <a:p>
            <a:pPr lvl="1"/>
            <a:r>
              <a:rPr lang="cs-CZ" sz="1500" dirty="0"/>
              <a:t>80. léta …</a:t>
            </a:r>
          </a:p>
          <a:p>
            <a:pPr algn="just"/>
            <a:endParaRPr lang="cs-CZ" sz="1500" dirty="0"/>
          </a:p>
          <a:p>
            <a:pPr marL="0" lvl="0" indent="0" algn="just">
              <a:buNone/>
            </a:pPr>
            <a:endParaRPr lang="cs-CZ" sz="1500" dirty="0"/>
          </a:p>
          <a:p>
            <a:pPr lvl="0" algn="just"/>
            <a:endParaRPr lang="cs-CZ" sz="15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7416824" cy="507703"/>
          </a:xfrm>
        </p:spPr>
        <p:txBody>
          <a:bodyPr/>
          <a:lstStyle/>
          <a:p>
            <a:r>
              <a:rPr lang="cs-CZ" dirty="0"/>
              <a:t>Komponenty a trendy světové ekonomiky</a:t>
            </a:r>
          </a:p>
        </p:txBody>
      </p:sp>
    </p:spTree>
    <p:extLst>
      <p:ext uri="{BB962C8B-B14F-4D97-AF65-F5344CB8AC3E}">
        <p14:creationId xmlns:p14="http://schemas.microsoft.com/office/powerpoint/2010/main" val="1701057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15566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800" i="1" dirty="0"/>
              <a:t>Cihelková (2003)</a:t>
            </a:r>
            <a:r>
              <a:rPr lang="cs-CZ" sz="1800" dirty="0"/>
              <a:t>: Podniky vlastnící aktiva ve dvou nebo více zemích a realizujících rozmanité aktivity v různých zemích světa.</a:t>
            </a:r>
          </a:p>
          <a:p>
            <a:pPr marL="109728" indent="0" algn="just">
              <a:buNone/>
            </a:pPr>
            <a:endParaRPr lang="cs-CZ" sz="1800" dirty="0"/>
          </a:p>
          <a:p>
            <a:pPr algn="just"/>
            <a:r>
              <a:rPr lang="cs-CZ" sz="1800" i="1" dirty="0"/>
              <a:t>OECD (1977)</a:t>
            </a:r>
            <a:r>
              <a:rPr lang="cs-CZ" sz="1800" dirty="0"/>
              <a:t>: Společnosti nebo jednotky, jejichž vlastnictví je soukromé, státní nebo smíšené a které jsou založeny v různých zemích a vzájemně propojeny tak, že jedna nebo více z nich může vyvíjet významný vliv na činnost druhých, zvláště s ohledem na společné využívání znalostí a zdrojů.</a:t>
            </a:r>
          </a:p>
          <a:p>
            <a:pPr algn="just"/>
            <a:endParaRPr lang="cs-CZ" sz="1800" dirty="0"/>
          </a:p>
          <a:p>
            <a:pPr algn="just"/>
            <a:r>
              <a:rPr lang="cs-CZ" sz="1800" dirty="0"/>
              <a:t>Způsoby řízení</a:t>
            </a:r>
          </a:p>
          <a:p>
            <a:pPr lvl="1"/>
            <a:r>
              <a:rPr lang="cs-CZ" sz="1400" dirty="0"/>
              <a:t>Místní (lokální) manažeři</a:t>
            </a:r>
          </a:p>
          <a:p>
            <a:pPr lvl="1"/>
            <a:r>
              <a:rPr lang="cs-CZ" sz="1400" dirty="0" err="1"/>
              <a:t>Expatrianti</a:t>
            </a:r>
            <a:r>
              <a:rPr lang="cs-CZ" sz="1400" dirty="0"/>
              <a:t> </a:t>
            </a:r>
          </a:p>
          <a:p>
            <a:pPr algn="just"/>
            <a:endParaRPr lang="cs-CZ" sz="1800" dirty="0"/>
          </a:p>
          <a:p>
            <a:pPr marL="0" lvl="0" indent="0" algn="just">
              <a:buNone/>
            </a:pPr>
            <a:endParaRPr lang="cs-CZ" sz="1800" dirty="0"/>
          </a:p>
          <a:p>
            <a:pPr lvl="0" algn="just"/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7416824" cy="507703"/>
          </a:xfrm>
        </p:spPr>
        <p:txBody>
          <a:bodyPr/>
          <a:lstStyle/>
          <a:p>
            <a:r>
              <a:rPr lang="cs-CZ" dirty="0"/>
              <a:t>Pojetí nadnárodního podniku</a:t>
            </a:r>
          </a:p>
        </p:txBody>
      </p:sp>
    </p:spTree>
    <p:extLst>
      <p:ext uri="{BB962C8B-B14F-4D97-AF65-F5344CB8AC3E}">
        <p14:creationId xmlns:p14="http://schemas.microsoft.com/office/powerpoint/2010/main" val="278066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15566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800" dirty="0"/>
              <a:t>Zahraniční přidružená společnost (</a:t>
            </a:r>
            <a:r>
              <a:rPr lang="cs-CZ" sz="1800" dirty="0" err="1"/>
              <a:t>subsidiary</a:t>
            </a:r>
            <a:r>
              <a:rPr lang="cs-CZ" sz="1800" dirty="0"/>
              <a:t> </a:t>
            </a:r>
            <a:r>
              <a:rPr lang="cs-CZ" sz="1800" dirty="0" err="1"/>
              <a:t>company</a:t>
            </a:r>
            <a:r>
              <a:rPr lang="cs-CZ" sz="1800" dirty="0"/>
              <a:t>)</a:t>
            </a:r>
          </a:p>
          <a:p>
            <a:pPr lvl="1"/>
            <a:r>
              <a:rPr lang="cs-CZ" sz="1800" dirty="0"/>
              <a:t>Spřátelená společnost</a:t>
            </a:r>
          </a:p>
          <a:p>
            <a:pPr lvl="1"/>
            <a:r>
              <a:rPr lang="cs-CZ" sz="1800" dirty="0"/>
              <a:t>Zahraniční přidružená společnost</a:t>
            </a:r>
          </a:p>
          <a:p>
            <a:pPr lvl="2"/>
            <a:r>
              <a:rPr lang="cs-CZ" sz="1800" dirty="0"/>
              <a:t>Dceřiná společnost</a:t>
            </a:r>
          </a:p>
          <a:p>
            <a:pPr lvl="2"/>
            <a:r>
              <a:rPr lang="cs-CZ" sz="1800" dirty="0"/>
              <a:t>Filiálka </a:t>
            </a:r>
          </a:p>
          <a:p>
            <a:pPr marL="630936" lvl="2" indent="0">
              <a:buNone/>
            </a:pPr>
            <a:endParaRPr lang="cs-CZ" sz="1800" dirty="0"/>
          </a:p>
          <a:p>
            <a:r>
              <a:rPr lang="cs-CZ" sz="1800" dirty="0"/>
              <a:t>Zahraniční pobočka (</a:t>
            </a:r>
            <a:r>
              <a:rPr lang="cs-CZ" sz="1800" dirty="0" err="1"/>
              <a:t>branch</a:t>
            </a:r>
            <a:r>
              <a:rPr lang="cs-CZ" sz="1800" dirty="0"/>
              <a:t> </a:t>
            </a:r>
            <a:r>
              <a:rPr lang="cs-CZ" sz="1800" dirty="0" err="1"/>
              <a:t>office</a:t>
            </a:r>
            <a:r>
              <a:rPr lang="cs-CZ" sz="1800" dirty="0"/>
              <a:t>)</a:t>
            </a:r>
          </a:p>
          <a:p>
            <a:r>
              <a:rPr lang="cs-CZ" sz="1800" dirty="0"/>
              <a:t>Reprezentační/zastupitelská kancelář (</a:t>
            </a:r>
            <a:r>
              <a:rPr lang="cs-CZ" sz="1800" dirty="0" err="1"/>
              <a:t>liaison</a:t>
            </a:r>
            <a:r>
              <a:rPr lang="cs-CZ" sz="1800" dirty="0"/>
              <a:t> </a:t>
            </a:r>
            <a:r>
              <a:rPr lang="cs-CZ" sz="1800" dirty="0" err="1"/>
              <a:t>office</a:t>
            </a:r>
            <a:r>
              <a:rPr lang="cs-CZ" sz="1800" dirty="0"/>
              <a:t>)</a:t>
            </a:r>
          </a:p>
          <a:p>
            <a:pPr marL="0" lvl="0" indent="0" algn="just">
              <a:buNone/>
            </a:pPr>
            <a:endParaRPr lang="cs-CZ" sz="1800" dirty="0"/>
          </a:p>
          <a:p>
            <a:pPr lvl="0" algn="just"/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7416824" cy="507703"/>
          </a:xfrm>
        </p:spPr>
        <p:txBody>
          <a:bodyPr/>
          <a:lstStyle/>
          <a:p>
            <a:r>
              <a:rPr lang="cs-CZ" dirty="0"/>
              <a:t>Organizace nadnárodních společností</a:t>
            </a:r>
          </a:p>
        </p:txBody>
      </p:sp>
    </p:spTree>
    <p:extLst>
      <p:ext uri="{BB962C8B-B14F-4D97-AF65-F5344CB8AC3E}">
        <p14:creationId xmlns:p14="http://schemas.microsoft.com/office/powerpoint/2010/main" val="1788457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15566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>
              <a:buNone/>
            </a:pPr>
            <a:endParaRPr lang="cs-CZ" sz="1800" dirty="0"/>
          </a:p>
          <a:p>
            <a:pPr lvl="0" algn="just"/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7416824" cy="507703"/>
          </a:xfrm>
        </p:spPr>
        <p:txBody>
          <a:bodyPr/>
          <a:lstStyle/>
          <a:p>
            <a:r>
              <a:rPr lang="cs-CZ" dirty="0"/>
              <a:t>Organizace nadnárodních společností</a:t>
            </a:r>
          </a:p>
        </p:txBody>
      </p:sp>
      <p:pic>
        <p:nvPicPr>
          <p:cNvPr id="33" name="Obrázek 3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819069"/>
            <a:ext cx="5256583" cy="3655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16497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15566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800" dirty="0"/>
              <a:t>Mezinárodní (</a:t>
            </a:r>
            <a:r>
              <a:rPr lang="cs-CZ" sz="1800" dirty="0" err="1"/>
              <a:t>international</a:t>
            </a:r>
            <a:r>
              <a:rPr lang="cs-CZ" sz="1800" dirty="0"/>
              <a:t>) podnik</a:t>
            </a:r>
          </a:p>
          <a:p>
            <a:pPr marL="109728" indent="0">
              <a:buNone/>
            </a:pPr>
            <a:endParaRPr lang="cs-CZ" sz="1800" dirty="0"/>
          </a:p>
          <a:p>
            <a:r>
              <a:rPr lang="cs-CZ" sz="1800" dirty="0"/>
              <a:t>Mnohonárodní (</a:t>
            </a:r>
            <a:r>
              <a:rPr lang="cs-CZ" sz="1800" dirty="0" err="1"/>
              <a:t>multinational</a:t>
            </a:r>
            <a:r>
              <a:rPr lang="cs-CZ" sz="1800" dirty="0"/>
              <a:t>) podnik</a:t>
            </a:r>
          </a:p>
          <a:p>
            <a:pPr marL="109728" indent="0">
              <a:buNone/>
            </a:pPr>
            <a:endParaRPr lang="cs-CZ" sz="1800" dirty="0"/>
          </a:p>
          <a:p>
            <a:r>
              <a:rPr lang="cs-CZ" sz="1800" dirty="0"/>
              <a:t>Globální (</a:t>
            </a:r>
            <a:r>
              <a:rPr lang="cs-CZ" sz="1800" dirty="0" err="1"/>
              <a:t>global</a:t>
            </a:r>
            <a:r>
              <a:rPr lang="cs-CZ" sz="1800" dirty="0"/>
              <a:t>) podnik</a:t>
            </a:r>
          </a:p>
          <a:p>
            <a:pPr marL="109728" indent="0">
              <a:buNone/>
            </a:pPr>
            <a:endParaRPr lang="cs-CZ" sz="1800" dirty="0"/>
          </a:p>
          <a:p>
            <a:r>
              <a:rPr lang="cs-CZ" sz="1800" dirty="0"/>
              <a:t>Transnacionální (</a:t>
            </a:r>
            <a:r>
              <a:rPr lang="cs-CZ" sz="1800" dirty="0" err="1"/>
              <a:t>transnational</a:t>
            </a:r>
            <a:r>
              <a:rPr lang="cs-CZ" sz="1800" dirty="0"/>
              <a:t>) podnik</a:t>
            </a:r>
          </a:p>
          <a:p>
            <a:pPr marL="0" lvl="0" indent="0" algn="just">
              <a:buNone/>
            </a:pPr>
            <a:endParaRPr lang="cs-CZ" sz="1800" dirty="0"/>
          </a:p>
          <a:p>
            <a:pPr lvl="0" algn="just"/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7416824" cy="507703"/>
          </a:xfrm>
        </p:spPr>
        <p:txBody>
          <a:bodyPr/>
          <a:lstStyle/>
          <a:p>
            <a:r>
              <a:rPr lang="cs-CZ" dirty="0"/>
              <a:t>Typy nadnárodních podniků</a:t>
            </a:r>
          </a:p>
        </p:txBody>
      </p:sp>
    </p:spTree>
    <p:extLst>
      <p:ext uri="{BB962C8B-B14F-4D97-AF65-F5344CB8AC3E}">
        <p14:creationId xmlns:p14="http://schemas.microsoft.com/office/powerpoint/2010/main" val="52321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b="1" dirty="0"/>
              <a:t>Business strategie </a:t>
            </a:r>
            <a:r>
              <a:rPr lang="cs-CZ" sz="1600" dirty="0"/>
              <a:t>vychází a navazuje na zpracovanou a presentovanou celopodnikovou strategii a vtiskují určenému podnikání na konkrétním trhu jeho specifický charakter, který má zajistit převahu nad konkurenty, kteří na tomto trhu působí.</a:t>
            </a:r>
          </a:p>
          <a:p>
            <a:pPr algn="just"/>
            <a:r>
              <a:rPr lang="cs-CZ" sz="1600" dirty="0"/>
              <a:t>Business strategie bývají do českého jazyka překládány obvykle jako podnikatelské strategie a méně často pak jako obchodní strategie.</a:t>
            </a:r>
          </a:p>
          <a:p>
            <a:pPr algn="just"/>
            <a:r>
              <a:rPr lang="cs-CZ" sz="1600" dirty="0"/>
              <a:t>Cílem business strategie je zajistit:</a:t>
            </a:r>
          </a:p>
          <a:p>
            <a:pPr lvl="1" algn="just"/>
            <a:r>
              <a:rPr lang="cs-CZ" sz="1600" dirty="0"/>
              <a:t>Takovou úroveň podnikatelské výkonnosti, aby bylo zajištěno dosažení plánovaných cílů a tím i příznivých hospodářských výsledků.</a:t>
            </a:r>
          </a:p>
          <a:p>
            <a:pPr lvl="1" algn="just"/>
            <a:r>
              <a:rPr lang="cs-CZ" sz="1600" dirty="0"/>
              <a:t>Potřebný stupeň konkurenceschopnosti v oboru a na trzích, kde podnik působí.</a:t>
            </a:r>
          </a:p>
          <a:p>
            <a:pPr lvl="1" algn="just"/>
            <a:r>
              <a:rPr lang="cs-CZ" sz="1600" dirty="0"/>
              <a:t>Nezbytnou efektivnost a produktivitu výkonu potřebných podnikatelských výkonů.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040560" cy="507703"/>
          </a:xfrm>
        </p:spPr>
        <p:txBody>
          <a:bodyPr/>
          <a:lstStyle/>
          <a:p>
            <a:r>
              <a:rPr lang="cs-CZ" dirty="0"/>
              <a:t>Podstata business strategie</a:t>
            </a:r>
          </a:p>
        </p:txBody>
      </p:sp>
    </p:spTree>
    <p:extLst>
      <p:ext uri="{BB962C8B-B14F-4D97-AF65-F5344CB8AC3E}">
        <p14:creationId xmlns:p14="http://schemas.microsoft.com/office/powerpoint/2010/main" val="1525897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71550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800" b="1" dirty="0"/>
              <a:t>Internacionalizace podnikatelských aktivit </a:t>
            </a:r>
            <a:r>
              <a:rPr lang="cs-CZ" sz="1800" dirty="0"/>
              <a:t>– geografické šíření podnikatelských aktivit přes národní hranice státu </a:t>
            </a:r>
          </a:p>
          <a:p>
            <a:r>
              <a:rPr lang="cs-CZ" sz="1800" b="1" dirty="0"/>
              <a:t>Teorie internacionalizace</a:t>
            </a:r>
          </a:p>
          <a:p>
            <a:pPr lvl="1"/>
            <a:r>
              <a:rPr lang="cs-CZ" sz="1400" dirty="0"/>
              <a:t>Tradiční teorie</a:t>
            </a:r>
          </a:p>
          <a:p>
            <a:pPr lvl="1"/>
            <a:r>
              <a:rPr lang="cs-CZ" sz="1400" dirty="0"/>
              <a:t>Teorie mezinárodního podnikání – Born </a:t>
            </a:r>
            <a:r>
              <a:rPr lang="cs-CZ" sz="1400" dirty="0" err="1"/>
              <a:t>global</a:t>
            </a:r>
            <a:r>
              <a:rPr lang="cs-CZ" sz="1400" dirty="0"/>
              <a:t> (BG)</a:t>
            </a:r>
          </a:p>
          <a:p>
            <a:r>
              <a:rPr lang="cs-CZ" sz="1800" b="1" dirty="0"/>
              <a:t>Důvody internacionalizace</a:t>
            </a:r>
          </a:p>
          <a:p>
            <a:pPr lvl="1"/>
            <a:r>
              <a:rPr lang="cs-CZ" sz="1400" dirty="0"/>
              <a:t>Aktivní motivační</a:t>
            </a:r>
          </a:p>
          <a:p>
            <a:pPr lvl="1"/>
            <a:r>
              <a:rPr lang="cs-CZ" sz="1400" dirty="0"/>
              <a:t>Pasivní motivační </a:t>
            </a:r>
          </a:p>
          <a:p>
            <a:r>
              <a:rPr lang="cs-CZ" sz="1800" b="1" dirty="0"/>
              <a:t>Typy mezinárodních podnikatelských aktivit</a:t>
            </a:r>
          </a:p>
          <a:p>
            <a:pPr lvl="1"/>
            <a:r>
              <a:rPr lang="cs-CZ" sz="1400" dirty="0"/>
              <a:t>Obchodní podnikatelské aktivity</a:t>
            </a:r>
          </a:p>
          <a:p>
            <a:pPr lvl="1"/>
            <a:r>
              <a:rPr lang="cs-CZ" sz="1400" dirty="0"/>
              <a:t>Výrobní podnikatelské aktivity</a:t>
            </a:r>
          </a:p>
          <a:p>
            <a:pPr lvl="1"/>
            <a:r>
              <a:rPr lang="cs-CZ" sz="1400" dirty="0"/>
              <a:t>Směřující dovnitř</a:t>
            </a:r>
          </a:p>
          <a:p>
            <a:pPr lvl="1"/>
            <a:r>
              <a:rPr lang="cs-CZ" sz="1400" dirty="0"/>
              <a:t>Směřující ven</a:t>
            </a:r>
          </a:p>
          <a:p>
            <a:pPr lvl="1"/>
            <a:r>
              <a:rPr lang="cs-CZ" sz="1400" dirty="0"/>
              <a:t>Kooperativní</a:t>
            </a:r>
          </a:p>
          <a:p>
            <a:pPr algn="just"/>
            <a:endParaRPr lang="cs-CZ" sz="1800" dirty="0"/>
          </a:p>
          <a:p>
            <a:pPr marL="0" lvl="0" indent="0" algn="just">
              <a:buNone/>
            </a:pPr>
            <a:endParaRPr lang="cs-CZ" sz="1800" dirty="0"/>
          </a:p>
          <a:p>
            <a:pPr lvl="0" algn="just"/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7416824" cy="507703"/>
          </a:xfrm>
        </p:spPr>
        <p:txBody>
          <a:bodyPr/>
          <a:lstStyle/>
          <a:p>
            <a:r>
              <a:rPr lang="cs-CZ" dirty="0"/>
              <a:t>Mezinárodní podnikatelské aktivity</a:t>
            </a:r>
          </a:p>
        </p:txBody>
      </p:sp>
    </p:spTree>
    <p:extLst>
      <p:ext uri="{BB962C8B-B14F-4D97-AF65-F5344CB8AC3E}">
        <p14:creationId xmlns:p14="http://schemas.microsoft.com/office/powerpoint/2010/main" val="3380759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7416824" cy="507703"/>
          </a:xfrm>
        </p:spPr>
        <p:txBody>
          <a:bodyPr/>
          <a:lstStyle/>
          <a:p>
            <a:r>
              <a:rPr lang="cs-CZ" dirty="0"/>
              <a:t>Globální a krokový přístup k internacionalizaci</a:t>
            </a:r>
          </a:p>
        </p:txBody>
      </p:sp>
      <p:graphicFrame>
        <p:nvGraphicFramePr>
          <p:cNvPr id="6" name="objekt 1"/>
          <p:cNvGraphicFramePr>
            <a:graphicFrameLocks noChangeAspect="1"/>
          </p:cNvGraphicFramePr>
          <p:nvPr>
            <p:extLst/>
          </p:nvPr>
        </p:nvGraphicFramePr>
        <p:xfrm>
          <a:off x="251520" y="771550"/>
          <a:ext cx="7848873" cy="37444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99623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15566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dirty="0"/>
              <a:t>Subjektivní faktory x objektivní faktory</a:t>
            </a:r>
          </a:p>
          <a:p>
            <a:pPr algn="just"/>
            <a:r>
              <a:rPr lang="cs-CZ" sz="1600" dirty="0"/>
              <a:t>Vnitřní podmínky x vnější podmínky</a:t>
            </a:r>
          </a:p>
          <a:p>
            <a:pPr algn="just"/>
            <a:r>
              <a:rPr lang="cs-CZ" sz="1600" dirty="0"/>
              <a:t>Aktivní motivační faktory x pasivní motivační faktory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/>
              <a:t>Faktory ovlivňující rozhodování o strategii</a:t>
            </a:r>
          </a:p>
        </p:txBody>
      </p:sp>
    </p:spTree>
    <p:extLst>
      <p:ext uri="{BB962C8B-B14F-4D97-AF65-F5344CB8AC3E}">
        <p14:creationId xmlns:p14="http://schemas.microsoft.com/office/powerpoint/2010/main" val="4009535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7560840" cy="507703"/>
          </a:xfrm>
        </p:spPr>
        <p:txBody>
          <a:bodyPr/>
          <a:lstStyle/>
          <a:p>
            <a:r>
              <a:rPr lang="cs-CZ" dirty="0"/>
              <a:t>Faktory ovlivňující rozhodování o strategii – české podniky</a:t>
            </a:r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/>
          </p:nvPr>
        </p:nvGraphicFramePr>
        <p:xfrm>
          <a:off x="1381950" y="896436"/>
          <a:ext cx="6380100" cy="35915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Graf" r:id="rId3" imgW="5448367" imgH="3067185" progId="MSGraph.Chart.8">
                  <p:embed/>
                </p:oleObj>
              </mc:Choice>
              <mc:Fallback>
                <p:oleObj name="Graf" r:id="rId3" imgW="5448367" imgH="3067185" progId="MSGraph.Chart.8">
                  <p:embed/>
                  <p:pic>
                    <p:nvPicPr>
                      <p:cNvPr id="5" name="Objek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1950" y="896436"/>
                        <a:ext cx="6380100" cy="359159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8050574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43512" y="682409"/>
            <a:ext cx="7424832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900" b="1" dirty="0"/>
              <a:t>Strategická orientace </a:t>
            </a:r>
          </a:p>
          <a:p>
            <a:pPr marL="742950" lvl="2" indent="-342900" algn="just"/>
            <a:r>
              <a:rPr lang="cs-CZ" sz="1900" dirty="0"/>
              <a:t>Globální integrace</a:t>
            </a:r>
          </a:p>
          <a:p>
            <a:pPr marL="742950" lvl="2" indent="-342900" algn="just"/>
            <a:r>
              <a:rPr lang="cs-CZ" sz="1900" dirty="0"/>
              <a:t>Lokální citlivost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endParaRPr lang="cs-CZ" sz="1900" dirty="0"/>
          </a:p>
          <a:p>
            <a:pPr algn="just"/>
            <a:r>
              <a:rPr lang="cs-CZ" sz="1900" b="1" dirty="0"/>
              <a:t>Volba geografického regionu/kulturního klastru </a:t>
            </a:r>
            <a:r>
              <a:rPr lang="cs-CZ" sz="1900" dirty="0"/>
              <a:t>– CAGE Framework</a:t>
            </a:r>
          </a:p>
          <a:p>
            <a:pPr marL="342900" lvl="2" indent="-342900" algn="just"/>
            <a:endParaRPr lang="cs-CZ" sz="1900" dirty="0"/>
          </a:p>
          <a:p>
            <a:pPr marL="342900" lvl="2" indent="-342900" algn="just"/>
            <a:r>
              <a:rPr lang="cs-CZ" sz="1900" b="1" dirty="0"/>
              <a:t>Vertikální integrace</a:t>
            </a:r>
            <a:r>
              <a:rPr lang="cs-CZ" sz="1900" dirty="0"/>
              <a:t>: Ve které fázi průmyslového hodnotového řetězce by mohl podnik participovat?</a:t>
            </a:r>
          </a:p>
          <a:p>
            <a:pPr marL="342900" lvl="2" indent="-342900" algn="just"/>
            <a:endParaRPr lang="cs-CZ" sz="1900" dirty="0"/>
          </a:p>
          <a:p>
            <a:pPr marL="342900" lvl="2" indent="-342900" algn="just"/>
            <a:r>
              <a:rPr lang="cs-CZ" sz="1900" b="1" dirty="0"/>
              <a:t>Produktová diverzifikace</a:t>
            </a:r>
            <a:r>
              <a:rPr lang="cs-CZ" sz="1900" dirty="0"/>
              <a:t>: Jaký rozsah výrobků a služeb by měl podnik nabízet?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Základní strategická rozhodnutí</a:t>
            </a:r>
          </a:p>
        </p:txBody>
      </p:sp>
    </p:spTree>
    <p:extLst>
      <p:ext uri="{BB962C8B-B14F-4D97-AF65-F5344CB8AC3E}">
        <p14:creationId xmlns:p14="http://schemas.microsoft.com/office/powerpoint/2010/main" val="4181413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688926"/>
            <a:ext cx="763284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/>
            <a:r>
              <a:rPr lang="cs-CZ" sz="1500" b="1" dirty="0" err="1"/>
              <a:t>Cultural</a:t>
            </a:r>
            <a:r>
              <a:rPr lang="cs-CZ" sz="1500" b="1" dirty="0"/>
              <a:t> (kulturní vzdálenost)</a:t>
            </a:r>
            <a:r>
              <a:rPr lang="cs-CZ" sz="1500" dirty="0"/>
              <a:t> – kulturní vzdálenost hodnotí kulturní rozdílnosti (jako je odlišný jazyk, etnické skupiny, náboženství, sociální normy a zvyky, názory a hodnoty a další faktory) mezi tuzemským trhem a cílovým zahraničním trhem. Velké kulturní rozdílnosti sebou mohou přinést nejen vysoké náklady a nejistotu ve vedení, ale také nedostatek důvěry a vzájemného respektu mezi obchodními partnery.</a:t>
            </a:r>
          </a:p>
          <a:p>
            <a:pPr lvl="0" algn="just"/>
            <a:r>
              <a:rPr lang="cs-CZ" sz="1500" b="1" dirty="0" err="1"/>
              <a:t>Administrative</a:t>
            </a:r>
            <a:r>
              <a:rPr lang="cs-CZ" sz="1500" b="1" dirty="0"/>
              <a:t> and </a:t>
            </a:r>
            <a:r>
              <a:rPr lang="cs-CZ" sz="1500" b="1" dirty="0" err="1"/>
              <a:t>political</a:t>
            </a:r>
            <a:r>
              <a:rPr lang="cs-CZ" sz="1500" b="1" dirty="0"/>
              <a:t> (administrativní a politická vzdálenost)</a:t>
            </a:r>
            <a:r>
              <a:rPr lang="cs-CZ" sz="1500" dirty="0"/>
              <a:t> – administrativní a politická vzdálenost je sledována z pohledu takových faktorů, jako je absence nebo existence měnových nebo politických smluv (mezi tuzemským a cílovým trhem), silný nebo slabý vliv legislativních a finančních institucí, popřípadě existence politického nepřátelství mezi zeměmi. </a:t>
            </a:r>
          </a:p>
          <a:p>
            <a:pPr lvl="0" algn="just"/>
            <a:r>
              <a:rPr lang="cs-CZ" sz="1500" b="1" dirty="0" err="1"/>
              <a:t>Geographic</a:t>
            </a:r>
            <a:r>
              <a:rPr lang="cs-CZ" sz="1500" b="1" dirty="0"/>
              <a:t> (geografická vzdálenost)</a:t>
            </a:r>
            <a:r>
              <a:rPr lang="cs-CZ" sz="1500" dirty="0"/>
              <a:t> – geografická vzdálenost hodnotí jak je tuzemský a cílový trh vzdálen z pohledu konkrétních geografických jednotek, tj. počtu kilometrů nebo mil.</a:t>
            </a:r>
          </a:p>
          <a:p>
            <a:pPr lvl="0" algn="just"/>
            <a:r>
              <a:rPr lang="cs-CZ" sz="1500" b="1" dirty="0" err="1"/>
              <a:t>Economic</a:t>
            </a:r>
            <a:r>
              <a:rPr lang="cs-CZ" sz="1500" b="1" dirty="0"/>
              <a:t> (ekonomická vzdálenost)</a:t>
            </a:r>
            <a:r>
              <a:rPr lang="cs-CZ" sz="1500" dirty="0"/>
              <a:t> – ekonomická vzdálenost mezi tuzemským a cílovým regionem je determinována pomocí bohatství a příjmu na jednoho obyvatele. Obecně platí, že podniky z ekonomicky bohatších zemí se více zapojují do mezinárodního podnikání než podniky z ekonomicky chudších zemí.</a:t>
            </a:r>
          </a:p>
          <a:p>
            <a:pPr lvl="0" algn="just"/>
            <a:endParaRPr lang="cs-CZ" sz="15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/>
              <a:t>CAGE Distance Framework</a:t>
            </a:r>
          </a:p>
        </p:txBody>
      </p:sp>
    </p:spTree>
    <p:extLst>
      <p:ext uri="{BB962C8B-B14F-4D97-AF65-F5344CB8AC3E}">
        <p14:creationId xmlns:p14="http://schemas.microsoft.com/office/powerpoint/2010/main" val="519116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153F5A51-C0BD-4B67-BF83-671AD9EB0FE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601"/>
          <a:stretch/>
        </p:blipFill>
        <p:spPr>
          <a:xfrm>
            <a:off x="0" y="288032"/>
            <a:ext cx="9144000" cy="4443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154401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15566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800" dirty="0"/>
              <a:t>Předběžný </a:t>
            </a:r>
            <a:r>
              <a:rPr lang="cs-CZ" sz="1800" dirty="0" err="1"/>
              <a:t>screening</a:t>
            </a:r>
            <a:endParaRPr lang="cs-CZ" sz="1800" dirty="0"/>
          </a:p>
          <a:p>
            <a:pPr lvl="1"/>
            <a:r>
              <a:rPr lang="cs-CZ" sz="1800" dirty="0"/>
              <a:t>Obecné faktory země</a:t>
            </a:r>
          </a:p>
          <a:p>
            <a:pPr lvl="1"/>
            <a:r>
              <a:rPr lang="cs-CZ" sz="1800" dirty="0"/>
              <a:t>Specifické produktové faktory</a:t>
            </a:r>
          </a:p>
          <a:p>
            <a:pPr marL="393192" lvl="1" indent="0">
              <a:buNone/>
            </a:pPr>
            <a:endParaRPr lang="cs-CZ" sz="1800" dirty="0"/>
          </a:p>
          <a:p>
            <a:r>
              <a:rPr lang="cs-CZ" sz="1800" dirty="0"/>
              <a:t>Odhad tržního potenciálu</a:t>
            </a:r>
          </a:p>
          <a:p>
            <a:pPr marL="109728" indent="0">
              <a:buNone/>
            </a:pPr>
            <a:endParaRPr lang="cs-CZ" sz="1800" dirty="0"/>
          </a:p>
          <a:p>
            <a:r>
              <a:rPr lang="cs-CZ" sz="1800" dirty="0"/>
              <a:t>Odhad prodejního potenciálu</a:t>
            </a:r>
          </a:p>
          <a:p>
            <a:pPr marL="109728" indent="0">
              <a:buNone/>
            </a:pPr>
            <a:endParaRPr lang="cs-CZ" sz="1800" dirty="0"/>
          </a:p>
          <a:p>
            <a:r>
              <a:rPr lang="cs-CZ" sz="1800" dirty="0"/>
              <a:t>Volba konkrétní země</a:t>
            </a:r>
          </a:p>
          <a:p>
            <a:pPr marL="0" lvl="0" indent="0" algn="just">
              <a:buNone/>
            </a:pPr>
            <a:endParaRPr lang="cs-CZ" sz="1800" dirty="0"/>
          </a:p>
          <a:p>
            <a:pPr lvl="0" algn="just"/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7416824" cy="507703"/>
          </a:xfrm>
        </p:spPr>
        <p:txBody>
          <a:bodyPr/>
          <a:lstStyle/>
          <a:p>
            <a:r>
              <a:rPr lang="cs-CZ" dirty="0"/>
              <a:t>Proces </a:t>
            </a:r>
            <a:r>
              <a:rPr lang="cs-CZ" dirty="0" err="1"/>
              <a:t>screeningu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53378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120680" cy="507703"/>
          </a:xfrm>
        </p:spPr>
        <p:txBody>
          <a:bodyPr/>
          <a:lstStyle/>
          <a:p>
            <a:r>
              <a:rPr lang="cs-CZ" dirty="0"/>
              <a:t>Produktová diverzifikace u českých podniků</a:t>
            </a:r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/>
          </p:nvPr>
        </p:nvGraphicFramePr>
        <p:xfrm>
          <a:off x="1619672" y="883846"/>
          <a:ext cx="5568647" cy="3667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Graf" r:id="rId3" imgW="5248224" imgH="3467100" progId="MSGraph.Chart.8">
                  <p:embed/>
                </p:oleObj>
              </mc:Choice>
              <mc:Fallback>
                <p:oleObj name="Graf" r:id="rId3" imgW="5248224" imgH="3467100" progId="MSGraph.Chart.8">
                  <p:embed/>
                  <p:pic>
                    <p:nvPicPr>
                      <p:cNvPr id="5" name="Objek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672" y="883846"/>
                        <a:ext cx="5568647" cy="36674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2130861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1331640" y="703189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/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760640" cy="507703"/>
          </a:xfrm>
        </p:spPr>
        <p:txBody>
          <a:bodyPr/>
          <a:lstStyle/>
          <a:p>
            <a:r>
              <a:rPr lang="cs-CZ" dirty="0"/>
              <a:t>Strategie na mezinárodních trzích</a:t>
            </a:r>
          </a:p>
        </p:txBody>
      </p:sp>
      <p:sp>
        <p:nvSpPr>
          <p:cNvPr id="18" name="AutoShape 32"/>
          <p:cNvSpPr>
            <a:spLocks noChangeArrowheads="1"/>
          </p:cNvSpPr>
          <p:nvPr/>
        </p:nvSpPr>
        <p:spPr bwMode="auto">
          <a:xfrm>
            <a:off x="3903489" y="1311449"/>
            <a:ext cx="196525" cy="2988493"/>
          </a:xfrm>
          <a:prstGeom prst="upDownArrow">
            <a:avLst>
              <a:gd name="adj1" fmla="val 50000"/>
              <a:gd name="adj2" fmla="val 512256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eaVert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19" name="AutoShape 31"/>
          <p:cNvSpPr>
            <a:spLocks noChangeArrowheads="1"/>
          </p:cNvSpPr>
          <p:nvPr/>
        </p:nvSpPr>
        <p:spPr bwMode="auto">
          <a:xfrm>
            <a:off x="1937740" y="2553637"/>
            <a:ext cx="3988204" cy="226943"/>
          </a:xfrm>
          <a:prstGeom prst="leftRightArrow">
            <a:avLst>
              <a:gd name="adj1" fmla="val 50000"/>
              <a:gd name="adj2" fmla="val 481111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20" name="Text Box 30"/>
          <p:cNvSpPr txBox="1">
            <a:spLocks noChangeArrowheads="1"/>
          </p:cNvSpPr>
          <p:nvPr/>
        </p:nvSpPr>
        <p:spPr bwMode="auto">
          <a:xfrm>
            <a:off x="1510408" y="2935014"/>
            <a:ext cx="2305050" cy="107721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Mezinárodní strategie</a:t>
            </a:r>
            <a:endParaRPr kumimoji="0" lang="cs-CZ" altLang="cs-CZ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6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Harley-Davidson</a:t>
            </a:r>
            <a:endParaRPr kumimoji="0" lang="cs-CZ" altLang="cs-CZ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6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Rolex</a:t>
            </a:r>
            <a:endParaRPr kumimoji="0" lang="cs-CZ" altLang="cs-CZ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6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Starbucks</a:t>
            </a:r>
            <a:endParaRPr kumimoji="0" lang="cs-CZ" altLang="cs-CZ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1" name="Text Box 29"/>
          <p:cNvSpPr txBox="1">
            <a:spLocks noChangeArrowheads="1"/>
          </p:cNvSpPr>
          <p:nvPr/>
        </p:nvSpPr>
        <p:spPr bwMode="auto">
          <a:xfrm>
            <a:off x="4216922" y="2865423"/>
            <a:ext cx="2780486" cy="107721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Multinárodní strategie</a:t>
            </a:r>
            <a:endParaRPr kumimoji="0" lang="cs-CZ" altLang="cs-CZ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6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Bridgestone</a:t>
            </a:r>
            <a:endParaRPr kumimoji="0" lang="cs-CZ" altLang="cs-CZ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Nestlé</a:t>
            </a:r>
            <a:endParaRPr kumimoji="0" lang="cs-CZ" altLang="cs-CZ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Philips</a:t>
            </a:r>
            <a:endParaRPr kumimoji="0" lang="cs-CZ" altLang="cs-CZ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2" name="Text Box 28"/>
          <p:cNvSpPr txBox="1">
            <a:spLocks noChangeArrowheads="1"/>
          </p:cNvSpPr>
          <p:nvPr/>
        </p:nvSpPr>
        <p:spPr bwMode="auto">
          <a:xfrm>
            <a:off x="4298607" y="1251895"/>
            <a:ext cx="2478787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Transnacionální strategie</a:t>
            </a:r>
            <a:endParaRPr kumimoji="0" lang="cs-CZ" altLang="cs-CZ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ABB</a:t>
            </a:r>
            <a:endParaRPr kumimoji="0" lang="cs-CZ" altLang="cs-CZ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6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Bertelsmann</a:t>
            </a:r>
            <a:endParaRPr kumimoji="0" lang="cs-CZ" altLang="cs-CZ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Procter </a:t>
            </a:r>
            <a:r>
              <a:rPr kumimoji="0" lang="de-DE" altLang="cs-CZ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&amp; </a:t>
            </a:r>
            <a:r>
              <a:rPr kumimoji="0" lang="de-DE" altLang="cs-CZ" sz="16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Gamble</a:t>
            </a:r>
            <a:endParaRPr kumimoji="0" lang="de-DE" altLang="cs-CZ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3" name="Text Box 27"/>
          <p:cNvSpPr txBox="1">
            <a:spLocks noChangeArrowheads="1"/>
          </p:cNvSpPr>
          <p:nvPr/>
        </p:nvSpPr>
        <p:spPr bwMode="auto">
          <a:xfrm>
            <a:off x="1316643" y="2463181"/>
            <a:ext cx="577747" cy="30777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4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nízký</a:t>
            </a:r>
            <a:endParaRPr kumimoji="0" lang="cs-CZ" altLang="cs-CZ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4" name="Text Box 26"/>
          <p:cNvSpPr txBox="1">
            <a:spLocks noChangeArrowheads="1"/>
          </p:cNvSpPr>
          <p:nvPr/>
        </p:nvSpPr>
        <p:spPr bwMode="auto">
          <a:xfrm>
            <a:off x="1028938" y="728684"/>
            <a:ext cx="374651" cy="255746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TLAK NA LOKÁLNÍ CITLIVOST</a:t>
            </a:r>
            <a:endParaRPr kumimoji="0" lang="cs-CZ" altLang="cs-CZ" sz="13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5" name="Text Box 33"/>
          <p:cNvSpPr txBox="1">
            <a:spLocks noChangeArrowheads="1"/>
          </p:cNvSpPr>
          <p:nvPr/>
        </p:nvSpPr>
        <p:spPr bwMode="auto">
          <a:xfrm>
            <a:off x="2220813" y="715585"/>
            <a:ext cx="3422058" cy="4159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TLAK NA SNIŽOVÁNÍ NÁKLADŮ</a:t>
            </a:r>
            <a:endParaRPr kumimoji="0" lang="cs-CZ" altLang="cs-CZ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4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vysoký</a:t>
            </a:r>
            <a:endParaRPr kumimoji="0" lang="cs-CZ" altLang="cs-CZ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6" name="Text Box 23"/>
          <p:cNvSpPr txBox="1">
            <a:spLocks noChangeArrowheads="1"/>
          </p:cNvSpPr>
          <p:nvPr/>
        </p:nvSpPr>
        <p:spPr bwMode="auto">
          <a:xfrm>
            <a:off x="3751857" y="4335843"/>
            <a:ext cx="593725" cy="3429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4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nízký</a:t>
            </a:r>
            <a:endParaRPr kumimoji="0" lang="cs-CZ" altLang="cs-CZ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7" name="Text Box 25"/>
          <p:cNvSpPr txBox="1">
            <a:spLocks noChangeArrowheads="1"/>
          </p:cNvSpPr>
          <p:nvPr/>
        </p:nvSpPr>
        <p:spPr bwMode="auto">
          <a:xfrm>
            <a:off x="6014499" y="2408223"/>
            <a:ext cx="859418" cy="30777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4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vysoký</a:t>
            </a:r>
            <a:endParaRPr kumimoji="0" lang="cs-CZ" altLang="cs-CZ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8" name="Text Box 24"/>
          <p:cNvSpPr txBox="1">
            <a:spLocks noChangeArrowheads="1"/>
          </p:cNvSpPr>
          <p:nvPr/>
        </p:nvSpPr>
        <p:spPr bwMode="auto">
          <a:xfrm>
            <a:off x="1757610" y="1311450"/>
            <a:ext cx="1884363" cy="107721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Globální strategie</a:t>
            </a:r>
            <a:endParaRPr kumimoji="0" lang="cs-CZ" altLang="cs-CZ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6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Infosys</a:t>
            </a:r>
            <a:endParaRPr kumimoji="0" lang="cs-CZ" altLang="cs-CZ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6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Lenovo</a:t>
            </a:r>
            <a:endParaRPr kumimoji="0" lang="cs-CZ" altLang="cs-CZ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Siemens </a:t>
            </a:r>
            <a:r>
              <a:rPr kumimoji="0" lang="cs-CZ" altLang="cs-CZ" sz="16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Energy</a:t>
            </a:r>
            <a:endParaRPr kumimoji="0" lang="cs-CZ" altLang="cs-CZ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9" name="Rectangle 34"/>
          <p:cNvSpPr>
            <a:spLocks noChangeArrowheads="1"/>
          </p:cNvSpPr>
          <p:nvPr/>
        </p:nvSpPr>
        <p:spPr bwMode="auto">
          <a:xfrm>
            <a:off x="1080120" y="488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" name="Rectangle 44"/>
          <p:cNvSpPr>
            <a:spLocks noChangeArrowheads="1"/>
          </p:cNvSpPr>
          <p:nvPr/>
        </p:nvSpPr>
        <p:spPr bwMode="auto">
          <a:xfrm>
            <a:off x="1080120" y="46208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449576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71550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dirty="0"/>
              <a:t>Business strategie specifikuje způsob chování a soutěžení podnikatelského subjektu na vymezeném trhu a v konkrétním odvětví. V průběhu procesu specifikace vhodné business strategie by manažeři měli odpovědět na tyto otázky:</a:t>
            </a:r>
          </a:p>
          <a:p>
            <a:pPr lvl="1" algn="just"/>
            <a:r>
              <a:rPr lang="cs-CZ" sz="1600" dirty="0"/>
              <a:t>KDO je můj zákazník, resp. zákaznický segment?</a:t>
            </a:r>
          </a:p>
          <a:p>
            <a:pPr lvl="1" algn="just"/>
            <a:r>
              <a:rPr lang="cs-CZ" sz="1600" dirty="0"/>
              <a:t>CO si zákazníci přejí, potřebují a požadují, aby byli spokojeni? </a:t>
            </a:r>
          </a:p>
          <a:p>
            <a:pPr lvl="1" algn="just"/>
            <a:r>
              <a:rPr lang="cs-CZ" sz="1600" dirty="0"/>
              <a:t>PROČ chceme potřeby a přání zákazníků uspokojit?</a:t>
            </a:r>
          </a:p>
          <a:p>
            <a:pPr lvl="1" algn="just"/>
            <a:r>
              <a:rPr lang="cs-CZ" sz="1600" dirty="0"/>
              <a:t>JAK můžeme uspokojit přání a potřeby našich zákazníků?</a:t>
            </a:r>
          </a:p>
          <a:p>
            <a:pPr lvl="0" algn="just"/>
            <a:r>
              <a:rPr lang="cs-CZ" sz="1600" dirty="0"/>
              <a:t>Při formulaci efektivní business strategie je potřeba mít na paměti jednak vliv podniku (vliv nákladů a vliv ceny), ale také vliv odvětví, potažmo hybné síly odvětví a strategické zájmové skupiny. </a:t>
            </a:r>
          </a:p>
          <a:p>
            <a:pPr lvl="0" algn="just"/>
            <a:r>
              <a:rPr lang="cs-CZ" sz="1600" dirty="0"/>
              <a:t>Business strategie by měla dát odpověď na otázku jak soutěžit, vystupovat vůči konkurenci. Business strategii determinuje strategická pozice podniku, založená na nákladech a tvorbě hodnoty, na konkrétním trhu.</a:t>
            </a:r>
          </a:p>
          <a:p>
            <a:pPr marL="457200" lvl="1" indent="0" algn="just">
              <a:buNone/>
            </a:pPr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040560" cy="507703"/>
          </a:xfrm>
        </p:spPr>
        <p:txBody>
          <a:bodyPr/>
          <a:lstStyle/>
          <a:p>
            <a:r>
              <a:rPr lang="cs-CZ" dirty="0"/>
              <a:t>Specifika business strategie</a:t>
            </a:r>
          </a:p>
        </p:txBody>
      </p:sp>
    </p:spTree>
    <p:extLst>
      <p:ext uri="{BB962C8B-B14F-4D97-AF65-F5344CB8AC3E}">
        <p14:creationId xmlns:p14="http://schemas.microsoft.com/office/powerpoint/2010/main" val="1925797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698304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/>
            <a:r>
              <a:rPr lang="cs-CZ" sz="1600" b="1" dirty="0"/>
              <a:t>Mezinárodní strategie</a:t>
            </a:r>
            <a:r>
              <a:rPr lang="cs-CZ" sz="1600" dirty="0"/>
              <a:t> využívá existující klíčové kompetence vytvořené v tuzemském prostředí k prodeji stejných produktů (tj. výrobků a služeb) jak na tuzemském, tak na zahraničním trhu. </a:t>
            </a:r>
          </a:p>
          <a:p>
            <a:pPr lvl="0" algn="just"/>
            <a:r>
              <a:rPr lang="cs-CZ" sz="1600" dirty="0"/>
              <a:t>Jedná se o jednu z nejstarších forem mezinárodního strategického působení v mezinárodním podnikatelském prostředí (nejčastěji se využíval v první polovině dvacátého století) a často je to první strategická forma, kterou podniky využívají při svém prvním vstupu do mezinárodního prostoru.</a:t>
            </a:r>
          </a:p>
          <a:p>
            <a:pPr lvl="0" algn="just"/>
            <a:r>
              <a:rPr lang="cs-CZ" sz="1600" dirty="0"/>
              <a:t>Mezinárodní strategie je používána především těmi podniky, které působí na relativně velkém tuzemském trhu a mají vybudovanou silnou značku a mají velmi dobrou reputaci na trhu. Strategie je velmi dobře využitelná u zboží s vysokou hodnotou, jako je luxusní zboží a strojní zařízení. </a:t>
            </a:r>
          </a:p>
          <a:p>
            <a:pPr lvl="0" algn="just"/>
            <a:r>
              <a:rPr lang="cs-CZ" sz="1600" dirty="0"/>
              <a:t>Podstatou této strategie je transfer klíčových kompetencí a unikátního produktu na zahraniční trhy, kde nejsou konkurenti schopni takovýto produkt vyvinout. Transfer produktů na zahraniční trhy je realizován pomocí silných exportérů. 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760640" cy="507703"/>
          </a:xfrm>
        </p:spPr>
        <p:txBody>
          <a:bodyPr/>
          <a:lstStyle/>
          <a:p>
            <a:r>
              <a:rPr lang="cs-CZ" dirty="0"/>
              <a:t>Strategie na mezinárodních trzích I</a:t>
            </a:r>
          </a:p>
        </p:txBody>
      </p:sp>
    </p:spTree>
    <p:extLst>
      <p:ext uri="{BB962C8B-B14F-4D97-AF65-F5344CB8AC3E}">
        <p14:creationId xmlns:p14="http://schemas.microsoft.com/office/powerpoint/2010/main" val="4086442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698304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/>
            <a:r>
              <a:rPr lang="cs-CZ" sz="1600" b="1" dirty="0"/>
              <a:t>Multinárodní strategie</a:t>
            </a:r>
            <a:r>
              <a:rPr lang="cs-CZ" sz="1600" dirty="0"/>
              <a:t> je založena na maximálním přizpůsobení místním trhům a požadavkům zákazníků, dochází k přizpůsobení různým trhům s různými podmínkami. Nejčastěji se tato strategie uplatňuje u podniků, které vstupují na hostitelské trhy s velkou kapacitou nebo trhy velmi osobité (jako je třeba trh Japonska nebo Saudské Arábie).</a:t>
            </a:r>
          </a:p>
          <a:p>
            <a:pPr lvl="0" algn="just"/>
            <a:r>
              <a:rPr lang="cs-CZ" sz="1600" dirty="0"/>
              <a:t>Obvykle se multinárodní strategie uplatňuje na trhu se spotřebním zbožím nebo v oblasti potravinářství. K tomu, aby mohly být co nejlépe uspokojeny zákaznické preference a požadavky na jednotlivých trzích, tak je potřeba na cílových zahraničních trzích vytvořit podnikatelské jednotky zajišťující všechny funkce. </a:t>
            </a:r>
          </a:p>
          <a:p>
            <a:pPr lvl="0" algn="just"/>
            <a:r>
              <a:rPr lang="cs-CZ" sz="1600" dirty="0"/>
              <a:t>Přičemž každá podnikatelská jednotka je vysoce autonomní a její fungování je spojeno s vysokými náklady. </a:t>
            </a:r>
            <a:r>
              <a:rPr lang="cs-CZ" sz="1600" dirty="0" err="1"/>
              <a:t>Autonomita</a:t>
            </a:r>
            <a:r>
              <a:rPr lang="cs-CZ" sz="1600" dirty="0"/>
              <a:t> podnikatelských jednotek neumožňuje využití úspor z rozsahu a také přenos znalostí mezi regiony. </a:t>
            </a:r>
          </a:p>
          <a:p>
            <a:pPr lvl="0" algn="just"/>
            <a:r>
              <a:rPr lang="cs-CZ" sz="1600" dirty="0"/>
              <a:t>Tím, že se podnik snaží přizpůsobit požadavkům různých regionů, tak potřebuje </a:t>
            </a:r>
            <a:r>
              <a:rPr lang="cs-CZ" sz="1600" dirty="0" err="1"/>
              <a:t>tacitní</a:t>
            </a:r>
            <a:r>
              <a:rPr lang="cs-CZ" sz="1600" dirty="0"/>
              <a:t> znalosti k vytvoření produktů s očekávanou kvalitou a odpovídající požadavkům zákazníků.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760640" cy="507703"/>
          </a:xfrm>
        </p:spPr>
        <p:txBody>
          <a:bodyPr/>
          <a:lstStyle/>
          <a:p>
            <a:r>
              <a:rPr lang="cs-CZ" dirty="0"/>
              <a:t>Strategie na mezinárodních trzích II</a:t>
            </a:r>
          </a:p>
        </p:txBody>
      </p:sp>
    </p:spTree>
    <p:extLst>
      <p:ext uri="{BB962C8B-B14F-4D97-AF65-F5344CB8AC3E}">
        <p14:creationId xmlns:p14="http://schemas.microsoft.com/office/powerpoint/2010/main" val="4261795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20317" y="718812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/>
            <a:r>
              <a:rPr lang="cs-CZ" sz="1600" b="1" dirty="0"/>
              <a:t>Globální strategie</a:t>
            </a:r>
            <a:r>
              <a:rPr lang="cs-CZ" sz="1600" dirty="0"/>
              <a:t> maximalizuje tlak na co nejnižší náklady. Globální strategie se stala preferovanou strategií 21. století. Je vytvářen produkt pro světový trh, celý svět je vnímán jako jeden trh a nejsou zde sledovány rozdíly mezi jednotlivými trhy a zeměmi. Stejně tak není brán ohled na různé zákaznické preference a způsoby. Strategie je nízkonákladová a celkové zaměření je na růst ziskovosti se snižováním nákladů, přičemž vychází z maximalizace úspor z rozsahu.</a:t>
            </a:r>
          </a:p>
          <a:p>
            <a:pPr algn="just"/>
            <a:r>
              <a:rPr lang="cs-CZ" sz="1600" b="1" dirty="0"/>
              <a:t>Transnacionální strategie</a:t>
            </a:r>
            <a:r>
              <a:rPr lang="cs-CZ" sz="1600" dirty="0"/>
              <a:t> představuje kombinaci maximální lokální citlivosti (lokalizační strategie) s maximální globální integrací (globalizační strategie). Důraz je kladen jak na nízké náklady, tak na lokální požadavky trhu. Tato strategie je často používána v kombinaci s tzv. strategií modrého oceánu. Transnacionální strategie využívá úspory z rozsahu, hledá způsoby učení se od jiných trhů a integruje tyto znalosti prostřednictvím globálních operací. Dochází zde k transferu zdrojů a kapacit přes hranice země, která tak umožňuje zvyšování hodnoty podniku. Vytváření podnikatelských jednotek na jednotlivých trzích s sebou nese vysoké náklady na jejich provoz, ale zároveň zajišťuje difúzi myšlenek, inovací a nejlepších příkladů napříč světem. 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760640" cy="507703"/>
          </a:xfrm>
        </p:spPr>
        <p:txBody>
          <a:bodyPr/>
          <a:lstStyle/>
          <a:p>
            <a:r>
              <a:rPr lang="cs-CZ" dirty="0"/>
              <a:t>Strategie na mezinárodních trzích III</a:t>
            </a:r>
          </a:p>
        </p:txBody>
      </p:sp>
    </p:spTree>
    <p:extLst>
      <p:ext uri="{BB962C8B-B14F-4D97-AF65-F5344CB8AC3E}">
        <p14:creationId xmlns:p14="http://schemas.microsoft.com/office/powerpoint/2010/main" val="996215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20317" y="718812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/>
            <a:r>
              <a:rPr lang="cs-CZ" sz="1600" dirty="0"/>
              <a:t>Z pohledu rozsahu geografického působení si tedy podniky vybírají mezi dvěma strategiemi, a to strategií koncentrace a strategií rozšířeného působení.</a:t>
            </a:r>
          </a:p>
          <a:p>
            <a:pPr lvl="0" algn="just"/>
            <a:r>
              <a:rPr lang="cs-CZ" sz="1600" dirty="0"/>
              <a:t> </a:t>
            </a:r>
            <a:r>
              <a:rPr lang="cs-CZ" sz="1600" b="1" dirty="0"/>
              <a:t>Strategie koncentrace</a:t>
            </a:r>
            <a:r>
              <a:rPr lang="cs-CZ" sz="1600" dirty="0"/>
              <a:t> je založena na výběru jednoho geografického regionu a jednoho zahraničního trhu, na kterém začíná podnikatelský subjekt působit. Výběr cíleného geografického regionu nebo kulturního klastru probíhá nejčastěji na základě podobnosti a blízkosti vybraného regionu k původnímu, tuzemskému regionu. Strategie koncentrace je typická pro malé a střední podniky, které mají často omezené zdroje, znalosti zahraničních trhů a omezené schopnosti působení na zahraničních trzích. </a:t>
            </a:r>
          </a:p>
          <a:p>
            <a:pPr lvl="0" algn="just"/>
            <a:r>
              <a:rPr lang="cs-CZ" sz="1600" dirty="0"/>
              <a:t>Druhou možností je </a:t>
            </a:r>
            <a:r>
              <a:rPr lang="cs-CZ" sz="1600" b="1" dirty="0"/>
              <a:t>strategie rozšířeného působení</a:t>
            </a:r>
            <a:r>
              <a:rPr lang="cs-CZ" sz="1600" dirty="0"/>
              <a:t>, při které na rozdíl od strategie koncentrace, si podnik volí několik geografických regionů a několik zahraničních trhů, na kterých zahajuje své zahraniční působení. Tato geografická strategie je velmi typická pro velké podniky s dostatečnými zdroji a znalostmi zahraničních trhů. Navíc tyto podniky mají vybudované odpovídající klíčové kompetence použitelné pro zahraniční trhy.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760640" cy="507703"/>
          </a:xfrm>
        </p:spPr>
        <p:txBody>
          <a:bodyPr/>
          <a:lstStyle/>
          <a:p>
            <a:r>
              <a:rPr lang="cs-CZ" dirty="0"/>
              <a:t>Strategie geografického působení </a:t>
            </a:r>
          </a:p>
        </p:txBody>
      </p:sp>
    </p:spTree>
    <p:extLst>
      <p:ext uri="{BB962C8B-B14F-4D97-AF65-F5344CB8AC3E}">
        <p14:creationId xmlns:p14="http://schemas.microsoft.com/office/powerpoint/2010/main" val="2518294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480720" cy="507703"/>
          </a:xfrm>
        </p:spPr>
        <p:txBody>
          <a:bodyPr/>
          <a:lstStyle/>
          <a:p>
            <a:r>
              <a:rPr lang="cs-CZ" dirty="0"/>
              <a:t>Geografické působení českých podniků</a:t>
            </a:r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/>
          </p:nvPr>
        </p:nvGraphicFramePr>
        <p:xfrm>
          <a:off x="827584" y="771550"/>
          <a:ext cx="7107214" cy="35997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Graf" r:id="rId3" imgW="5867535" imgH="2971800" progId="MSGraph.Chart.8">
                  <p:embed/>
                </p:oleObj>
              </mc:Choice>
              <mc:Fallback>
                <p:oleObj name="Graf" r:id="rId3" imgW="5867535" imgH="2971800" progId="MSGraph.Chart.8">
                  <p:embed/>
                  <p:pic>
                    <p:nvPicPr>
                      <p:cNvPr id="5" name="Objek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771550"/>
                        <a:ext cx="7107214" cy="359975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1825599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912768" cy="507703"/>
          </a:xfrm>
        </p:spPr>
        <p:txBody>
          <a:bodyPr/>
          <a:lstStyle/>
          <a:p>
            <a:r>
              <a:rPr lang="cs-CZ" dirty="0"/>
              <a:t>Konkurenční strategie českých podniků</a:t>
            </a:r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/>
          </p:nvPr>
        </p:nvGraphicFramePr>
        <p:xfrm>
          <a:off x="1187624" y="843558"/>
          <a:ext cx="6122622" cy="34938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Graf" r:id="rId3" imgW="4629184" imgH="2638357" progId="MSGraph.Chart.8">
                  <p:embed/>
                </p:oleObj>
              </mc:Choice>
              <mc:Fallback>
                <p:oleObj name="Graf" r:id="rId3" imgW="4629184" imgH="2638357" progId="MSGraph.Chart.8">
                  <p:embed/>
                  <p:pic>
                    <p:nvPicPr>
                      <p:cNvPr id="5" name="Objek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843558"/>
                        <a:ext cx="6122622" cy="349384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8387543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15566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800" dirty="0"/>
              <a:t>Načasování </a:t>
            </a:r>
          </a:p>
          <a:p>
            <a:pPr marL="109728" indent="0">
              <a:buNone/>
            </a:pPr>
            <a:endParaRPr lang="cs-CZ" sz="1800" dirty="0"/>
          </a:p>
          <a:p>
            <a:r>
              <a:rPr lang="cs-CZ" sz="1800" dirty="0"/>
              <a:t>Lokalizace </a:t>
            </a:r>
          </a:p>
          <a:p>
            <a:pPr marL="109728" indent="0">
              <a:buNone/>
            </a:pPr>
            <a:endParaRPr lang="cs-CZ" sz="1800" dirty="0"/>
          </a:p>
          <a:p>
            <a:r>
              <a:rPr lang="cs-CZ" sz="1800" dirty="0"/>
              <a:t>Metoda vstupu</a:t>
            </a:r>
          </a:p>
          <a:p>
            <a:pPr lvl="1"/>
            <a:r>
              <a:rPr lang="cs-CZ" sz="1800" dirty="0"/>
              <a:t>Exportní metody</a:t>
            </a:r>
          </a:p>
          <a:p>
            <a:pPr lvl="1"/>
            <a:r>
              <a:rPr lang="cs-CZ" sz="1800" dirty="0"/>
              <a:t>Smluvní metody</a:t>
            </a:r>
          </a:p>
          <a:p>
            <a:pPr lvl="1"/>
            <a:r>
              <a:rPr lang="cs-CZ" sz="1800" dirty="0"/>
              <a:t>Investiční metody</a:t>
            </a:r>
          </a:p>
          <a:p>
            <a:pPr marL="0" lvl="0" indent="0" algn="just">
              <a:buNone/>
            </a:pPr>
            <a:endParaRPr lang="cs-CZ" sz="1800" dirty="0"/>
          </a:p>
          <a:p>
            <a:pPr lvl="0" algn="just"/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7416824" cy="507703"/>
          </a:xfrm>
        </p:spPr>
        <p:txBody>
          <a:bodyPr/>
          <a:lstStyle/>
          <a:p>
            <a:r>
              <a:rPr lang="cs-CZ" dirty="0"/>
              <a:t>Základní taktická rozhodnutí</a:t>
            </a:r>
          </a:p>
        </p:txBody>
      </p:sp>
    </p:spTree>
    <p:extLst>
      <p:ext uri="{BB962C8B-B14F-4D97-AF65-F5344CB8AC3E}">
        <p14:creationId xmlns:p14="http://schemas.microsoft.com/office/powerpoint/2010/main" val="2153436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15566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600" dirty="0"/>
              <a:t>Mezinárodní obchodní metody (exportní a importní operace)</a:t>
            </a:r>
          </a:p>
          <a:p>
            <a:r>
              <a:rPr lang="cs-CZ" sz="1600" dirty="0"/>
              <a:t>Smluvní metody (metody kapitálově nenáročné)</a:t>
            </a:r>
          </a:p>
          <a:p>
            <a:r>
              <a:rPr lang="cs-CZ" sz="1600" dirty="0"/>
              <a:t>Investiční metody (metody kapitálově náročné)</a:t>
            </a:r>
          </a:p>
          <a:p>
            <a:pPr marL="457200" lvl="1" indent="0">
              <a:buNone/>
            </a:pPr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Metody vstupu</a:t>
            </a:r>
          </a:p>
        </p:txBody>
      </p:sp>
      <p:graphicFrame>
        <p:nvGraphicFramePr>
          <p:cNvPr id="4" name="Tabulka 3">
            <a:extLst>
              <a:ext uri="{FF2B5EF4-FFF2-40B4-BE49-F238E27FC236}">
                <a16:creationId xmlns:a16="http://schemas.microsoft.com/office/drawing/2014/main" id="{E157ED10-2964-4064-AD27-98F5A8AD9775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11560" y="2307304"/>
          <a:ext cx="7056784" cy="1128715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1763721">
                  <a:extLst>
                    <a:ext uri="{9D8B030D-6E8A-4147-A177-3AD203B41FA5}">
                      <a16:colId xmlns:a16="http://schemas.microsoft.com/office/drawing/2014/main" val="908141274"/>
                    </a:ext>
                  </a:extLst>
                </a:gridCol>
                <a:gridCol w="1763721">
                  <a:extLst>
                    <a:ext uri="{9D8B030D-6E8A-4147-A177-3AD203B41FA5}">
                      <a16:colId xmlns:a16="http://schemas.microsoft.com/office/drawing/2014/main" val="3933800556"/>
                    </a:ext>
                  </a:extLst>
                </a:gridCol>
                <a:gridCol w="1764671">
                  <a:extLst>
                    <a:ext uri="{9D8B030D-6E8A-4147-A177-3AD203B41FA5}">
                      <a16:colId xmlns:a16="http://schemas.microsoft.com/office/drawing/2014/main" val="3135267655"/>
                    </a:ext>
                  </a:extLst>
                </a:gridCol>
                <a:gridCol w="1764671">
                  <a:extLst>
                    <a:ext uri="{9D8B030D-6E8A-4147-A177-3AD203B41FA5}">
                      <a16:colId xmlns:a16="http://schemas.microsoft.com/office/drawing/2014/main" val="290966417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 </a:t>
                      </a:r>
                      <a:endParaRPr lang="cs-CZ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obchodní metody</a:t>
                      </a:r>
                      <a:endParaRPr lang="cs-CZ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smluvní metody</a:t>
                      </a:r>
                      <a:endParaRPr lang="cs-CZ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investiční metody</a:t>
                      </a:r>
                      <a:endParaRPr lang="cs-CZ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9369288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míra kontroly</a:t>
                      </a:r>
                      <a:endParaRPr lang="cs-CZ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operativní</a:t>
                      </a:r>
                      <a:endParaRPr lang="cs-CZ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minimální</a:t>
                      </a:r>
                      <a:endParaRPr lang="cs-CZ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vysoká</a:t>
                      </a:r>
                      <a:endParaRPr lang="cs-CZ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520043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náročnost na zdroje</a:t>
                      </a:r>
                      <a:endParaRPr lang="cs-CZ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nízká</a:t>
                      </a:r>
                      <a:endParaRPr lang="cs-CZ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nízká</a:t>
                      </a:r>
                      <a:endParaRPr lang="cs-CZ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vysoká</a:t>
                      </a:r>
                      <a:endParaRPr lang="cs-CZ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0492786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míra rizika</a:t>
                      </a:r>
                      <a:endParaRPr lang="cs-CZ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nízká</a:t>
                      </a:r>
                      <a:endParaRPr lang="cs-CZ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nízká</a:t>
                      </a:r>
                      <a:endParaRPr lang="cs-CZ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vysoká</a:t>
                      </a:r>
                      <a:endParaRPr lang="cs-CZ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7120556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návratnost investic</a:t>
                      </a:r>
                      <a:endParaRPr lang="cs-CZ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nízká</a:t>
                      </a:r>
                      <a:endParaRPr lang="cs-CZ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nízká</a:t>
                      </a:r>
                      <a:endParaRPr lang="cs-CZ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vysoká</a:t>
                      </a:r>
                      <a:endParaRPr lang="cs-CZ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694566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8168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984776" cy="507703"/>
          </a:xfrm>
        </p:spPr>
        <p:txBody>
          <a:bodyPr/>
          <a:lstStyle/>
          <a:p>
            <a:r>
              <a:rPr lang="cs-CZ" dirty="0"/>
              <a:t>Metody vstupu dle místa výroby (Kulhavý, 1992)</a:t>
            </a:r>
          </a:p>
        </p:txBody>
      </p:sp>
      <p:sp>
        <p:nvSpPr>
          <p:cNvPr id="2" name="Text Box 25">
            <a:extLst>
              <a:ext uri="{FF2B5EF4-FFF2-40B4-BE49-F238E27FC236}">
                <a16:creationId xmlns:a16="http://schemas.microsoft.com/office/drawing/2014/main" id="{08316A1F-0373-4721-BD29-1616FF6022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98106" y="1023603"/>
            <a:ext cx="1285875" cy="4667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umístění výroby</a:t>
            </a:r>
            <a:endParaRPr kumimoji="0" lang="cs-CZ" alt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Text Box 24">
            <a:extLst>
              <a:ext uri="{FF2B5EF4-FFF2-40B4-BE49-F238E27FC236}">
                <a16:creationId xmlns:a16="http://schemas.microsoft.com/office/drawing/2014/main" id="{8DD7066E-DE87-4A03-AD90-E382169FA6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6956" y="1618382"/>
            <a:ext cx="1285875" cy="4667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 tuzemsku</a:t>
            </a:r>
            <a:endParaRPr kumimoji="0" lang="cs-CZ" alt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Text Box 23">
            <a:extLst>
              <a:ext uri="{FF2B5EF4-FFF2-40B4-BE49-F238E27FC236}">
                <a16:creationId xmlns:a16="http://schemas.microsoft.com/office/drawing/2014/main" id="{D362776A-1EEC-4806-B2B1-E3498D9F17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74456" y="1561232"/>
            <a:ext cx="1285875" cy="4667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 zahraničí</a:t>
            </a:r>
            <a:endParaRPr kumimoji="0" lang="cs-CZ" alt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" name="Text Box 22">
            <a:extLst>
              <a:ext uri="{FF2B5EF4-FFF2-40B4-BE49-F238E27FC236}">
                <a16:creationId xmlns:a16="http://schemas.microsoft.com/office/drawing/2014/main" id="{EC2684D6-A3D8-4CBA-82CD-1DA9298C40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21981" y="2412132"/>
            <a:ext cx="1638300" cy="42703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bez přímých investic</a:t>
            </a:r>
            <a:endParaRPr kumimoji="0" lang="cs-CZ" alt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Text Box 21">
            <a:extLst>
              <a:ext uri="{FF2B5EF4-FFF2-40B4-BE49-F238E27FC236}">
                <a16:creationId xmlns:a16="http://schemas.microsoft.com/office/drawing/2014/main" id="{94D0CD49-F917-478B-9B48-1E736E21FB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8331" y="2364507"/>
            <a:ext cx="828675" cy="47466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exportní</a:t>
            </a:r>
            <a:endParaRPr kumimoji="0" lang="cs-CZ" altLang="cs-CZ" sz="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operace</a:t>
            </a:r>
            <a:endParaRPr kumimoji="0" lang="cs-CZ" alt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" name="Text Box 20">
            <a:extLst>
              <a:ext uri="{FF2B5EF4-FFF2-40B4-BE49-F238E27FC236}">
                <a16:creationId xmlns:a16="http://schemas.microsoft.com/office/drawing/2014/main" id="{3B24A691-B675-41A9-9D1B-38C04B6A4E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2681" y="2412132"/>
            <a:ext cx="1657350" cy="42703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 přímými investicemi</a:t>
            </a:r>
            <a:endParaRPr kumimoji="0" lang="cs-CZ" alt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AutoShape 19">
            <a:extLst>
              <a:ext uri="{FF2B5EF4-FFF2-40B4-BE49-F238E27FC236}">
                <a16:creationId xmlns:a16="http://schemas.microsoft.com/office/drawing/2014/main" id="{83225BAD-EAC8-4CF1-BEA2-822B174D181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155181" y="1269132"/>
            <a:ext cx="542925" cy="3429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22" name="AutoShape 18">
            <a:extLst>
              <a:ext uri="{FF2B5EF4-FFF2-40B4-BE49-F238E27FC236}">
                <a16:creationId xmlns:a16="http://schemas.microsoft.com/office/drawing/2014/main" id="{70F40AA5-4645-4BB8-B602-2906B0F4F3DE}"/>
              </a:ext>
            </a:extLst>
          </p:cNvPr>
          <p:cNvSpPr>
            <a:spLocks noChangeShapeType="1"/>
          </p:cNvSpPr>
          <p:nvPr/>
        </p:nvSpPr>
        <p:spPr bwMode="auto">
          <a:xfrm>
            <a:off x="3974456" y="1246907"/>
            <a:ext cx="695325" cy="28575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23" name="AutoShape 17">
            <a:extLst>
              <a:ext uri="{FF2B5EF4-FFF2-40B4-BE49-F238E27FC236}">
                <a16:creationId xmlns:a16="http://schemas.microsoft.com/office/drawing/2014/main" id="{D9C35FA6-BCCC-48C3-B96F-EB25851E6F3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89943" y="2043832"/>
            <a:ext cx="228600" cy="3429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24" name="AutoShape 16">
            <a:extLst>
              <a:ext uri="{FF2B5EF4-FFF2-40B4-BE49-F238E27FC236}">
                <a16:creationId xmlns:a16="http://schemas.microsoft.com/office/drawing/2014/main" id="{100D76CA-D730-48DA-B6DA-0BE3947F008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650606" y="2043832"/>
            <a:ext cx="323850" cy="40005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25" name="AutoShape 15">
            <a:extLst>
              <a:ext uri="{FF2B5EF4-FFF2-40B4-BE49-F238E27FC236}">
                <a16:creationId xmlns:a16="http://schemas.microsoft.com/office/drawing/2014/main" id="{5D664964-D11F-4B6B-8A4F-17C5A23A6D7E}"/>
              </a:ext>
            </a:extLst>
          </p:cNvPr>
          <p:cNvSpPr>
            <a:spLocks noChangeShapeType="1"/>
          </p:cNvSpPr>
          <p:nvPr/>
        </p:nvSpPr>
        <p:spPr bwMode="auto">
          <a:xfrm>
            <a:off x="5260331" y="2000970"/>
            <a:ext cx="457200" cy="40005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26" name="Text Box 14">
            <a:extLst>
              <a:ext uri="{FF2B5EF4-FFF2-40B4-BE49-F238E27FC236}">
                <a16:creationId xmlns:a16="http://schemas.microsoft.com/office/drawing/2014/main" id="{F15E48C4-356E-44FB-B592-7CEE94AD68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8331" y="3199532"/>
            <a:ext cx="847725" cy="4826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nepřímý export</a:t>
            </a:r>
            <a:endParaRPr kumimoji="0" lang="cs-CZ" alt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" name="Text Box 13">
            <a:extLst>
              <a:ext uri="{FF2B5EF4-FFF2-40B4-BE49-F238E27FC236}">
                <a16:creationId xmlns:a16="http://schemas.microsoft.com/office/drawing/2014/main" id="{F1EA9F09-0F3F-4E2B-BC22-0674F020B5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2756" y="2364507"/>
            <a:ext cx="885825" cy="47466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importní </a:t>
            </a:r>
            <a:endParaRPr kumimoji="0" lang="cs-CZ" altLang="cs-CZ" sz="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operace</a:t>
            </a:r>
            <a:endParaRPr kumimoji="0" lang="cs-CZ" alt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8" name="AutoShape 12">
            <a:extLst>
              <a:ext uri="{FF2B5EF4-FFF2-40B4-BE49-F238E27FC236}">
                <a16:creationId xmlns:a16="http://schemas.microsoft.com/office/drawing/2014/main" id="{A7AD09AA-D0EF-41A5-B3E1-CDE8ABD10020}"/>
              </a:ext>
            </a:extLst>
          </p:cNvPr>
          <p:cNvSpPr>
            <a:spLocks noChangeShapeType="1"/>
          </p:cNvSpPr>
          <p:nvPr/>
        </p:nvSpPr>
        <p:spPr bwMode="auto">
          <a:xfrm>
            <a:off x="2402831" y="2043832"/>
            <a:ext cx="171450" cy="3429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29" name="Text Box 11">
            <a:extLst>
              <a:ext uri="{FF2B5EF4-FFF2-40B4-BE49-F238E27FC236}">
                <a16:creationId xmlns:a16="http://schemas.microsoft.com/office/drawing/2014/main" id="{7F01A9F8-E0A3-415C-A075-785159AAAC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2756" y="3199532"/>
            <a:ext cx="847725" cy="4826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přímý export</a:t>
            </a:r>
            <a:endParaRPr kumimoji="0" lang="cs-CZ" alt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0" name="AutoShape 10">
            <a:extLst>
              <a:ext uri="{FF2B5EF4-FFF2-40B4-BE49-F238E27FC236}">
                <a16:creationId xmlns:a16="http://schemas.microsoft.com/office/drawing/2014/main" id="{1A43CC6C-6955-4D77-80A6-7F804FEA366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04243" y="2850282"/>
            <a:ext cx="114300" cy="33655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31" name="AutoShape 9">
            <a:extLst>
              <a:ext uri="{FF2B5EF4-FFF2-40B4-BE49-F238E27FC236}">
                <a16:creationId xmlns:a16="http://schemas.microsoft.com/office/drawing/2014/main" id="{BDB0BEEF-EFD6-4B22-AC41-72B27CE08697}"/>
              </a:ext>
            </a:extLst>
          </p:cNvPr>
          <p:cNvSpPr>
            <a:spLocks noChangeShapeType="1"/>
          </p:cNvSpPr>
          <p:nvPr/>
        </p:nvSpPr>
        <p:spPr bwMode="auto">
          <a:xfrm>
            <a:off x="1326506" y="2850282"/>
            <a:ext cx="647700" cy="33655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32" name="Text Box 8">
            <a:extLst>
              <a:ext uri="{FF2B5EF4-FFF2-40B4-BE49-F238E27FC236}">
                <a16:creationId xmlns:a16="http://schemas.microsoft.com/office/drawing/2014/main" id="{665A28B9-0015-4497-B2EE-5A9B86C0E4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8331" y="4107582"/>
            <a:ext cx="981075" cy="4826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 přímými investicemi</a:t>
            </a: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3" name="Text Box 7">
            <a:extLst>
              <a:ext uri="{FF2B5EF4-FFF2-40B4-BE49-F238E27FC236}">
                <a16:creationId xmlns:a16="http://schemas.microsoft.com/office/drawing/2014/main" id="{4CE7A19D-DF16-4B4B-BBC0-DC771AAEDF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4206" y="4107582"/>
            <a:ext cx="1076325" cy="4826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bez přímých investic</a:t>
            </a:r>
            <a:endParaRPr kumimoji="0" lang="cs-CZ" alt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4" name="AutoShape 6">
            <a:extLst>
              <a:ext uri="{FF2B5EF4-FFF2-40B4-BE49-F238E27FC236}">
                <a16:creationId xmlns:a16="http://schemas.microsoft.com/office/drawing/2014/main" id="{FA75F5A4-2C00-44D1-A1EA-DB2D36D9EE2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326506" y="3698007"/>
            <a:ext cx="590550" cy="398463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35" name="AutoShape 5">
            <a:extLst>
              <a:ext uri="{FF2B5EF4-FFF2-40B4-BE49-F238E27FC236}">
                <a16:creationId xmlns:a16="http://schemas.microsoft.com/office/drawing/2014/main" id="{4245CE3F-02FD-4068-9CE1-200AE4B6AD5B}"/>
              </a:ext>
            </a:extLst>
          </p:cNvPr>
          <p:cNvSpPr>
            <a:spLocks noChangeShapeType="1"/>
          </p:cNvSpPr>
          <p:nvPr/>
        </p:nvSpPr>
        <p:spPr bwMode="auto">
          <a:xfrm>
            <a:off x="2279006" y="3698007"/>
            <a:ext cx="371475" cy="398463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36" name="Text Box 4">
            <a:extLst>
              <a:ext uri="{FF2B5EF4-FFF2-40B4-BE49-F238E27FC236}">
                <a16:creationId xmlns:a16="http://schemas.microsoft.com/office/drawing/2014/main" id="{3D080C78-59BA-4607-B9DF-BDF88D0F62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856" y="3199532"/>
            <a:ext cx="942975" cy="4826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účasti</a:t>
            </a:r>
            <a:endParaRPr kumimoji="0" lang="cs-CZ" alt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7" name="Text Box 3">
            <a:extLst>
              <a:ext uri="{FF2B5EF4-FFF2-40B4-BE49-F238E27FC236}">
                <a16:creationId xmlns:a16="http://schemas.microsoft.com/office/drawing/2014/main" id="{241C8BA0-1B2A-4423-B575-E2F985583D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22306" y="3199532"/>
            <a:ext cx="942975" cy="4826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výhradní vlastnictví</a:t>
            </a:r>
            <a:endParaRPr kumimoji="0" lang="cs-CZ" alt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8" name="AutoShape 2">
            <a:extLst>
              <a:ext uri="{FF2B5EF4-FFF2-40B4-BE49-F238E27FC236}">
                <a16:creationId xmlns:a16="http://schemas.microsoft.com/office/drawing/2014/main" id="{F2C5011B-D957-4C53-815A-9CD4D5541F6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946006" y="2850282"/>
            <a:ext cx="504825" cy="33655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39" name="AutoShape 1">
            <a:extLst>
              <a:ext uri="{FF2B5EF4-FFF2-40B4-BE49-F238E27FC236}">
                <a16:creationId xmlns:a16="http://schemas.microsoft.com/office/drawing/2014/main" id="{916BF8E7-608B-466D-BBCD-3354DF0CFA98}"/>
              </a:ext>
            </a:extLst>
          </p:cNvPr>
          <p:cNvSpPr>
            <a:spLocks noChangeShapeType="1"/>
          </p:cNvSpPr>
          <p:nvPr/>
        </p:nvSpPr>
        <p:spPr bwMode="auto">
          <a:xfrm>
            <a:off x="5946131" y="2850282"/>
            <a:ext cx="523875" cy="33655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382079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71550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400" dirty="0"/>
              <a:t>nejvýznamnějšími a nejznámějšími metodami vstupu;</a:t>
            </a:r>
          </a:p>
          <a:p>
            <a:pPr algn="just"/>
            <a:r>
              <a:rPr lang="cs-CZ" sz="1400" dirty="0"/>
              <a:t>představují směnu zboží a služeb jedné země s jinými státy, což jí umožňuje překonávat bariéry domácích omezení;</a:t>
            </a:r>
          </a:p>
          <a:p>
            <a:pPr algn="just"/>
            <a:r>
              <a:rPr lang="cs-CZ" sz="1400" dirty="0"/>
              <a:t>jsou realizovány na základě smluvních vztahů s obchodními partnery – prostředníci, výhradní prodejci, obchodní zástupci, komisionáři, mandatáři a další;</a:t>
            </a:r>
          </a:p>
          <a:p>
            <a:pPr algn="just"/>
            <a:r>
              <a:rPr lang="cs-CZ" sz="1400" dirty="0"/>
              <a:t>volba práva při uzavírání smluv s těmito obchodními partnery vychází v České republice z ustanovení ………………………………</a:t>
            </a:r>
          </a:p>
          <a:p>
            <a:pPr algn="just"/>
            <a:endParaRPr lang="cs-CZ" sz="1400" dirty="0"/>
          </a:p>
          <a:p>
            <a:pPr algn="just"/>
            <a:r>
              <a:rPr lang="cs-CZ" sz="1400" b="1" dirty="0"/>
              <a:t>Formy:</a:t>
            </a:r>
          </a:p>
          <a:p>
            <a:pPr lvl="1" algn="just"/>
            <a:r>
              <a:rPr lang="cs-CZ" sz="1400" dirty="0"/>
              <a:t>přímá </a:t>
            </a:r>
          </a:p>
          <a:p>
            <a:pPr lvl="1" algn="just"/>
            <a:r>
              <a:rPr lang="cs-CZ" sz="1400" dirty="0"/>
              <a:t>nepřímá</a:t>
            </a:r>
          </a:p>
          <a:p>
            <a:pPr lvl="1" algn="just"/>
            <a:r>
              <a:rPr lang="cs-CZ" sz="1400" dirty="0"/>
              <a:t>kooperativní</a:t>
            </a:r>
          </a:p>
          <a:p>
            <a:pPr algn="just"/>
            <a:endParaRPr lang="cs-CZ" sz="1400" dirty="0"/>
          </a:p>
          <a:p>
            <a:pPr algn="just"/>
            <a:endParaRPr lang="cs-CZ" sz="1400" dirty="0"/>
          </a:p>
          <a:p>
            <a:pPr algn="just"/>
            <a:endParaRPr lang="cs-CZ" sz="14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Exportní operace</a:t>
            </a:r>
          </a:p>
        </p:txBody>
      </p:sp>
    </p:spTree>
    <p:extLst>
      <p:ext uri="{BB962C8B-B14F-4D97-AF65-F5344CB8AC3E}">
        <p14:creationId xmlns:p14="http://schemas.microsoft.com/office/powerpoint/2010/main" val="1269952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7188" indent="-357188" algn="just"/>
            <a:r>
              <a:rPr lang="cs-CZ" sz="1600" b="1" dirty="0"/>
              <a:t>Volba trhu </a:t>
            </a:r>
            <a:r>
              <a:rPr lang="cs-CZ" sz="1600" b="1" i="1" dirty="0"/>
              <a:t>– </a:t>
            </a:r>
            <a:r>
              <a:rPr lang="cs-CZ" sz="1600" dirty="0"/>
              <a:t>Jak vstoupit, Kde vstoupit, Kdy vstoupit: volba konkrétního trhu, ať už tuzemského nebo zahraničního a základního rozhodnutí spojená se vstupem na vybraný trh</a:t>
            </a:r>
          </a:p>
          <a:p>
            <a:pPr marL="395478" indent="-285750" algn="just"/>
            <a:r>
              <a:rPr lang="cs-CZ" sz="1600" b="1" dirty="0"/>
              <a:t>Pokrytí trhu</a:t>
            </a:r>
            <a:r>
              <a:rPr lang="cs-CZ" sz="1600" dirty="0"/>
              <a:t> – na základě segmentace trhu a tržního cílení volba konkrétního tržního segmentu/tržních segmentů a tvorby pozice na zvolených segmentech</a:t>
            </a:r>
            <a:endParaRPr lang="cs-CZ" sz="1600" b="1" dirty="0"/>
          </a:p>
          <a:p>
            <a:pPr marL="357188" indent="-357188" algn="just"/>
            <a:r>
              <a:rPr lang="cs-CZ" sz="1600" b="1" dirty="0"/>
              <a:t>Strategie vůči konkurenci</a:t>
            </a:r>
            <a:r>
              <a:rPr lang="cs-CZ" sz="1600" dirty="0"/>
              <a:t> – stanovení pravidel chování vůči konkurenci, volba způsobu vedení konkurenčního boje</a:t>
            </a:r>
          </a:p>
          <a:p>
            <a:pPr marL="757238" lvl="1" indent="-357188" algn="just"/>
            <a:r>
              <a:rPr lang="cs-CZ" sz="1600" dirty="0"/>
              <a:t>Generické  konkurenční strategie M. </a:t>
            </a:r>
            <a:r>
              <a:rPr lang="cs-CZ" sz="1600" dirty="0" err="1"/>
              <a:t>Portera</a:t>
            </a:r>
            <a:endParaRPr lang="cs-CZ" sz="1600" dirty="0"/>
          </a:p>
          <a:p>
            <a:pPr marL="757238" lvl="1" indent="-357188" algn="just"/>
            <a:r>
              <a:rPr lang="cs-CZ" sz="1600" dirty="0"/>
              <a:t>Konkurenční strategie P. </a:t>
            </a:r>
            <a:r>
              <a:rPr lang="cs-CZ" sz="1600" dirty="0" err="1"/>
              <a:t>Kotlera</a:t>
            </a:r>
            <a:endParaRPr lang="cs-CZ" sz="1600" dirty="0"/>
          </a:p>
          <a:p>
            <a:pPr marL="757238" lvl="1" indent="-357188" algn="just"/>
            <a:r>
              <a:rPr lang="cs-CZ" sz="1600" dirty="0"/>
              <a:t>Konkurenční strategie podle P. </a:t>
            </a:r>
            <a:r>
              <a:rPr lang="cs-CZ" sz="1600" dirty="0" err="1"/>
              <a:t>Druckera</a:t>
            </a:r>
            <a:endParaRPr lang="cs-CZ" sz="1600" dirty="0"/>
          </a:p>
          <a:p>
            <a:pPr marL="357188" indent="-357188" algn="just"/>
            <a:r>
              <a:rPr lang="cs-CZ" sz="1600" b="1" dirty="0"/>
              <a:t>Strategie vůči zákazníkům</a:t>
            </a:r>
            <a:r>
              <a:rPr lang="cs-CZ" sz="1600" dirty="0"/>
              <a:t> – stanovení pravidel a způsobu chování vůči zákazníkům, jakým způsobem chci získat zákazníky</a:t>
            </a:r>
            <a:endParaRPr lang="cs-CZ" sz="1600" b="1" dirty="0"/>
          </a:p>
          <a:p>
            <a:pPr marL="357188" indent="-357188" algn="just"/>
            <a:r>
              <a:rPr lang="cs-CZ" sz="1600" b="1" dirty="0"/>
              <a:t>Strategie vůči distribučním článkům</a:t>
            </a:r>
            <a:r>
              <a:rPr lang="cs-CZ" sz="1600" dirty="0"/>
              <a:t> – stanovení pravidel chování a jednání s distribučními články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7560840" cy="507703"/>
          </a:xfrm>
        </p:spPr>
        <p:txBody>
          <a:bodyPr/>
          <a:lstStyle/>
          <a:p>
            <a:r>
              <a:rPr lang="cs-CZ" dirty="0"/>
              <a:t>Základní strategická rozhodnutí spojená s business strategií</a:t>
            </a:r>
          </a:p>
        </p:txBody>
      </p:sp>
    </p:spTree>
    <p:extLst>
      <p:ext uri="{BB962C8B-B14F-4D97-AF65-F5344CB8AC3E}">
        <p14:creationId xmlns:p14="http://schemas.microsoft.com/office/powerpoint/2010/main" val="1553983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04355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400" dirty="0"/>
              <a:t>producenti nebo obchodníci prodávají své produkty přímo importérům nebo kupujícím na zahraničním trhu; </a:t>
            </a:r>
          </a:p>
          <a:p>
            <a:pPr algn="just"/>
            <a:r>
              <a:rPr lang="cs-CZ" sz="1400" dirty="0"/>
              <a:t>realizace přímého exportu předpokládá vytvoření sítě prodejních reprezentantů (prostředníků a zprostředkovatelů) na zahraničních trzích a implementaci exportního marketingu. </a:t>
            </a:r>
          </a:p>
          <a:p>
            <a:pPr algn="just"/>
            <a:endParaRPr lang="cs-CZ" sz="1400" dirty="0"/>
          </a:p>
          <a:p>
            <a:pPr algn="just"/>
            <a:r>
              <a:rPr lang="cs-CZ" sz="1400" b="1" dirty="0"/>
              <a:t>Bez přímých investic </a:t>
            </a:r>
            <a:r>
              <a:rPr lang="cs-CZ" sz="1400" dirty="0"/>
              <a:t>– prostřednictvím cizích distribučních orgánů v zahraničí</a:t>
            </a:r>
          </a:p>
          <a:p>
            <a:pPr lvl="1" algn="just"/>
            <a:r>
              <a:rPr lang="cs-CZ" sz="1400" dirty="0"/>
              <a:t>všem zájemcům</a:t>
            </a:r>
          </a:p>
          <a:p>
            <a:pPr lvl="1" algn="just"/>
            <a:r>
              <a:rPr lang="cs-CZ" sz="1400" dirty="0"/>
              <a:t>výhradnímu importérovi (generálnímu zástupci)</a:t>
            </a:r>
          </a:p>
          <a:p>
            <a:pPr algn="just"/>
            <a:r>
              <a:rPr lang="cs-CZ" sz="1400" b="1" dirty="0"/>
              <a:t>S přímými investicemi </a:t>
            </a:r>
            <a:r>
              <a:rPr lang="cs-CZ" sz="1400" dirty="0"/>
              <a:t>– vlastními distribučními orgány</a:t>
            </a:r>
          </a:p>
          <a:p>
            <a:pPr lvl="1" algn="just"/>
            <a:r>
              <a:rPr lang="cs-CZ" sz="1400" dirty="0"/>
              <a:t>reprezentační kanceláře</a:t>
            </a:r>
          </a:p>
          <a:p>
            <a:pPr lvl="1" algn="just"/>
            <a:r>
              <a:rPr lang="cs-CZ" sz="1400" dirty="0"/>
              <a:t>pobočky</a:t>
            </a:r>
          </a:p>
          <a:p>
            <a:pPr lvl="1" algn="just"/>
            <a:r>
              <a:rPr lang="cs-CZ" sz="1400" dirty="0"/>
              <a:t>dceřiné společnosti</a:t>
            </a:r>
          </a:p>
          <a:p>
            <a:pPr algn="just"/>
            <a:endParaRPr lang="cs-CZ" sz="14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Přímý export</a:t>
            </a:r>
          </a:p>
        </p:txBody>
      </p:sp>
    </p:spTree>
    <p:extLst>
      <p:ext uri="{BB962C8B-B14F-4D97-AF65-F5344CB8AC3E}">
        <p14:creationId xmlns:p14="http://schemas.microsoft.com/office/powerpoint/2010/main" val="2176565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16753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400" dirty="0"/>
              <a:t>realizována prostřednictvím prodeje nezávislým obchodním článkům na tuzemském trhu, kteří umísťují produkty na zahraniční trhy pro konečné spotřebitele; </a:t>
            </a:r>
          </a:p>
          <a:p>
            <a:pPr algn="just"/>
            <a:r>
              <a:rPr lang="cs-CZ" sz="1400" dirty="0"/>
              <a:t>využívání běžných obchodních článků (prostředníci, zprostředkovatelé) a také exportních společenství a exportních organizací.</a:t>
            </a:r>
          </a:p>
          <a:p>
            <a:pPr algn="just"/>
            <a:r>
              <a:rPr lang="cs-CZ" sz="1400" dirty="0"/>
              <a:t>Některé typy exportních reprezentantů (</a:t>
            </a:r>
            <a:r>
              <a:rPr lang="cs-CZ" sz="1400" dirty="0" err="1"/>
              <a:t>Kotabe</a:t>
            </a:r>
            <a:r>
              <a:rPr lang="cs-CZ" sz="1400" dirty="0"/>
              <a:t> &amp; </a:t>
            </a:r>
            <a:r>
              <a:rPr lang="cs-CZ" sz="1400" dirty="0" err="1"/>
              <a:t>Helsen</a:t>
            </a:r>
            <a:r>
              <a:rPr lang="cs-CZ" sz="1400" dirty="0"/>
              <a:t>, 2001):</a:t>
            </a:r>
          </a:p>
          <a:p>
            <a:pPr lvl="1" algn="just"/>
            <a:r>
              <a:rPr lang="cs-CZ" sz="1300" i="1" dirty="0"/>
              <a:t>Kombinovaný exportní manažer</a:t>
            </a:r>
            <a:r>
              <a:rPr lang="cs-CZ" sz="1300" dirty="0"/>
              <a:t> vystupuje jako exportní oddělení pro malé exportéry nebo větší producenty s malým zahraničním prodejem. Manažer operuje na základě zplnomocnění (komisionářství). </a:t>
            </a:r>
          </a:p>
          <a:p>
            <a:pPr lvl="1" algn="just"/>
            <a:r>
              <a:rPr lang="cs-CZ" sz="1300" i="1" dirty="0"/>
              <a:t>Exportní obchodní firma</a:t>
            </a:r>
            <a:r>
              <a:rPr lang="cs-CZ" sz="1300" dirty="0"/>
              <a:t> (exportní obchodník, komisionář) nakupuje a prodává na svůj vlastní účet a přebírá veškerou zodpovědnost za export produktů. </a:t>
            </a:r>
          </a:p>
          <a:p>
            <a:pPr lvl="1" algn="just"/>
            <a:r>
              <a:rPr lang="cs-CZ" sz="1300" i="1" dirty="0"/>
              <a:t>Exportní broker</a:t>
            </a:r>
            <a:r>
              <a:rPr lang="cs-CZ" sz="1300" dirty="0"/>
              <a:t> je subjekt, který propojuje (dává dohromady) zahraničního kupujícího a tuzemského producenta s cílem exportního prodeje a získává provizi za realizaci kontaktu, jehož výsledkem je prodej.</a:t>
            </a:r>
          </a:p>
          <a:p>
            <a:pPr lvl="1" algn="just"/>
            <a:r>
              <a:rPr lang="cs-CZ" sz="1300" i="1" dirty="0"/>
              <a:t>Exportní obchodní dům</a:t>
            </a:r>
            <a:r>
              <a:rPr lang="cs-CZ" sz="1300" dirty="0"/>
              <a:t> zastupuje své klienty, ale neprovádí samotné nákupy a hledají pro své klienty ty nejlepší nákupy a prodeje.</a:t>
            </a:r>
          </a:p>
          <a:p>
            <a:pPr lvl="1" algn="just"/>
            <a:r>
              <a:rPr lang="cs-CZ" sz="1300" i="1" dirty="0"/>
              <a:t>Obchodní společnosti</a:t>
            </a:r>
            <a:r>
              <a:rPr lang="cs-CZ" sz="1300" dirty="0"/>
              <a:t> jsou velké zahraniční společnosti angažované v exportu a importu. Nakupují produkty na svůj účet v zahraničí a provádí export nakoupeného zboží do své země.</a:t>
            </a:r>
            <a:endParaRPr lang="cs-CZ" sz="1300" b="1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912768" cy="507703"/>
          </a:xfrm>
        </p:spPr>
        <p:txBody>
          <a:bodyPr/>
          <a:lstStyle/>
          <a:p>
            <a:r>
              <a:rPr lang="cs-CZ" dirty="0"/>
              <a:t>Nepřímý export</a:t>
            </a:r>
          </a:p>
        </p:txBody>
      </p:sp>
    </p:spTree>
    <p:extLst>
      <p:ext uri="{BB962C8B-B14F-4D97-AF65-F5344CB8AC3E}">
        <p14:creationId xmlns:p14="http://schemas.microsoft.com/office/powerpoint/2010/main" val="1620870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16753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400" dirty="0"/>
              <a:t>formu exportu, při které podniky vstupují do spolupráce s ostatními podniky, tuzemskými nebo zahraničními;</a:t>
            </a:r>
          </a:p>
          <a:p>
            <a:pPr algn="just"/>
            <a:r>
              <a:rPr lang="cs-CZ" sz="1400" dirty="0"/>
              <a:t>nejpopulárnější forma kooperativního exportu je </a:t>
            </a:r>
            <a:r>
              <a:rPr lang="cs-CZ" sz="1400" dirty="0" err="1"/>
              <a:t>piggyback</a:t>
            </a:r>
            <a:r>
              <a:rPr lang="cs-CZ" sz="1400" dirty="0"/>
              <a:t> export (</a:t>
            </a:r>
            <a:r>
              <a:rPr lang="cs-CZ" sz="1400" dirty="0" err="1"/>
              <a:t>piggybacking</a:t>
            </a:r>
            <a:r>
              <a:rPr lang="cs-CZ" sz="1400" dirty="0"/>
              <a:t>);</a:t>
            </a:r>
          </a:p>
          <a:p>
            <a:pPr algn="just"/>
            <a:r>
              <a:rPr lang="cs-CZ" sz="1400" dirty="0" err="1"/>
              <a:t>piggybacking</a:t>
            </a:r>
            <a:r>
              <a:rPr lang="cs-CZ" sz="1400" dirty="0"/>
              <a:t> využívá zahraniční distribuční síť ostatních podniků (tuzemských nebo zahraničních) pro prodej svých produktů na zahraničních trzích.</a:t>
            </a:r>
            <a:endParaRPr lang="cs-CZ" sz="1400" b="1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912768" cy="507703"/>
          </a:xfrm>
        </p:spPr>
        <p:txBody>
          <a:bodyPr/>
          <a:lstStyle/>
          <a:p>
            <a:r>
              <a:rPr lang="cs-CZ" dirty="0"/>
              <a:t>Kooperativní export</a:t>
            </a:r>
          </a:p>
        </p:txBody>
      </p:sp>
    </p:spTree>
    <p:extLst>
      <p:ext uri="{BB962C8B-B14F-4D97-AF65-F5344CB8AC3E}">
        <p14:creationId xmlns:p14="http://schemas.microsoft.com/office/powerpoint/2010/main" val="1404934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16753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400" dirty="0"/>
              <a:t>operace představující nákup zboží nebo služeb od podniku v jiné zemi. </a:t>
            </a:r>
          </a:p>
          <a:p>
            <a:pPr algn="just"/>
            <a:r>
              <a:rPr lang="cs-CZ" sz="1400" dirty="0"/>
              <a:t>mohou probíhat dvěma způsoby :</a:t>
            </a:r>
          </a:p>
          <a:p>
            <a:pPr lvl="1" algn="just"/>
            <a:r>
              <a:rPr lang="cs-CZ" sz="1400" dirty="0"/>
              <a:t>zajištění spotřebitelského a průmyslového zboží nezávislými jednotlivci a podniky bez vztahu ke kupujícímu – nižší cena za kvalitnější zboží,</a:t>
            </a:r>
          </a:p>
          <a:p>
            <a:pPr lvl="1" algn="just"/>
            <a:r>
              <a:rPr lang="cs-CZ" sz="1400" dirty="0"/>
              <a:t>zajištění zboží a služeb prostřednictvím podniků, které jsou součástí dodavatelských řetězců – diverzifikace dodavatelů.</a:t>
            </a:r>
          </a:p>
          <a:p>
            <a:pPr algn="just"/>
            <a:endParaRPr lang="cs-CZ" sz="1400" dirty="0"/>
          </a:p>
          <a:p>
            <a:pPr algn="just"/>
            <a:r>
              <a:rPr lang="cs-CZ" sz="1400" dirty="0"/>
              <a:t>Tři typy importérů:</a:t>
            </a:r>
          </a:p>
          <a:p>
            <a:pPr lvl="1" algn="just"/>
            <a:r>
              <a:rPr lang="cs-CZ" sz="1400" dirty="0"/>
              <a:t>vyhledávající jakékoli produkty po celém světě, které lze dovézt a prodat, jedná je o určité typy zboží použitelné globálně po celém světě a vytvářející zisk pro podnik (typické globální zboží);</a:t>
            </a:r>
          </a:p>
          <a:p>
            <a:pPr lvl="1" algn="just"/>
            <a:r>
              <a:rPr lang="cs-CZ" sz="1400" dirty="0"/>
              <a:t>import vyhledávající zahraniční zdroje poskytnutím co nejvyšší kvality za co nejnižší ceny;</a:t>
            </a:r>
          </a:p>
          <a:p>
            <a:pPr lvl="1" algn="just"/>
            <a:r>
              <a:rPr lang="cs-CZ" sz="1400" dirty="0"/>
              <a:t>využívající zahraniční zdroje jako část jejich globálního dodavatelského řetězce.</a:t>
            </a:r>
          </a:p>
          <a:p>
            <a:pPr algn="just"/>
            <a:r>
              <a:rPr lang="cs-CZ" sz="1400" dirty="0"/>
              <a:t>K realizaci importních obchodních operací se využívají importní brokeři, kteří pomáhají importérovi s vyřízením a provedením celního řízení.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912768" cy="507703"/>
          </a:xfrm>
        </p:spPr>
        <p:txBody>
          <a:bodyPr/>
          <a:lstStyle/>
          <a:p>
            <a:r>
              <a:rPr lang="cs-CZ" dirty="0"/>
              <a:t>Importní operace</a:t>
            </a:r>
          </a:p>
        </p:txBody>
      </p:sp>
    </p:spTree>
    <p:extLst>
      <p:ext uri="{BB962C8B-B14F-4D97-AF65-F5344CB8AC3E}">
        <p14:creationId xmlns:p14="http://schemas.microsoft.com/office/powerpoint/2010/main" val="525886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16753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400" dirty="0"/>
              <a:t>V případě, že je podnik kapitálově slabý nebo není ochoten převádět větší kapitálové investice do zahraničí, tak realizuje aktivity bez přímých investic, tzv. smluvní metody. </a:t>
            </a:r>
          </a:p>
          <a:p>
            <a:pPr marL="0" indent="0" algn="just">
              <a:buNone/>
            </a:pPr>
            <a:r>
              <a:rPr lang="cs-CZ" sz="1400" dirty="0"/>
              <a:t>Mezi tyto aktivity patří  </a:t>
            </a:r>
          </a:p>
          <a:p>
            <a:pPr algn="just"/>
            <a:r>
              <a:rPr lang="cs-CZ" sz="1400" b="1" dirty="0"/>
              <a:t>licenční obchody </a:t>
            </a:r>
            <a:r>
              <a:rPr lang="cs-CZ" sz="1400" dirty="0"/>
              <a:t>– založeny na prodeji práv zahraničnímu subjektu k využívání vynálezu, užitného nebo průmyslového vzoru nebo ochranných zařízení (ochranné známky nebo obchodního jména)</a:t>
            </a:r>
          </a:p>
          <a:p>
            <a:pPr lvl="1" algn="just"/>
            <a:r>
              <a:rPr lang="cs-CZ" sz="1400" dirty="0"/>
              <a:t>patentové licence</a:t>
            </a:r>
          </a:p>
          <a:p>
            <a:pPr lvl="1" algn="just"/>
            <a:r>
              <a:rPr lang="cs-CZ" sz="1400" dirty="0"/>
              <a:t>licence know-how</a:t>
            </a:r>
          </a:p>
          <a:p>
            <a:pPr lvl="1" algn="just"/>
            <a:r>
              <a:rPr lang="cs-CZ" sz="1400" dirty="0" err="1"/>
              <a:t>frachisingové</a:t>
            </a:r>
            <a:r>
              <a:rPr lang="cs-CZ" sz="1400" dirty="0"/>
              <a:t> licence (business </a:t>
            </a:r>
            <a:r>
              <a:rPr lang="cs-CZ" sz="1400" dirty="0" err="1"/>
              <a:t>format</a:t>
            </a:r>
            <a:r>
              <a:rPr lang="cs-CZ" sz="1400" dirty="0"/>
              <a:t> </a:t>
            </a:r>
            <a:r>
              <a:rPr lang="cs-CZ" sz="1400" dirty="0" err="1"/>
              <a:t>franchising</a:t>
            </a:r>
            <a:r>
              <a:rPr lang="cs-CZ" sz="1400" dirty="0"/>
              <a:t>, distribuční </a:t>
            </a:r>
            <a:r>
              <a:rPr lang="cs-CZ" sz="1400" dirty="0" err="1"/>
              <a:t>franchising</a:t>
            </a:r>
            <a:r>
              <a:rPr lang="cs-CZ" sz="1400" dirty="0"/>
              <a:t>, přímý </a:t>
            </a:r>
            <a:r>
              <a:rPr lang="cs-CZ" sz="1400" dirty="0" err="1"/>
              <a:t>franchising</a:t>
            </a:r>
            <a:r>
              <a:rPr lang="cs-CZ" sz="1400" dirty="0"/>
              <a:t>, master-</a:t>
            </a:r>
            <a:r>
              <a:rPr lang="cs-CZ" sz="1400" dirty="0" err="1"/>
              <a:t>franchising</a:t>
            </a:r>
            <a:r>
              <a:rPr lang="cs-CZ" sz="1400" dirty="0"/>
              <a:t>, area </a:t>
            </a:r>
            <a:r>
              <a:rPr lang="cs-CZ" sz="1400" dirty="0" err="1"/>
              <a:t>representation</a:t>
            </a:r>
            <a:r>
              <a:rPr lang="cs-CZ" sz="1400" dirty="0"/>
              <a:t> </a:t>
            </a:r>
            <a:r>
              <a:rPr lang="cs-CZ" sz="1400" dirty="0" err="1"/>
              <a:t>agreement</a:t>
            </a:r>
            <a:r>
              <a:rPr lang="cs-CZ" sz="1400" dirty="0"/>
              <a:t>)</a:t>
            </a:r>
          </a:p>
          <a:p>
            <a:pPr algn="just"/>
            <a:r>
              <a:rPr lang="cs-CZ" sz="1400" b="1" dirty="0"/>
              <a:t>výrobní kooperace – </a:t>
            </a:r>
            <a:r>
              <a:rPr lang="cs-CZ" sz="1400" dirty="0"/>
              <a:t>jsou založeny na rozdělení výrobního programu mezi výrobce z různých zemí, aniž by došlo k jejich kapitálovému spojení nebo dokonce sloučení</a:t>
            </a:r>
            <a:endParaRPr lang="cs-CZ" sz="1400" b="1" dirty="0"/>
          </a:p>
          <a:p>
            <a:pPr algn="just"/>
            <a:r>
              <a:rPr lang="cs-CZ" sz="1400" b="1" dirty="0"/>
              <a:t>smlouvy o managementu </a:t>
            </a:r>
            <a:r>
              <a:rPr lang="cs-CZ" sz="1400" dirty="0"/>
              <a:t>– zvláštním smluvním typem, jehož předmětem je poskytnutí řídících činností a znalostí a řídících pracovníků na dobu určitou za úplatu, která může mít podobu procenta z tržeb, získání akcií atd.</a:t>
            </a:r>
          </a:p>
          <a:p>
            <a:pPr algn="just"/>
            <a:r>
              <a:rPr lang="cs-CZ" sz="1400" b="1" dirty="0"/>
              <a:t>zušlechťovací operace </a:t>
            </a:r>
            <a:r>
              <a:rPr lang="cs-CZ" sz="1400" dirty="0"/>
              <a:t>– zpracování nebo přepracování surovin, materiálů nebo polotovarů do vyššího stupně finality, případně do konečné podoby hotového výrobku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912768" cy="507703"/>
          </a:xfrm>
        </p:spPr>
        <p:txBody>
          <a:bodyPr/>
          <a:lstStyle/>
          <a:p>
            <a:r>
              <a:rPr lang="cs-CZ" dirty="0"/>
              <a:t>Smluvní metody</a:t>
            </a:r>
          </a:p>
        </p:txBody>
      </p:sp>
    </p:spTree>
    <p:extLst>
      <p:ext uri="{BB962C8B-B14F-4D97-AF65-F5344CB8AC3E}">
        <p14:creationId xmlns:p14="http://schemas.microsoft.com/office/powerpoint/2010/main" val="2211682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16753"/>
            <a:ext cx="763284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200" dirty="0"/>
              <a:t>metody vstupu na zahraniční trhy, které sebou nesou významné investice;</a:t>
            </a:r>
          </a:p>
          <a:p>
            <a:pPr algn="just"/>
            <a:r>
              <a:rPr lang="cs-CZ" sz="1200" dirty="0"/>
              <a:t>tyto investice mohou mít charakter investic portfoliových nebo přímých.</a:t>
            </a:r>
          </a:p>
          <a:p>
            <a:pPr algn="just"/>
            <a:endParaRPr lang="cs-CZ" sz="1200" dirty="0"/>
          </a:p>
          <a:p>
            <a:pPr algn="just"/>
            <a:r>
              <a:rPr lang="cs-CZ" sz="1200" b="1" dirty="0"/>
              <a:t>Portfoliové investice </a:t>
            </a:r>
            <a:r>
              <a:rPr lang="cs-CZ" sz="1200" dirty="0"/>
              <a:t>představují pasivní držení cenných papírů, jako jsou zahraniční akcie, dluhopisy nebo jiná finanční aktiva. Držení těchto cenných papírů však s sebou nepřináší investorovi možnost aktivně se podílet na řízení nebo kontrole podniku, do kterého bylo takto investováno.</a:t>
            </a:r>
          </a:p>
          <a:p>
            <a:pPr algn="just"/>
            <a:endParaRPr lang="cs-CZ" sz="1200" dirty="0"/>
          </a:p>
          <a:p>
            <a:pPr algn="just"/>
            <a:r>
              <a:rPr lang="cs-CZ" sz="1200" b="1" dirty="0"/>
              <a:t>Přímé zahraniční investice </a:t>
            </a:r>
            <a:r>
              <a:rPr lang="cs-CZ" sz="1200" dirty="0"/>
              <a:t>představují investice, jejichž účelem je založení, získání nebo rozšíření trvalých (dlouhodobých) ekonomických vztahů mezi investorem jedné země a podnikem se sídlem v jiné zemi. </a:t>
            </a:r>
          </a:p>
          <a:p>
            <a:pPr algn="just"/>
            <a:r>
              <a:rPr lang="cs-CZ" sz="1200" dirty="0"/>
              <a:t>Pojem „přímé zahraniční investice“ je dán v České republice Devizovým zákonem č. 219/1995 Sb., který jej definuje jako „vynaložení peněžních prostředků nebo penězi ocenitelných majetkových hodnot či majetkových práv za účelem založení, získání nebo rozšíření trvalých ekonomických vztahů investujícího tuzemce na podnikání v zahraničí nebo investujícího cizozemce na podnikání v tuzemsku, a to některou z těchto forem:</a:t>
            </a:r>
          </a:p>
          <a:p>
            <a:pPr lvl="1" algn="just"/>
            <a:r>
              <a:rPr lang="cs-CZ" sz="1200" dirty="0"/>
              <a:t>vznik nebo získání výlučného podílu na podnikání včetně jeho rozšíření,</a:t>
            </a:r>
          </a:p>
          <a:p>
            <a:pPr lvl="1" algn="just"/>
            <a:r>
              <a:rPr lang="cs-CZ" sz="1200" dirty="0"/>
              <a:t>účast na nově vzniklém nebo existujícím podnikání, jestliže investor vlastní nebo získá nejméně 10% podílu na obchodním jmění nebo nejméně 10% hlasovacích práv,</a:t>
            </a:r>
          </a:p>
          <a:p>
            <a:pPr lvl="1" algn="just"/>
            <a:r>
              <a:rPr lang="cs-CZ" sz="1200" dirty="0"/>
              <a:t>finanční úvěr na 5 nebo více let, poskytnutý investorem na podnikání, na němž má investor účast podle bodu 1. a 2., nebo úvěr spojený s dohodou o podílu na rozdělení zisku, </a:t>
            </a:r>
          </a:p>
          <a:p>
            <a:pPr lvl="1" algn="just"/>
            <a:r>
              <a:rPr lang="cs-CZ" sz="1200" dirty="0"/>
              <a:t>užití zisku ze stávající přímé investice do této investice (reinvestice zisku).“ (Devizový zákon 219/1995Sb.)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912768" cy="507703"/>
          </a:xfrm>
        </p:spPr>
        <p:txBody>
          <a:bodyPr/>
          <a:lstStyle/>
          <a:p>
            <a:r>
              <a:rPr lang="cs-CZ" dirty="0"/>
              <a:t>Investiční metody</a:t>
            </a:r>
          </a:p>
        </p:txBody>
      </p:sp>
    </p:spTree>
    <p:extLst>
      <p:ext uri="{BB962C8B-B14F-4D97-AF65-F5344CB8AC3E}">
        <p14:creationId xmlns:p14="http://schemas.microsoft.com/office/powerpoint/2010/main" val="799173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16753"/>
            <a:ext cx="763284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400" dirty="0"/>
              <a:t>Přímá investice zahrnuje </a:t>
            </a:r>
          </a:p>
          <a:p>
            <a:pPr lvl="1" algn="just"/>
            <a:r>
              <a:rPr lang="cs-CZ" sz="1400" b="1" dirty="0"/>
              <a:t>přímo vlastněné afilace</a:t>
            </a:r>
            <a:r>
              <a:rPr lang="cs-CZ" sz="1400" dirty="0"/>
              <a:t>;</a:t>
            </a:r>
          </a:p>
          <a:p>
            <a:pPr lvl="1" algn="just"/>
            <a:r>
              <a:rPr lang="cs-CZ" sz="1400" b="1" dirty="0"/>
              <a:t>nepřímo vlastněné afilace</a:t>
            </a:r>
            <a:r>
              <a:rPr lang="cs-CZ" sz="1400" dirty="0"/>
              <a:t>, které se podle procenta podílu investora na základním kapitálu nebo hlasovacích právech dělí na dceřiné společnosti (více než 50% podíl), přidružené společnosti (10 – 50% podíl), spřátelené společnosti (méně než 20% podíl) a pobočky (100% vlastněná trvalá zastoupení nebo kanceláře přímého investora; pozemky a stavby přímo vlastněné nerezidentem; mobilní zařízení operující v ekonomice alespoň 1 rok).</a:t>
            </a:r>
          </a:p>
          <a:p>
            <a:pPr marL="457200" lvl="1" indent="0" algn="just">
              <a:buNone/>
            </a:pPr>
            <a:endParaRPr lang="cs-CZ" sz="1400" dirty="0"/>
          </a:p>
          <a:p>
            <a:pPr algn="just"/>
            <a:r>
              <a:rPr lang="cs-CZ" sz="1400" dirty="0"/>
              <a:t>Za součást přímé zahraniční investice je považován (Česká národní banka, 2007):</a:t>
            </a:r>
          </a:p>
          <a:p>
            <a:pPr lvl="1" algn="just"/>
            <a:r>
              <a:rPr lang="cs-CZ" sz="1400" b="1" dirty="0"/>
              <a:t>podíl na základním kapitálu </a:t>
            </a:r>
            <a:r>
              <a:rPr lang="cs-CZ" sz="1400" dirty="0"/>
              <a:t>(vklad nerezidenta do základního kapitálu společnosti);</a:t>
            </a:r>
          </a:p>
          <a:p>
            <a:pPr lvl="1" algn="just"/>
            <a:r>
              <a:rPr lang="cs-CZ" sz="1400" b="1" dirty="0"/>
              <a:t>reinvestovaný zisk </a:t>
            </a:r>
            <a:r>
              <a:rPr lang="cs-CZ" sz="1400" dirty="0"/>
              <a:t>(podíl přímého investora na hospodářském výsledku nerozděleném formou dividend);</a:t>
            </a:r>
          </a:p>
          <a:p>
            <a:pPr lvl="1" algn="just"/>
            <a:r>
              <a:rPr lang="cs-CZ" sz="1400" b="1" dirty="0"/>
              <a:t>ostatní kapitál </a:t>
            </a:r>
            <a:r>
              <a:rPr lang="cs-CZ" sz="1400" dirty="0"/>
              <a:t>(přijaté a poskytnuté úvěry zachyceny v mezipodnikových pohledávkách a závazcích) .</a:t>
            </a:r>
          </a:p>
          <a:p>
            <a:pPr lvl="1" algn="just"/>
            <a:endParaRPr lang="cs-CZ" sz="14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912768" cy="507703"/>
          </a:xfrm>
        </p:spPr>
        <p:txBody>
          <a:bodyPr/>
          <a:lstStyle/>
          <a:p>
            <a:r>
              <a:rPr lang="cs-CZ" dirty="0"/>
              <a:t>Přímé zahraniční investice</a:t>
            </a:r>
          </a:p>
        </p:txBody>
      </p:sp>
    </p:spTree>
    <p:extLst>
      <p:ext uri="{BB962C8B-B14F-4D97-AF65-F5344CB8AC3E}">
        <p14:creationId xmlns:p14="http://schemas.microsoft.com/office/powerpoint/2010/main" val="1978586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16753"/>
            <a:ext cx="763284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400" b="1" dirty="0" err="1"/>
              <a:t>Greenfield</a:t>
            </a:r>
            <a:r>
              <a:rPr lang="cs-CZ" sz="1400" b="1" dirty="0"/>
              <a:t> investice </a:t>
            </a:r>
            <a:r>
              <a:rPr lang="cs-CZ" sz="1400" dirty="0"/>
              <a:t>(investice na zelené louce) – kapitálové vstupy, při kterých zahraniční investor buduje nové podniky, zařízení.</a:t>
            </a:r>
          </a:p>
          <a:p>
            <a:pPr algn="just"/>
            <a:r>
              <a:rPr lang="cs-CZ" sz="1400" b="1" dirty="0"/>
              <a:t>Mezinárodní fúze </a:t>
            </a:r>
            <a:r>
              <a:rPr lang="cs-CZ" sz="1400" dirty="0"/>
              <a:t>– splynutím dochází k takovému spojení podniků, při kterém splývající podniky zanikají a vzniká podnik nový.</a:t>
            </a:r>
          </a:p>
          <a:p>
            <a:pPr algn="just"/>
            <a:r>
              <a:rPr lang="cs-CZ" sz="1400" b="1" dirty="0"/>
              <a:t>Mezinárodní akvizice </a:t>
            </a:r>
            <a:r>
              <a:rPr lang="cs-CZ" sz="1400" dirty="0"/>
              <a:t>– pohlcení (převzetí) jednoho podniku druhým, většinou větším podnikem, v němž se pohlcený podnik pozvolna rozpouští.</a:t>
            </a:r>
          </a:p>
          <a:p>
            <a:pPr algn="just"/>
            <a:r>
              <a:rPr lang="cs-CZ" sz="1400" b="1" dirty="0" err="1"/>
              <a:t>Brownfield</a:t>
            </a:r>
            <a:r>
              <a:rPr lang="cs-CZ" sz="1400" b="1" dirty="0"/>
              <a:t> investice </a:t>
            </a:r>
            <a:r>
              <a:rPr lang="cs-CZ" sz="1400" dirty="0"/>
              <a:t>– revitalizace nedostatečně využívaných nemovitostí.</a:t>
            </a:r>
          </a:p>
          <a:p>
            <a:pPr algn="just"/>
            <a:r>
              <a:rPr lang="cs-CZ" sz="1400" b="1" dirty="0"/>
              <a:t>Joint </a:t>
            </a:r>
            <a:r>
              <a:rPr lang="cs-CZ" sz="1400" b="1" dirty="0" err="1"/>
              <a:t>ventures</a:t>
            </a:r>
            <a:r>
              <a:rPr lang="cs-CZ" sz="1400" b="1" dirty="0"/>
              <a:t> (společné podnikání) </a:t>
            </a:r>
            <a:r>
              <a:rPr lang="cs-CZ" sz="1400" dirty="0"/>
              <a:t>– představuje spolupráci dvou nebo více partnerů s vlastní organizační formou s cílem realizace společného podnikatelského záměru. </a:t>
            </a:r>
          </a:p>
          <a:p>
            <a:pPr lvl="1" algn="just"/>
            <a:r>
              <a:rPr lang="cs-CZ" sz="1400" dirty="0"/>
              <a:t>Institucionální Joint </a:t>
            </a:r>
            <a:r>
              <a:rPr lang="cs-CZ" sz="1400" dirty="0" err="1"/>
              <a:t>Ventures</a:t>
            </a:r>
            <a:r>
              <a:rPr lang="cs-CZ" sz="1400" dirty="0"/>
              <a:t> zahrnují veškeré situace, kdy je investory vytvořena právnická osoba mající vlastní právní subjektivitu. </a:t>
            </a:r>
          </a:p>
          <a:p>
            <a:pPr lvl="1" algn="just"/>
            <a:r>
              <a:rPr lang="cs-CZ" sz="1400" dirty="0"/>
              <a:t>Smluvní Joint </a:t>
            </a:r>
            <a:r>
              <a:rPr lang="cs-CZ" sz="1400" dirty="0" err="1"/>
              <a:t>Ventures</a:t>
            </a:r>
            <a:r>
              <a:rPr lang="cs-CZ" sz="1400" dirty="0"/>
              <a:t> nevzniká právnická osoba, ale investoři se pouze smluvně zavazují ke spolupráci a upravují mezi sebou práva a povinnosti z toho vyplývající. </a:t>
            </a:r>
          </a:p>
          <a:p>
            <a:pPr algn="just"/>
            <a:r>
              <a:rPr lang="cs-CZ" sz="1400" b="1" dirty="0"/>
              <a:t>Strategické aliance </a:t>
            </a:r>
            <a:r>
              <a:rPr lang="cs-CZ" sz="1400" dirty="0"/>
              <a:t>- organizační forma tvořena dvěma nebo více vzájemně samostatnými organizačními jednotkami, která působí jako relativně autonomní podnikatelská jednotka. Cílem této jednotky je aktivovat a zhodnocovat efekty spolupráce strategických partnerů ve zvolné oblasti podnikatelské činnosti. </a:t>
            </a:r>
          </a:p>
          <a:p>
            <a:pPr lvl="1" algn="just"/>
            <a:endParaRPr lang="cs-CZ" sz="14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912768" cy="507703"/>
          </a:xfrm>
        </p:spPr>
        <p:txBody>
          <a:bodyPr/>
          <a:lstStyle/>
          <a:p>
            <a:r>
              <a:rPr lang="cs-CZ" dirty="0"/>
              <a:t>Podoby přímých zahraničních investic</a:t>
            </a:r>
          </a:p>
        </p:txBody>
      </p:sp>
    </p:spTree>
    <p:extLst>
      <p:ext uri="{BB962C8B-B14F-4D97-AF65-F5344CB8AC3E}">
        <p14:creationId xmlns:p14="http://schemas.microsoft.com/office/powerpoint/2010/main" val="965673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16753"/>
            <a:ext cx="763284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100" dirty="0"/>
              <a:t>Podstatou je svázání dvou nebo více obchodních transakcí za účelem dosažení stanoveného cíle.</a:t>
            </a:r>
          </a:p>
          <a:p>
            <a:pPr algn="just"/>
            <a:r>
              <a:rPr lang="cs-CZ" sz="1100" dirty="0"/>
              <a:t> Cílem těchto obchodů bývá nejčastěji překonávání protekcionistických překážek obchodu, zajištění úhrady za dodávku zboží, snaha o proniknutí na těžko dostupné trhy a využívání cenových a kurzových rozdílů na jednotlivých trzích.</a:t>
            </a:r>
          </a:p>
          <a:p>
            <a:pPr algn="just"/>
            <a:r>
              <a:rPr lang="cs-CZ" sz="1100" dirty="0"/>
              <a:t>Legislativa – např. smlouva o budoucí smlouvě.</a:t>
            </a:r>
          </a:p>
          <a:p>
            <a:pPr algn="just"/>
            <a:endParaRPr lang="cs-CZ" sz="1100" dirty="0"/>
          </a:p>
          <a:p>
            <a:pPr algn="just"/>
            <a:r>
              <a:rPr lang="cs-CZ" sz="1100" b="1" dirty="0"/>
              <a:t>Kompenzace</a:t>
            </a:r>
            <a:r>
              <a:rPr lang="cs-CZ" sz="1100" dirty="0"/>
              <a:t> přestavují výměnné obchodní transakce mezi obchodními partnery ze dvou nebo více zemí.  Kompenzace předpokládají hodnotovou vyrovnanost obchodních operací (vývozu a dovozu) každé země tak, aby nedocházelo k pohybu plateb přes hranice zemí. Formy: firemní barter, kompenzace rozšířené, kompenzace globální.</a:t>
            </a:r>
          </a:p>
          <a:p>
            <a:pPr algn="just"/>
            <a:r>
              <a:rPr lang="cs-CZ" sz="1100" b="1" dirty="0"/>
              <a:t>Protinákupy</a:t>
            </a:r>
            <a:r>
              <a:rPr lang="cs-CZ" sz="1100" dirty="0"/>
              <a:t> jsou založeny na závazku zahraničního dodavatele dodat sjednané produkty a zároveň nakoupit určité produkty v zemi dovozu. </a:t>
            </a:r>
          </a:p>
          <a:p>
            <a:pPr algn="just"/>
            <a:r>
              <a:rPr lang="cs-CZ" sz="1100" b="1" dirty="0" err="1"/>
              <a:t>Buyback</a:t>
            </a:r>
            <a:r>
              <a:rPr lang="cs-CZ" sz="1100" dirty="0"/>
              <a:t> je obchodní transakce, během níž dodavatel strojů, zařízení nebo technologie přijímá jako úhradu kupní ceny část produkce vytvořené dodaným zařízením od zahraničního odběratele.</a:t>
            </a:r>
          </a:p>
          <a:p>
            <a:pPr algn="just"/>
            <a:r>
              <a:rPr lang="cs-CZ" sz="1100" b="1" dirty="0" err="1"/>
              <a:t>Production</a:t>
            </a:r>
            <a:r>
              <a:rPr lang="cs-CZ" sz="1100" b="1" dirty="0"/>
              <a:t> </a:t>
            </a:r>
            <a:r>
              <a:rPr lang="cs-CZ" sz="1100" b="1" dirty="0" err="1"/>
              <a:t>sharing</a:t>
            </a:r>
            <a:r>
              <a:rPr lang="cs-CZ" sz="1100" b="1" dirty="0"/>
              <a:t> </a:t>
            </a:r>
            <a:r>
              <a:rPr lang="cs-CZ" sz="1100" dirty="0"/>
              <a:t>obchodní transakce, při které dodavatel přijímá jako ekvivalent peněžní úhrady za dodanou investici podíl na produkci odběratele.</a:t>
            </a:r>
          </a:p>
          <a:p>
            <a:pPr algn="just"/>
            <a:r>
              <a:rPr lang="cs-CZ" sz="1100" b="1" dirty="0"/>
              <a:t>Kooperace na kompenzačním základě</a:t>
            </a:r>
            <a:r>
              <a:rPr lang="cs-CZ" sz="1100" dirty="0"/>
              <a:t> představují obchodní operace zakládající dlouhodobou spolupráci mezi partnery v oblasti spolupráce při výstavbě průmyslových objektů ropného, chemického, plynárenského a uhelného průmyslu. </a:t>
            </a:r>
          </a:p>
          <a:p>
            <a:pPr algn="just"/>
            <a:r>
              <a:rPr lang="cs-CZ" sz="1100" b="1" dirty="0"/>
              <a:t>Offsety</a:t>
            </a:r>
            <a:r>
              <a:rPr lang="cs-CZ" sz="1100" dirty="0"/>
              <a:t> slouží k vyrovnání jednostrannosti obchodních vztahů podmiňujících realizaci dovozních kontraktů o relativně vysoké hodnotě poskytnutím určitých podnikatelských příležitostí pro kupujícího a různé podnikatelské subjekty v zemi dovozu. </a:t>
            </a:r>
          </a:p>
          <a:p>
            <a:pPr algn="just"/>
            <a:r>
              <a:rPr lang="cs-CZ" sz="1100" b="1" dirty="0" err="1"/>
              <a:t>Switche</a:t>
            </a:r>
            <a:r>
              <a:rPr lang="cs-CZ" sz="1100" dirty="0"/>
              <a:t> představují zvláštní druh nepřímých obchodů, při kterých dochází ke konverzi deviz vzájemně nesměnitelných.</a:t>
            </a:r>
          </a:p>
          <a:p>
            <a:pPr algn="just"/>
            <a:r>
              <a:rPr lang="cs-CZ" sz="1100" b="1" dirty="0"/>
              <a:t>Reexporty</a:t>
            </a:r>
            <a:r>
              <a:rPr lang="cs-CZ" sz="1100" dirty="0"/>
              <a:t> jsou opětovné vývozy dovezených produktů. Motivem k využívání těchto obchodních operací je existence cenových rozdílů na různých trzích, a tím zajištění zisku. </a:t>
            </a:r>
          </a:p>
          <a:p>
            <a:pPr algn="just"/>
            <a:endParaRPr lang="cs-CZ" sz="1100" dirty="0"/>
          </a:p>
          <a:p>
            <a:pPr lvl="1" algn="just"/>
            <a:endParaRPr lang="cs-CZ" sz="11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912768" cy="507703"/>
          </a:xfrm>
        </p:spPr>
        <p:txBody>
          <a:bodyPr/>
          <a:lstStyle/>
          <a:p>
            <a:r>
              <a:rPr lang="cs-CZ" dirty="0"/>
              <a:t>Vázané obchody</a:t>
            </a:r>
          </a:p>
        </p:txBody>
      </p:sp>
    </p:spTree>
    <p:extLst>
      <p:ext uri="{BB962C8B-B14F-4D97-AF65-F5344CB8AC3E}">
        <p14:creationId xmlns:p14="http://schemas.microsoft.com/office/powerpoint/2010/main" val="711105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/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7272808" cy="507703"/>
          </a:xfrm>
        </p:spPr>
        <p:txBody>
          <a:bodyPr/>
          <a:lstStyle/>
          <a:p>
            <a:r>
              <a:rPr lang="cs-CZ" dirty="0"/>
              <a:t>Generické konkurenční strategie podle M. </a:t>
            </a:r>
            <a:r>
              <a:rPr lang="cs-CZ" dirty="0" err="1"/>
              <a:t>Portera</a:t>
            </a:r>
            <a:endParaRPr lang="cs-CZ" dirty="0"/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/>
          </p:nvPr>
        </p:nvGraphicFramePr>
        <p:xfrm>
          <a:off x="539552" y="1059582"/>
          <a:ext cx="7488832" cy="34563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3638">
                  <a:extLst>
                    <a:ext uri="{9D8B030D-6E8A-4147-A177-3AD203B41FA5}">
                      <a16:colId xmlns:a16="http://schemas.microsoft.com/office/drawing/2014/main" val="1314894386"/>
                    </a:ext>
                  </a:extLst>
                </a:gridCol>
                <a:gridCol w="1817677">
                  <a:extLst>
                    <a:ext uri="{9D8B030D-6E8A-4147-A177-3AD203B41FA5}">
                      <a16:colId xmlns:a16="http://schemas.microsoft.com/office/drawing/2014/main" val="1839375358"/>
                    </a:ext>
                  </a:extLst>
                </a:gridCol>
                <a:gridCol w="2472768">
                  <a:extLst>
                    <a:ext uri="{9D8B030D-6E8A-4147-A177-3AD203B41FA5}">
                      <a16:colId xmlns:a16="http://schemas.microsoft.com/office/drawing/2014/main" val="590029433"/>
                    </a:ext>
                  </a:extLst>
                </a:gridCol>
                <a:gridCol w="2544749">
                  <a:extLst>
                    <a:ext uri="{9D8B030D-6E8A-4147-A177-3AD203B41FA5}">
                      <a16:colId xmlns:a16="http://schemas.microsoft.com/office/drawing/2014/main" val="2150455027"/>
                    </a:ext>
                  </a:extLst>
                </a:gridCol>
              </a:tblGrid>
              <a:tr h="450564">
                <a:tc rowSpan="4">
                  <a:txBody>
                    <a:bodyPr/>
                    <a:lstStyle/>
                    <a:p>
                      <a:r>
                        <a:rPr lang="cs-CZ" dirty="0">
                          <a:solidFill>
                            <a:srgbClr val="000000"/>
                          </a:solidFill>
                        </a:rPr>
                        <a:t>Rozsah konkurenčního působení</a:t>
                      </a: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endParaRPr lang="cs-CZ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cs-CZ" dirty="0">
                          <a:solidFill>
                            <a:srgbClr val="000000"/>
                          </a:solidFill>
                        </a:rPr>
                        <a:t>Konkurenční výhoda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1693040"/>
                  </a:ext>
                </a:extLst>
              </a:tr>
              <a:tr h="450564"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>
                          <a:solidFill>
                            <a:srgbClr val="000000"/>
                          </a:solidFill>
                        </a:rPr>
                        <a:t>Nízké náklady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>
                          <a:solidFill>
                            <a:srgbClr val="000000"/>
                          </a:solidFill>
                        </a:rPr>
                        <a:t>Diferenciace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4112114"/>
                  </a:ext>
                </a:extLst>
              </a:tr>
              <a:tr h="1110980"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solidFill>
                            <a:srgbClr val="000000"/>
                          </a:solidFill>
                        </a:rPr>
                        <a:t>Široké zaměření (všechny trhy,</a:t>
                      </a:r>
                      <a:r>
                        <a:rPr lang="cs-CZ" baseline="0" dirty="0">
                          <a:solidFill>
                            <a:srgbClr val="000000"/>
                          </a:solidFill>
                        </a:rPr>
                        <a:t> segmenty)</a:t>
                      </a:r>
                      <a:endParaRPr lang="cs-CZ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>
                          <a:solidFill>
                            <a:srgbClr val="000000"/>
                          </a:solidFill>
                        </a:rPr>
                        <a:t>Nákladové vedení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>
                          <a:solidFill>
                            <a:srgbClr val="000000"/>
                          </a:solidFill>
                        </a:rPr>
                        <a:t>Diferenciace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45103703"/>
                  </a:ext>
                </a:extLst>
              </a:tr>
              <a:tr h="1444275"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solidFill>
                            <a:srgbClr val="000000"/>
                          </a:solidFill>
                        </a:rPr>
                        <a:t>Úzké zaměření (vybrané</a:t>
                      </a:r>
                      <a:r>
                        <a:rPr lang="cs-CZ" baseline="0" dirty="0">
                          <a:solidFill>
                            <a:srgbClr val="000000"/>
                          </a:solidFill>
                        </a:rPr>
                        <a:t> trhy, segmenty)</a:t>
                      </a:r>
                      <a:endParaRPr lang="cs-CZ" dirty="0">
                        <a:solidFill>
                          <a:srgbClr val="000000"/>
                        </a:solidFill>
                      </a:endParaRPr>
                    </a:p>
                    <a:p>
                      <a:endParaRPr lang="cs-CZ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>
                          <a:solidFill>
                            <a:srgbClr val="000000"/>
                          </a:solidFill>
                        </a:rPr>
                        <a:t>Nákladové soustředění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>
                          <a:solidFill>
                            <a:srgbClr val="000000"/>
                          </a:solidFill>
                        </a:rPr>
                        <a:t>Diferenciační</a:t>
                      </a:r>
                      <a:r>
                        <a:rPr lang="cs-CZ" baseline="0" dirty="0">
                          <a:solidFill>
                            <a:srgbClr val="000000"/>
                          </a:solidFill>
                        </a:rPr>
                        <a:t> soustředění</a:t>
                      </a:r>
                      <a:endParaRPr lang="cs-CZ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26763372"/>
                  </a:ext>
                </a:extLst>
              </a:tr>
            </a:tbl>
          </a:graphicData>
        </a:graphic>
      </p:graphicFrame>
      <p:sp>
        <p:nvSpPr>
          <p:cNvPr id="4" name="Obdélník 3"/>
          <p:cNvSpPr/>
          <p:nvPr/>
        </p:nvSpPr>
        <p:spPr>
          <a:xfrm>
            <a:off x="4499992" y="2751771"/>
            <a:ext cx="1944216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solidFill>
                  <a:srgbClr val="000000"/>
                </a:solidFill>
              </a:rPr>
              <a:t>Strategie modrého oceánu</a:t>
            </a:r>
          </a:p>
        </p:txBody>
      </p:sp>
    </p:spTree>
    <p:extLst>
      <p:ext uri="{BB962C8B-B14F-4D97-AF65-F5344CB8AC3E}">
        <p14:creationId xmlns:p14="http://schemas.microsoft.com/office/powerpoint/2010/main" val="8850695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03189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/>
            <a:r>
              <a:rPr lang="cs-CZ" sz="1600" b="1" dirty="0"/>
              <a:t>Rudý oceán </a:t>
            </a:r>
            <a:r>
              <a:rPr lang="cs-CZ" sz="1600" dirty="0"/>
              <a:t>symbolizuje dnes běžná odvětví, jejichž hranice jsou vymezeny a jejichž pravidla hry všichni znají. Podle toho, jak přitvrzuje konkurence na takovém trhu, stávají se perspektivy růstu a získávání zisku pro podnik pochybnými. Novinky se stávají rychle zbožím masové spotřeby, ale rostoucí konkurence zabarvuje vody tohoto podnikatelského oceánu krvavě rudou barvou.</a:t>
            </a:r>
          </a:p>
          <a:p>
            <a:pPr lvl="0" algn="just"/>
            <a:endParaRPr lang="cs-CZ" sz="1600" dirty="0"/>
          </a:p>
          <a:p>
            <a:pPr marL="0" lvl="0" indent="0" algn="just">
              <a:buNone/>
            </a:pPr>
            <a:r>
              <a:rPr lang="cs-CZ" sz="1600" i="1" dirty="0"/>
              <a:t>Základní charakteristiky strategie rudého oceánu:</a:t>
            </a:r>
          </a:p>
          <a:p>
            <a:r>
              <a:rPr lang="cs-CZ" sz="1600" dirty="0"/>
              <a:t>konkurovat na existujícím trhu;</a:t>
            </a:r>
          </a:p>
          <a:p>
            <a:r>
              <a:rPr lang="cs-CZ" sz="1600" dirty="0"/>
              <a:t>porážet konkurenci;</a:t>
            </a:r>
          </a:p>
          <a:p>
            <a:r>
              <a:rPr lang="cs-CZ" sz="1600" dirty="0"/>
              <a:t>využívat existující poptávku;</a:t>
            </a:r>
          </a:p>
          <a:p>
            <a:r>
              <a:rPr lang="cs-CZ" sz="1600" dirty="0"/>
              <a:t>nalézat kompromis mezi kvalitou a cenou;</a:t>
            </a:r>
          </a:p>
          <a:p>
            <a:r>
              <a:rPr lang="cs-CZ" sz="1600" dirty="0"/>
              <a:t>adaptovat systém činností podniku v souladu s jeho strategickou volbou: jedinečná kvalita nebo nízká cena.</a:t>
            </a:r>
          </a:p>
          <a:p>
            <a:pPr lvl="0" algn="just"/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7272808" cy="507703"/>
          </a:xfrm>
        </p:spPr>
        <p:txBody>
          <a:bodyPr/>
          <a:lstStyle/>
          <a:p>
            <a:r>
              <a:rPr lang="cs-CZ" dirty="0"/>
              <a:t>Strategie rudého a modrého oceánu I</a:t>
            </a:r>
          </a:p>
        </p:txBody>
      </p:sp>
    </p:spTree>
    <p:extLst>
      <p:ext uri="{BB962C8B-B14F-4D97-AF65-F5344CB8AC3E}">
        <p14:creationId xmlns:p14="http://schemas.microsoft.com/office/powerpoint/2010/main" val="615368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03189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/>
            <a:r>
              <a:rPr lang="cs-CZ" sz="1600" b="1" dirty="0"/>
              <a:t>Modrý oceán </a:t>
            </a:r>
            <a:r>
              <a:rPr lang="cs-CZ" sz="1600" dirty="0"/>
              <a:t>představují nedotčené části trhu, které poskytují možnost neomezeného růstu a vysokých zisků. Modrý oceán může představovat ještě neexistující odvětví, kde niko-mu nehrozí konkurence, a pravidla hry si můžete zformulovat sami. V tomto prostoru existuje dostatek možností pro rozvoj podniku, pro zvyšování zisku a pro rychlé tempo růstu.</a:t>
            </a:r>
          </a:p>
          <a:p>
            <a:pPr lvl="0" algn="just"/>
            <a:endParaRPr lang="cs-CZ" sz="1600" dirty="0"/>
          </a:p>
          <a:p>
            <a:pPr marL="0" lvl="0" indent="0" algn="just">
              <a:buNone/>
            </a:pPr>
            <a:r>
              <a:rPr lang="cs-CZ" sz="1600" i="1" dirty="0"/>
              <a:t>Základní charakteristiky strategie modrého oceánu:</a:t>
            </a:r>
          </a:p>
          <a:p>
            <a:r>
              <a:rPr lang="cs-CZ" sz="1600" dirty="0"/>
              <a:t>vytvořit trh nezávislý na konkurenci;</a:t>
            </a:r>
          </a:p>
          <a:p>
            <a:r>
              <a:rPr lang="cs-CZ" sz="1600" dirty="0"/>
              <a:t>zbavovat se konkurence;</a:t>
            </a:r>
          </a:p>
          <a:p>
            <a:r>
              <a:rPr lang="cs-CZ" sz="1600" dirty="0"/>
              <a:t>formovat a využívat novou poptávku;</a:t>
            </a:r>
          </a:p>
          <a:p>
            <a:r>
              <a:rPr lang="cs-CZ" sz="1600" dirty="0"/>
              <a:t>upustit od kompromisů mezi kvalitou a cenou;</a:t>
            </a:r>
          </a:p>
          <a:p>
            <a:r>
              <a:rPr lang="cs-CZ" sz="1600" dirty="0"/>
              <a:t>přizpůsobit celý systém činností tomu, že nabídnete za nízkou cenu produkty, které mají jedinečnou kvalitu.</a:t>
            </a:r>
          </a:p>
          <a:p>
            <a:pPr lvl="0" algn="just"/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7272808" cy="507703"/>
          </a:xfrm>
        </p:spPr>
        <p:txBody>
          <a:bodyPr/>
          <a:lstStyle/>
          <a:p>
            <a:r>
              <a:rPr lang="cs-CZ" dirty="0"/>
              <a:t>Strategie rudého a modrého oceánu II</a:t>
            </a:r>
          </a:p>
        </p:txBody>
      </p:sp>
    </p:spTree>
    <p:extLst>
      <p:ext uri="{BB962C8B-B14F-4D97-AF65-F5344CB8AC3E}">
        <p14:creationId xmlns:p14="http://schemas.microsoft.com/office/powerpoint/2010/main" val="1254976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698304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/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040560" cy="507703"/>
          </a:xfrm>
        </p:spPr>
        <p:txBody>
          <a:bodyPr/>
          <a:lstStyle/>
          <a:p>
            <a:r>
              <a:rPr lang="cs-CZ" dirty="0"/>
              <a:t>Strategie modrého oceánu</a:t>
            </a:r>
          </a:p>
        </p:txBody>
      </p:sp>
      <p:sp>
        <p:nvSpPr>
          <p:cNvPr id="5" name="Rovnoramenný trojúhelník 4"/>
          <p:cNvSpPr/>
          <p:nvPr/>
        </p:nvSpPr>
        <p:spPr>
          <a:xfrm rot="10800000">
            <a:off x="2195736" y="1012975"/>
            <a:ext cx="4752528" cy="2166896"/>
          </a:xfrm>
          <a:prstGeom prst="triangl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>
                <a:rot lat="597693" lon="21295394" rev="10747174"/>
              </a:camera>
              <a:lightRig rig="threePt" dir="t"/>
            </a:scene3d>
          </a:bodyPr>
          <a:lstStyle/>
          <a:p>
            <a:pPr algn="ctr"/>
            <a:r>
              <a:rPr lang="cs-CZ" dirty="0">
                <a:solidFill>
                  <a:srgbClr val="000000"/>
                </a:solidFill>
              </a:rPr>
              <a:t>náklady</a:t>
            </a:r>
          </a:p>
        </p:txBody>
      </p:sp>
      <p:sp>
        <p:nvSpPr>
          <p:cNvPr id="6" name="Rovnoramenný trojúhelník 5"/>
          <p:cNvSpPr/>
          <p:nvPr/>
        </p:nvSpPr>
        <p:spPr>
          <a:xfrm>
            <a:off x="2249742" y="1856470"/>
            <a:ext cx="4644516" cy="2691098"/>
          </a:xfrm>
          <a:prstGeom prst="triangl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solidFill>
                  <a:srgbClr val="000000"/>
                </a:solidFill>
              </a:rPr>
              <a:t>celkový vnímaný užitek zákazníkem</a:t>
            </a:r>
          </a:p>
        </p:txBody>
      </p:sp>
      <p:sp>
        <p:nvSpPr>
          <p:cNvPr id="8" name="Kosočtverec 7"/>
          <p:cNvSpPr/>
          <p:nvPr/>
        </p:nvSpPr>
        <p:spPr>
          <a:xfrm>
            <a:off x="3563888" y="1877440"/>
            <a:ext cx="2061227" cy="1431649"/>
          </a:xfrm>
          <a:prstGeom prst="diamond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dirty="0">
                <a:solidFill>
                  <a:srgbClr val="000000"/>
                </a:solidFill>
              </a:rPr>
              <a:t>hodnotná inovace</a:t>
            </a:r>
          </a:p>
        </p:txBody>
      </p:sp>
      <p:sp>
        <p:nvSpPr>
          <p:cNvPr id="9" name="Šipka nahoru 8"/>
          <p:cNvSpPr/>
          <p:nvPr/>
        </p:nvSpPr>
        <p:spPr>
          <a:xfrm>
            <a:off x="3275856" y="3427808"/>
            <a:ext cx="196307" cy="918102"/>
          </a:xfrm>
          <a:prstGeom prst="up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sp>
        <p:nvSpPr>
          <p:cNvPr id="11" name="Šipka dolů 10"/>
          <p:cNvSpPr/>
          <p:nvPr/>
        </p:nvSpPr>
        <p:spPr>
          <a:xfrm>
            <a:off x="5409092" y="1202719"/>
            <a:ext cx="216023" cy="810090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</p:spTree>
    <p:extLst>
      <p:ext uri="{BB962C8B-B14F-4D97-AF65-F5344CB8AC3E}">
        <p14:creationId xmlns:p14="http://schemas.microsoft.com/office/powerpoint/2010/main" val="6737383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698304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/>
            <a:r>
              <a:rPr lang="cs-CZ" sz="1600" b="1" dirty="0"/>
              <a:t>Strategie tržních vůdců, </a:t>
            </a:r>
            <a:r>
              <a:rPr lang="cs-CZ" sz="1600" dirty="0"/>
              <a:t>kdy podnik má dominantní postavení na trhu, které je ostatními účastníky trhu respektováno.</a:t>
            </a:r>
            <a:r>
              <a:rPr lang="cs-CZ" sz="1600" b="1" dirty="0"/>
              <a:t> </a:t>
            </a:r>
            <a:r>
              <a:rPr lang="cs-CZ" sz="1600" dirty="0"/>
              <a:t>Podnik a jeho aktivity představují určitý „orientační bod“ nejen pro konkurenty, ale i pro ostatní účastníky trhu.</a:t>
            </a:r>
          </a:p>
          <a:p>
            <a:pPr lvl="0" algn="just"/>
            <a:r>
              <a:rPr lang="cs-CZ" sz="1600" b="1" dirty="0"/>
              <a:t>Strategie tržních vyzyvatelů (pronásledovatelů), </a:t>
            </a:r>
            <a:r>
              <a:rPr lang="cs-CZ" sz="1600" dirty="0"/>
              <a:t>kterou využívají ty podniky, které zaujímají druhá místa za tržním vůdcem a snaží se získat vedoucí postavení na trhu a tak se stát novým vůdcem trhu.</a:t>
            </a:r>
          </a:p>
          <a:p>
            <a:pPr lvl="0" algn="just"/>
            <a:r>
              <a:rPr lang="cs-CZ" sz="1600" b="1" dirty="0"/>
              <a:t>Strategie tržních následovatelů, </a:t>
            </a:r>
            <a:r>
              <a:rPr lang="cs-CZ" sz="1600" dirty="0"/>
              <a:t>což jsou strategie podniků, které napodobují produkty a postupy úspěšnějších konkurentů. Tím výrazně snižují své vlastní náklady, které by jinak musely věnovat na výzkum, vývoj, propagaci nových produktů. V podstatě se jedná o „dobrovolné následování“ lepšího</a:t>
            </a:r>
            <a:r>
              <a:rPr lang="cs-CZ" sz="1600" b="1" dirty="0"/>
              <a:t>.</a:t>
            </a:r>
            <a:endParaRPr lang="cs-CZ" sz="1600" dirty="0"/>
          </a:p>
          <a:p>
            <a:pPr algn="just"/>
            <a:r>
              <a:rPr lang="cs-CZ" sz="1600" b="1" dirty="0"/>
              <a:t>Strategie tržního troškaře</a:t>
            </a:r>
            <a:r>
              <a:rPr lang="cs-CZ" sz="1600" dirty="0"/>
              <a:t> představuje specializaci na obsazení různých mezer a zákoutí na trhu, které označujeme jako „výklenky“. Tyto podniky, často velmi specializované, sice mají malý podíl na trhu, ale ziskově mohou být velmi úspěšné, neboť pracují často s vysokou marží a znají dobře i potřeby svých zákazníků.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040560" cy="507703"/>
          </a:xfrm>
        </p:spPr>
        <p:txBody>
          <a:bodyPr/>
          <a:lstStyle/>
          <a:p>
            <a:r>
              <a:rPr lang="cs-CZ" dirty="0"/>
              <a:t>Business strategie podle P. </a:t>
            </a:r>
            <a:r>
              <a:rPr lang="cs-CZ" dirty="0" err="1"/>
              <a:t>Kotlera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62544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3647</TotalTime>
  <Words>4470</Words>
  <Application>Microsoft Office PowerPoint</Application>
  <PresentationFormat>Předvádění na obrazovce (16:9)</PresentationFormat>
  <Paragraphs>438</Paragraphs>
  <Slides>48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48</vt:i4>
      </vt:variant>
    </vt:vector>
  </HeadingPairs>
  <TitlesOfParts>
    <vt:vector size="54" baseType="lpstr">
      <vt:lpstr>Arial</vt:lpstr>
      <vt:lpstr>Calibri</vt:lpstr>
      <vt:lpstr>Enriqueta</vt:lpstr>
      <vt:lpstr>Times New Roman</vt:lpstr>
      <vt:lpstr>SLU</vt:lpstr>
      <vt:lpstr>Graf</vt:lpstr>
      <vt:lpstr>Business strategie Strategie na mezinárodních trzích</vt:lpstr>
      <vt:lpstr>Podstata business strategie</vt:lpstr>
      <vt:lpstr>Specifika business strategie</vt:lpstr>
      <vt:lpstr>Základní strategická rozhodnutí spojená s business strategií</vt:lpstr>
      <vt:lpstr>Generické konkurenční strategie podle M. Portera</vt:lpstr>
      <vt:lpstr>Strategie rudého a modrého oceánu I</vt:lpstr>
      <vt:lpstr>Strategie rudého a modrého oceánu II</vt:lpstr>
      <vt:lpstr>Strategie modrého oceánu</vt:lpstr>
      <vt:lpstr>Business strategie podle P. Kotlera</vt:lpstr>
      <vt:lpstr>Business strategie podle P. Druckera</vt:lpstr>
      <vt:lpstr>Konfrontační strategie</vt:lpstr>
      <vt:lpstr>Strategie na mezinárodních trzích</vt:lpstr>
      <vt:lpstr>Světová ekonomika</vt:lpstr>
      <vt:lpstr>Subjekty a centra světové ekonomiky</vt:lpstr>
      <vt:lpstr>Komponenty a trendy světové ekonomiky</vt:lpstr>
      <vt:lpstr>Pojetí nadnárodního podniku</vt:lpstr>
      <vt:lpstr>Organizace nadnárodních společností</vt:lpstr>
      <vt:lpstr>Organizace nadnárodních společností</vt:lpstr>
      <vt:lpstr>Typy nadnárodních podniků</vt:lpstr>
      <vt:lpstr>Mezinárodní podnikatelské aktivity</vt:lpstr>
      <vt:lpstr>Globální a krokový přístup k internacionalizaci</vt:lpstr>
      <vt:lpstr>Faktory ovlivňující rozhodování o strategii</vt:lpstr>
      <vt:lpstr>Faktory ovlivňující rozhodování o strategii – české podniky</vt:lpstr>
      <vt:lpstr>Základní strategická rozhodnutí</vt:lpstr>
      <vt:lpstr>CAGE Distance Framework</vt:lpstr>
      <vt:lpstr>Prezentace aplikace PowerPoint</vt:lpstr>
      <vt:lpstr>Proces screeningu</vt:lpstr>
      <vt:lpstr>Produktová diverzifikace u českých podniků</vt:lpstr>
      <vt:lpstr>Strategie na mezinárodních trzích</vt:lpstr>
      <vt:lpstr>Strategie na mezinárodních trzích I</vt:lpstr>
      <vt:lpstr>Strategie na mezinárodních trzích II</vt:lpstr>
      <vt:lpstr>Strategie na mezinárodních trzích III</vt:lpstr>
      <vt:lpstr>Strategie geografického působení </vt:lpstr>
      <vt:lpstr>Geografické působení českých podniků</vt:lpstr>
      <vt:lpstr>Konkurenční strategie českých podniků</vt:lpstr>
      <vt:lpstr>Základní taktická rozhodnutí</vt:lpstr>
      <vt:lpstr>Metody vstupu</vt:lpstr>
      <vt:lpstr>Metody vstupu dle místa výroby (Kulhavý, 1992)</vt:lpstr>
      <vt:lpstr>Exportní operace</vt:lpstr>
      <vt:lpstr>Přímý export</vt:lpstr>
      <vt:lpstr>Nepřímý export</vt:lpstr>
      <vt:lpstr>Kooperativní export</vt:lpstr>
      <vt:lpstr>Importní operace</vt:lpstr>
      <vt:lpstr>Smluvní metody</vt:lpstr>
      <vt:lpstr>Investiční metody</vt:lpstr>
      <vt:lpstr>Přímé zahraniční investice</vt:lpstr>
      <vt:lpstr>Podoby přímých zahraničních investic</vt:lpstr>
      <vt:lpstr>Vázané obchody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Šárka Zapletalová</cp:lastModifiedBy>
  <cp:revision>184</cp:revision>
  <cp:lastPrinted>2018-11-09T07:57:55Z</cp:lastPrinted>
  <dcterms:created xsi:type="dcterms:W3CDTF">2016-07-06T15:42:34Z</dcterms:created>
  <dcterms:modified xsi:type="dcterms:W3CDTF">2025-11-10T07:08:40Z</dcterms:modified>
</cp:coreProperties>
</file>