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73" r:id="rId4"/>
    <p:sldId id="368" r:id="rId5"/>
    <p:sldId id="274" r:id="rId6"/>
    <p:sldId id="318" r:id="rId7"/>
    <p:sldId id="275" r:id="rId8"/>
    <p:sldId id="276" r:id="rId9"/>
    <p:sldId id="278" r:id="rId10"/>
    <p:sldId id="279" r:id="rId11"/>
    <p:sldId id="280" r:id="rId12"/>
    <p:sldId id="281" r:id="rId13"/>
    <p:sldId id="282" r:id="rId14"/>
    <p:sldId id="283" r:id="rId15"/>
    <p:sldId id="284" r:id="rId16"/>
    <p:sldId id="285" r:id="rId17"/>
    <p:sldId id="286" r:id="rId18"/>
    <p:sldId id="316" r:id="rId19"/>
    <p:sldId id="317" r:id="rId20"/>
    <p:sldId id="287" r:id="rId21"/>
    <p:sldId id="288" r:id="rId22"/>
    <p:sldId id="289" r:id="rId23"/>
    <p:sldId id="290" r:id="rId24"/>
    <p:sldId id="291" r:id="rId25"/>
    <p:sldId id="292" r:id="rId26"/>
    <p:sldId id="293" r:id="rId27"/>
    <p:sldId id="294" r:id="rId28"/>
    <p:sldId id="319" r:id="rId29"/>
    <p:sldId id="320" r:id="rId30"/>
    <p:sldId id="321" r:id="rId31"/>
    <p:sldId id="322" r:id="rId32"/>
    <p:sldId id="323" r:id="rId33"/>
    <p:sldId id="324" r:id="rId34"/>
    <p:sldId id="263" r:id="rId3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7ba8f323bf6ffe" providerId="LiveId" clId="{F4B6C008-2DAA-49A7-B8E5-8A3AE0BE5693}"/>
    <pc:docChg chg="addSld modSld">
      <pc:chgData name="" userId="7c7ba8f323bf6ffe" providerId="LiveId" clId="{F4B6C008-2DAA-49A7-B8E5-8A3AE0BE5693}" dt="2022-03-09T08:05:44.633" v="7" actId="6549"/>
      <pc:docMkLst>
        <pc:docMk/>
      </pc:docMkLst>
      <pc:sldChg chg="modSp">
        <pc:chgData name="" userId="7c7ba8f323bf6ffe" providerId="LiveId" clId="{F4B6C008-2DAA-49A7-B8E5-8A3AE0BE5693}" dt="2022-03-09T08:05:09.641" v="1" actId="6549"/>
        <pc:sldMkLst>
          <pc:docMk/>
          <pc:sldMk cId="2291040548" sldId="273"/>
        </pc:sldMkLst>
        <pc:spChg chg="mod">
          <ac:chgData name="" userId="7c7ba8f323bf6ffe" providerId="LiveId" clId="{F4B6C008-2DAA-49A7-B8E5-8A3AE0BE5693}" dt="2022-03-09T08:05:09.641" v="1" actId="6549"/>
          <ac:spMkLst>
            <pc:docMk/>
            <pc:sldMk cId="2291040548" sldId="273"/>
            <ac:spMk id="3" creationId="{00000000-0000-0000-0000-000000000000}"/>
          </ac:spMkLst>
        </pc:spChg>
      </pc:sldChg>
      <pc:sldChg chg="modSp add">
        <pc:chgData name="" userId="7c7ba8f323bf6ffe" providerId="LiveId" clId="{F4B6C008-2DAA-49A7-B8E5-8A3AE0BE5693}" dt="2022-03-09T08:05:44.633" v="7" actId="6549"/>
        <pc:sldMkLst>
          <pc:docMk/>
          <pc:sldMk cId="2427667443" sldId="368"/>
        </pc:sldMkLst>
        <pc:spChg chg="mod">
          <ac:chgData name="" userId="7c7ba8f323bf6ffe" providerId="LiveId" clId="{F4B6C008-2DAA-49A7-B8E5-8A3AE0BE5693}" dt="2022-03-09T08:05:44.633" v="7" actId="6549"/>
          <ac:spMkLst>
            <pc:docMk/>
            <pc:sldMk cId="2427667443" sldId="368"/>
            <ac:spMk id="3" creationId="{00000000-0000-0000-0000-000000000000}"/>
          </ac:spMkLst>
        </pc:spChg>
        <pc:spChg chg="mod">
          <ac:chgData name="" userId="7c7ba8f323bf6ffe" providerId="LiveId" clId="{F4B6C008-2DAA-49A7-B8E5-8A3AE0BE5693}" dt="2022-03-09T08:05:36.967" v="6" actId="20577"/>
          <ac:spMkLst>
            <pc:docMk/>
            <pc:sldMk cId="2427667443" sldId="36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09.03.2022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62868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86738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7615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57498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7540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17743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2533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98340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03025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9564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78344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545405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06191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39399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892544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086455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123016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34023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016736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867551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https://www.karvina.cz/magistrat/odbory-magistratu/odbor-komunalnich-sluzeb/farmarske-trhy-v-karvine-1</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28099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 Bednarčík, 2013, s. 54.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555670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780618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495804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3506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426790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0344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09587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83140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Další odkaz pro cílovku</a:t>
            </a:r>
            <a:r>
              <a:rPr lang="cs-CZ" baseline="0" dirty="0"/>
              <a:t> dětí: http://www.mediaguru.cz/2012/03/reklama-pro-deti-eticke-dilema-pro-marketery/#.Vl_nVtgveUk</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57322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52840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xinhuanet.com/english/2018-02/06/c_136953946.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hyperlink" Target="https://www.pcworld.com/article/235425/QR_code_grocery_shopping_makes_your_smartphone_the_trolley.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ediaguru.cz/clanky/2019/11/trendy-ve-vybaveni-prodejen-a-nakupnim-chovan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mistoprodeje.cz/obsah/rozhovor-mesice/rozhovor-mesice-12-2021-adam-klofac-uspesna-prodejna-stoji-na-4-pilirich/" TargetMode="External"/><Relationship Id="rId4" Type="http://schemas.openxmlformats.org/officeDocument/2006/relationships/hyperlink" Target="https://www.mediaguru.cz/clanky/2018/09/vyzkum-cesti-zakaznici-vic-kombinuji-nakupy-online-a-offlin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Distribuční strategie a politiky</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Kudy vede moje cesta? Tudy!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Podle počtu mezičlánků budeme označovat délku distribuční cesty.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Vždy jde o poměr mezi náklady na každou další úroveň distribuční cesty a přínosem této úrovně.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Přínosem se v poslední době nejčastěji myslí snadná dostupnost pro cílový segment zákazníků.</a:t>
            </a:r>
          </a:p>
        </p:txBody>
      </p:sp>
      <p:sp>
        <p:nvSpPr>
          <p:cNvPr id="6" name="Nadpis 5"/>
          <p:cNvSpPr>
            <a:spLocks noGrp="1"/>
          </p:cNvSpPr>
          <p:nvPr>
            <p:ph type="title"/>
          </p:nvPr>
        </p:nvSpPr>
        <p:spPr>
          <a:xfrm>
            <a:off x="179512" y="195486"/>
            <a:ext cx="5328592" cy="507703"/>
          </a:xfrm>
        </p:spPr>
        <p:txBody>
          <a:bodyPr/>
          <a:lstStyle/>
          <a:p>
            <a:r>
              <a:rPr lang="cs-CZ" dirty="0"/>
              <a:t>Počet úrovní distribučních cest 1</a:t>
            </a:r>
          </a:p>
        </p:txBody>
      </p:sp>
    </p:spTree>
    <p:extLst>
      <p:ext uri="{BB962C8B-B14F-4D97-AF65-F5344CB8AC3E}">
        <p14:creationId xmlns:p14="http://schemas.microsoft.com/office/powerpoint/2010/main" val="152345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en-US" sz="2000" dirty="0" err="1">
                <a:solidFill>
                  <a:srgbClr val="002060"/>
                </a:solidFill>
              </a:rPr>
              <a:t>Kotler</a:t>
            </a:r>
            <a:r>
              <a:rPr lang="cs-CZ" altLang="en-US" sz="2000" dirty="0">
                <a:solidFill>
                  <a:srgbClr val="002060"/>
                </a:solidFill>
              </a:rPr>
              <a:t> a Keller (2012, s. 442-443) popisují počty úrovní takto:</a:t>
            </a:r>
          </a:p>
          <a:p>
            <a:pPr lvl="1"/>
            <a:r>
              <a:rPr lang="cs-CZ" altLang="en-US" sz="1600" dirty="0">
                <a:solidFill>
                  <a:srgbClr val="002060"/>
                </a:solidFill>
              </a:rPr>
              <a:t>0. úroveň - producent a zákazník jsou součástí každé varianty počtu úrovní. Tomuto typu se také říká přímý distribuční kanál. Obrovskou výhodou je možnost potkat se se zákazníkem tváří v tvář a získat díky tomu přímé informace. Příklady by mohly být podomní prodeje, domácí </a:t>
            </a:r>
            <a:r>
              <a:rPr lang="cs-CZ" altLang="en-US" sz="1600" dirty="0" err="1">
                <a:solidFill>
                  <a:srgbClr val="002060"/>
                </a:solidFill>
              </a:rPr>
              <a:t>párty</a:t>
            </a:r>
            <a:r>
              <a:rPr lang="cs-CZ" altLang="en-US" sz="1600" dirty="0">
                <a:solidFill>
                  <a:srgbClr val="002060"/>
                </a:solidFill>
              </a:rPr>
              <a:t>, objednávky poštou, telemarketing, teleshopping, prodej přes internet, podnikové prodejny.</a:t>
            </a:r>
          </a:p>
          <a:p>
            <a:pPr lvl="1"/>
            <a:r>
              <a:rPr lang="cs-CZ" altLang="en-US" sz="1600" dirty="0">
                <a:solidFill>
                  <a:srgbClr val="002060"/>
                </a:solidFill>
              </a:rPr>
              <a:t>1. úroveň – zahrnuje 1 mezičlánek, kterým nejčastěji bývá maloobchod.</a:t>
            </a:r>
          </a:p>
          <a:p>
            <a:pPr lvl="1"/>
            <a:r>
              <a:rPr lang="cs-CZ" altLang="en-US" sz="1600" dirty="0">
                <a:solidFill>
                  <a:srgbClr val="002060"/>
                </a:solidFill>
              </a:rPr>
              <a:t>2. úroveň – zahrnuje 2 mezičlánky, velkoobchod a maloobchod. Je to velmi častá varianta.</a:t>
            </a:r>
          </a:p>
          <a:p>
            <a:pPr lvl="1"/>
            <a:r>
              <a:rPr lang="cs-CZ" altLang="en-US" sz="1600" dirty="0">
                <a:solidFill>
                  <a:srgbClr val="002060"/>
                </a:solidFill>
              </a:rPr>
              <a:t>3. úroveň – zahrnuje 3 mezičlánky, velkoobchod, zprostředkovatele a maloobchod. Pro specifické prodejní potřeby.</a:t>
            </a:r>
          </a:p>
        </p:txBody>
      </p:sp>
      <p:sp>
        <p:nvSpPr>
          <p:cNvPr id="6" name="Nadpis 5"/>
          <p:cNvSpPr>
            <a:spLocks noGrp="1"/>
          </p:cNvSpPr>
          <p:nvPr>
            <p:ph type="title"/>
          </p:nvPr>
        </p:nvSpPr>
        <p:spPr>
          <a:xfrm>
            <a:off x="179512" y="195486"/>
            <a:ext cx="7848872" cy="507703"/>
          </a:xfrm>
        </p:spPr>
        <p:txBody>
          <a:bodyPr/>
          <a:lstStyle/>
          <a:p>
            <a:r>
              <a:rPr lang="cs-CZ" dirty="0"/>
              <a:t>Počet úrovní distribučních cest 2</a:t>
            </a:r>
          </a:p>
        </p:txBody>
      </p:sp>
    </p:spTree>
    <p:extLst>
      <p:ext uri="{BB962C8B-B14F-4D97-AF65-F5344CB8AC3E}">
        <p14:creationId xmlns:p14="http://schemas.microsoft.com/office/powerpoint/2010/main" val="1900213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67544" y="1059582"/>
            <a:ext cx="8125044" cy="3312368"/>
          </a:xfrm>
          <a:prstGeom prst="rect">
            <a:avLst/>
          </a:prstGeom>
        </p:spPr>
      </p:pic>
      <p:sp>
        <p:nvSpPr>
          <p:cNvPr id="6" name="Nadpis 5"/>
          <p:cNvSpPr>
            <a:spLocks noGrp="1"/>
          </p:cNvSpPr>
          <p:nvPr>
            <p:ph type="title"/>
          </p:nvPr>
        </p:nvSpPr>
        <p:spPr>
          <a:xfrm>
            <a:off x="179512" y="195486"/>
            <a:ext cx="7128792" cy="507703"/>
          </a:xfrm>
        </p:spPr>
        <p:txBody>
          <a:bodyPr/>
          <a:lstStyle/>
          <a:p>
            <a:r>
              <a:rPr lang="cs-CZ" dirty="0"/>
              <a:t>Úrovně </a:t>
            </a:r>
            <a:r>
              <a:rPr lang="cs-CZ" dirty="0" err="1"/>
              <a:t>distr</a:t>
            </a:r>
            <a:r>
              <a:rPr lang="cs-CZ" dirty="0"/>
              <a:t>. cest - </a:t>
            </a:r>
            <a:r>
              <a:rPr lang="da-DK" dirty="0"/>
              <a:t>Kotler a Keller (2012, s. 442-443) </a:t>
            </a:r>
            <a:endParaRPr lang="cs-CZ" dirty="0"/>
          </a:p>
        </p:txBody>
      </p:sp>
    </p:spTree>
    <p:extLst>
      <p:ext uri="{BB962C8B-B14F-4D97-AF65-F5344CB8AC3E}">
        <p14:creationId xmlns:p14="http://schemas.microsoft.com/office/powerpoint/2010/main" val="94888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721614"/>
          </a:xfrm>
          <a:prstGeom prst="rect">
            <a:avLst/>
          </a:prstGeom>
        </p:spPr>
        <p:txBody>
          <a:bodyPr>
            <a:noAutofit/>
          </a:bodyPr>
          <a:lstStyle/>
          <a:p>
            <a:r>
              <a:rPr lang="cs-CZ" altLang="cs-CZ" sz="2000" dirty="0">
                <a:solidFill>
                  <a:srgbClr val="002060"/>
                </a:solidFill>
              </a:rPr>
              <a:t>Samotný výrobní podnik – např. jeho umístění (některé lokality si vyžádají další mezičlánky), produkční kapacity (mohly by být potřebné skladovací mezičlánky), technologie, finanční a personální schopnosti.</a:t>
            </a:r>
          </a:p>
          <a:p>
            <a:r>
              <a:rPr lang="cs-CZ" altLang="cs-CZ" sz="2000" dirty="0">
                <a:solidFill>
                  <a:srgbClr val="002060"/>
                </a:solidFill>
              </a:rPr>
              <a:t>Druh a povaha prodávaného produktu – rozměry a hmotnost, hodnota, složitost a technické řešení, image, cena, životnost, to vše a mnoho dalších charakteristik.</a:t>
            </a:r>
          </a:p>
          <a:p>
            <a:r>
              <a:rPr lang="cs-CZ" altLang="cs-CZ" sz="2000" dirty="0">
                <a:solidFill>
                  <a:srgbClr val="002060"/>
                </a:solidFill>
              </a:rPr>
              <a:t>Povaha trhu – typ trhu, jeho velikost, jednotlivé segmenty, výběrová kritéria zákazníků. Povahou trhu se nemyslí jen koncový zákazník, ale i distribuční mezičlánky – jejich obchodní zvyklosti, dopravní možnosti, skladování atd.</a:t>
            </a:r>
          </a:p>
          <a:p>
            <a:r>
              <a:rPr lang="cs-CZ" altLang="cs-CZ" sz="2000" dirty="0">
                <a:solidFill>
                  <a:srgbClr val="002060"/>
                </a:solidFill>
              </a:rPr>
              <a:t>Konkurence – konkurenční výhoda v distribučních cestách, jak to dělají, chceme napodobovat, jít do střetu nebo se vyhýbat.</a:t>
            </a:r>
            <a:endParaRPr lang="cs-CZ" sz="2000" dirty="0">
              <a:solidFill>
                <a:srgbClr val="002060"/>
              </a:solidFill>
            </a:endParaRPr>
          </a:p>
        </p:txBody>
      </p:sp>
      <p:sp>
        <p:nvSpPr>
          <p:cNvPr id="6" name="Nadpis 5"/>
          <p:cNvSpPr>
            <a:spLocks noGrp="1"/>
          </p:cNvSpPr>
          <p:nvPr>
            <p:ph type="title"/>
          </p:nvPr>
        </p:nvSpPr>
        <p:spPr>
          <a:xfrm>
            <a:off x="179512" y="195486"/>
            <a:ext cx="7488832" cy="507703"/>
          </a:xfrm>
        </p:spPr>
        <p:txBody>
          <a:bodyPr/>
          <a:lstStyle/>
          <a:p>
            <a:r>
              <a:rPr lang="cs-CZ" dirty="0"/>
              <a:t>Co dále ovlivňuje počet úrovní distribuční cesty? – Jakubíková (2013, s. 258-259)</a:t>
            </a:r>
          </a:p>
        </p:txBody>
      </p:sp>
    </p:spTree>
    <p:extLst>
      <p:ext uri="{BB962C8B-B14F-4D97-AF65-F5344CB8AC3E}">
        <p14:creationId xmlns:p14="http://schemas.microsoft.com/office/powerpoint/2010/main" val="362493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2577598"/>
          </a:xfrm>
          <a:prstGeom prst="rect">
            <a:avLst/>
          </a:prstGeom>
        </p:spPr>
        <p:txBody>
          <a:bodyPr>
            <a:noAutofit/>
          </a:bodyPr>
          <a:lstStyle/>
          <a:p>
            <a:r>
              <a:rPr lang="cs-CZ" altLang="cs-CZ" sz="2000" dirty="0">
                <a:solidFill>
                  <a:srgbClr val="002060"/>
                </a:solidFill>
              </a:rPr>
              <a:t>Při předchozím popisu byly jednotlivé distribuční články popisovány jako navzájem ne-závislé, v praxi se ale vždy tvoří jisté vztahy. Rozlišujeme 4 druhy těchto systémů podle vztahů (Jakubíková, 2013, s. 259-261):</a:t>
            </a:r>
          </a:p>
          <a:p>
            <a:endParaRPr lang="cs-CZ" altLang="cs-CZ" sz="2000" dirty="0">
              <a:solidFill>
                <a:srgbClr val="002060"/>
              </a:solidFill>
            </a:endParaRPr>
          </a:p>
          <a:p>
            <a:r>
              <a:rPr lang="cs-CZ" altLang="cs-CZ" sz="2000" b="1" dirty="0">
                <a:solidFill>
                  <a:srgbClr val="002060"/>
                </a:solidFill>
              </a:rPr>
              <a:t>Konvenční systém </a:t>
            </a:r>
            <a:r>
              <a:rPr lang="cs-CZ" altLang="cs-CZ" sz="2000" dirty="0">
                <a:solidFill>
                  <a:srgbClr val="002060"/>
                </a:solidFill>
              </a:rPr>
              <a:t>– všechny články jsou ekonomicky nezávislé subjekty, usilující o maximalizaci zisku na úkor celého systému.</a:t>
            </a:r>
            <a:endParaRPr lang="cs-CZ" sz="2000" dirty="0">
              <a:solidFill>
                <a:srgbClr val="002060"/>
              </a:solidFill>
            </a:endParaRPr>
          </a:p>
        </p:txBody>
      </p:sp>
      <p:sp>
        <p:nvSpPr>
          <p:cNvPr id="6" name="Nadpis 5"/>
          <p:cNvSpPr>
            <a:spLocks noGrp="1"/>
          </p:cNvSpPr>
          <p:nvPr>
            <p:ph type="title"/>
          </p:nvPr>
        </p:nvSpPr>
        <p:spPr>
          <a:xfrm>
            <a:off x="179512" y="195486"/>
            <a:ext cx="6768752" cy="507703"/>
          </a:xfrm>
        </p:spPr>
        <p:txBody>
          <a:bodyPr/>
          <a:lstStyle/>
          <a:p>
            <a:r>
              <a:rPr lang="cs-CZ" dirty="0"/>
              <a:t>Rozhodování o vztazích jednotlivých prvků cesty 1 </a:t>
            </a:r>
          </a:p>
        </p:txBody>
      </p:sp>
    </p:spTree>
    <p:extLst>
      <p:ext uri="{BB962C8B-B14F-4D97-AF65-F5344CB8AC3E}">
        <p14:creationId xmlns:p14="http://schemas.microsoft.com/office/powerpoint/2010/main" val="84915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721614"/>
          </a:xfrm>
          <a:prstGeom prst="rect">
            <a:avLst/>
          </a:prstGeom>
        </p:spPr>
        <p:txBody>
          <a:bodyPr>
            <a:noAutofit/>
          </a:bodyPr>
          <a:lstStyle/>
          <a:p>
            <a:r>
              <a:rPr lang="cs-CZ" altLang="cs-CZ" sz="2000" b="1" dirty="0">
                <a:solidFill>
                  <a:srgbClr val="002060"/>
                </a:solidFill>
              </a:rPr>
              <a:t>Horizontální systém </a:t>
            </a:r>
            <a:r>
              <a:rPr lang="cs-CZ" altLang="cs-CZ" sz="2000" dirty="0">
                <a:solidFill>
                  <a:srgbClr val="002060"/>
                </a:solidFill>
              </a:rPr>
              <a:t>– spojení dvou nebo více subjektů, kteří působí na stejné úrovni distribuční cesty, s cílem vytvořit distribuční synergii. Mohou se spojit konkurenti i </a:t>
            </a:r>
            <a:r>
              <a:rPr lang="cs-CZ" altLang="cs-CZ" sz="2000" dirty="0" err="1">
                <a:solidFill>
                  <a:srgbClr val="002060"/>
                </a:solidFill>
              </a:rPr>
              <a:t>nekonkurenti</a:t>
            </a:r>
            <a:r>
              <a:rPr lang="cs-CZ" altLang="cs-CZ" sz="2000" dirty="0">
                <a:solidFill>
                  <a:srgbClr val="002060"/>
                </a:solidFill>
              </a:rPr>
              <a:t>, vznikne silnější subjekt – kapitálově, výrobními kapacitami, skladováním, komunikačně na prodejnách atd. Spolupráce může být dočasná, dlouhodobá, či dokonce dojde k propojení firem. Příkladem mohou být třeba obchodní domy. Někdy se spojí pod-niky ze zcela odlišných odvětví, které spojuje zákaznický segment nebo společná přidaná hodnota, např. finanční instituce a jakákoliv jiná firma. (Jakubíková, 2013, s. 259-261)</a:t>
            </a:r>
            <a:endParaRPr lang="cs-CZ" sz="2000" dirty="0">
              <a:solidFill>
                <a:srgbClr val="002060"/>
              </a:solidFill>
            </a:endParaRPr>
          </a:p>
        </p:txBody>
      </p:sp>
      <p:sp>
        <p:nvSpPr>
          <p:cNvPr id="6" name="Nadpis 5"/>
          <p:cNvSpPr>
            <a:spLocks noGrp="1"/>
          </p:cNvSpPr>
          <p:nvPr>
            <p:ph type="title"/>
          </p:nvPr>
        </p:nvSpPr>
        <p:spPr>
          <a:xfrm>
            <a:off x="179512" y="195486"/>
            <a:ext cx="7056784" cy="507703"/>
          </a:xfrm>
        </p:spPr>
        <p:txBody>
          <a:bodyPr/>
          <a:lstStyle/>
          <a:p>
            <a:r>
              <a:rPr lang="cs-CZ" dirty="0"/>
              <a:t>Rozhodování o vztazích jednotlivých prvků cesty 2</a:t>
            </a:r>
          </a:p>
        </p:txBody>
      </p:sp>
    </p:spTree>
    <p:extLst>
      <p:ext uri="{BB962C8B-B14F-4D97-AF65-F5344CB8AC3E}">
        <p14:creationId xmlns:p14="http://schemas.microsoft.com/office/powerpoint/2010/main" val="349509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65630"/>
          </a:xfrm>
          <a:prstGeom prst="rect">
            <a:avLst/>
          </a:prstGeom>
        </p:spPr>
        <p:txBody>
          <a:bodyPr>
            <a:noAutofit/>
          </a:bodyPr>
          <a:lstStyle/>
          <a:p>
            <a:r>
              <a:rPr lang="cs-CZ" sz="2000" b="1" dirty="0">
                <a:solidFill>
                  <a:srgbClr val="002060"/>
                </a:solidFill>
              </a:rPr>
              <a:t>Vertikální systém </a:t>
            </a:r>
            <a:r>
              <a:rPr lang="cs-CZ" sz="2000" dirty="0">
                <a:solidFill>
                  <a:srgbClr val="002060"/>
                </a:solidFill>
              </a:rPr>
              <a:t>– představuje spojení článků na různých úrovních distribučních cest, tedy spolupracují výrobci, velkoobchodníci i maloobchodníci. Může jít o smluvně zajištěnou spolupráci, nebo je celý systém koupen jednou firmou. Tento systém má obrovskou výhodu v lepším využití úspor z rozsahu, tedy nižších nákladů, lepšího plánování atd.</a:t>
            </a:r>
          </a:p>
          <a:p>
            <a:r>
              <a:rPr lang="cs-CZ" sz="2000" b="1" dirty="0">
                <a:solidFill>
                  <a:srgbClr val="002060"/>
                </a:solidFill>
              </a:rPr>
              <a:t>Hybridní sytém </a:t>
            </a:r>
            <a:r>
              <a:rPr lang="cs-CZ" sz="2000" dirty="0">
                <a:solidFill>
                  <a:srgbClr val="002060"/>
                </a:solidFill>
              </a:rPr>
              <a:t>– jsou využívány pro velké nebo značně fragmentované trhy, kde jedna firma nabízí několik distribučních cest k jednomu segmentu. To je umožněno náhradou tradičních prostředníků prostředníky nového typu, např. internetový obchod dokáže tímto způsobem snížit náklady na distribuci omezením tradičních poboček, stánků apod., čímž je k dispozici zákazníkům v méně fyzických místech, ale virtuálně na větší ploše. </a:t>
            </a:r>
            <a:r>
              <a:rPr lang="cs-CZ" altLang="cs-CZ" sz="2000" dirty="0">
                <a:solidFill>
                  <a:srgbClr val="002060"/>
                </a:solidFill>
              </a:rPr>
              <a:t>(Jakubíková, 2013, s. 259-261)</a:t>
            </a:r>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dirty="0"/>
              <a:t>Rozhodování o vztazích jednotlivých prvků cesty 3</a:t>
            </a:r>
          </a:p>
        </p:txBody>
      </p:sp>
    </p:spTree>
    <p:extLst>
      <p:ext uri="{BB962C8B-B14F-4D97-AF65-F5344CB8AC3E}">
        <p14:creationId xmlns:p14="http://schemas.microsoft.com/office/powerpoint/2010/main" val="277341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649606"/>
          </a:xfrm>
          <a:prstGeom prst="rect">
            <a:avLst/>
          </a:prstGeom>
        </p:spPr>
        <p:txBody>
          <a:bodyPr>
            <a:noAutofit/>
          </a:bodyPr>
          <a:lstStyle/>
          <a:p>
            <a:r>
              <a:rPr lang="cs-CZ" sz="2000" b="1" dirty="0">
                <a:solidFill>
                  <a:srgbClr val="002060"/>
                </a:solidFill>
              </a:rPr>
              <a:t>Intenzivní distribuce </a:t>
            </a:r>
            <a:r>
              <a:rPr lang="cs-CZ" sz="2000" dirty="0">
                <a:solidFill>
                  <a:srgbClr val="002060"/>
                </a:solidFill>
              </a:rPr>
              <a:t>– tato strategie je vhodná pro produkty, které jsou nakupovány impulzivně, nebo jsou to nezbytné časté nákupy. V obou těchto případech zřejmě nehraje u produktu rozhodující roli práce se značkou a specifická přidaná hodnota, ale nejdůležitější je být ve správnou dobu na správném místě. Hlavním smyslem této strategie je být na co nejvíce místech, aby spotřebitel měl vždy možnost nákupu. Příkladem by mohla být čokoláda, kterou zakoupíme od velkých hypermarketů a supermarketů, až po nejmenší čer-</a:t>
            </a:r>
            <a:r>
              <a:rPr lang="cs-CZ" sz="2000" dirty="0" err="1">
                <a:solidFill>
                  <a:srgbClr val="002060"/>
                </a:solidFill>
              </a:rPr>
              <a:t>pací</a:t>
            </a:r>
            <a:r>
              <a:rPr lang="cs-CZ" sz="2000" dirty="0">
                <a:solidFill>
                  <a:srgbClr val="002060"/>
                </a:solidFill>
              </a:rPr>
              <a:t> stanice a večerky na rohu ulice. K vybudování husté distribuční sítě bude ale potřeba zapojit mnoho mezičlánků, čímž rostou náklady a ztrácí se kontrola nad zbožím, ale hlavně dodatečnými službami. </a:t>
            </a:r>
            <a:r>
              <a:rPr lang="pt-BR" sz="2000" dirty="0">
                <a:solidFill>
                  <a:srgbClr val="002060"/>
                </a:solidFill>
              </a:rPr>
              <a:t>(Drummond a Ensor, 2005, s. 167)</a:t>
            </a:r>
            <a:endParaRPr lang="cs-CZ" sz="2000" dirty="0"/>
          </a:p>
        </p:txBody>
      </p:sp>
      <p:sp>
        <p:nvSpPr>
          <p:cNvPr id="6" name="Nadpis 5"/>
          <p:cNvSpPr>
            <a:spLocks noGrp="1"/>
          </p:cNvSpPr>
          <p:nvPr>
            <p:ph type="title"/>
          </p:nvPr>
        </p:nvSpPr>
        <p:spPr>
          <a:xfrm>
            <a:off x="179512" y="195486"/>
            <a:ext cx="5328592" cy="507703"/>
          </a:xfrm>
        </p:spPr>
        <p:txBody>
          <a:bodyPr/>
          <a:lstStyle/>
          <a:p>
            <a:r>
              <a:rPr lang="cs-CZ" dirty="0"/>
              <a:t>Intenzivní distribuce</a:t>
            </a:r>
          </a:p>
        </p:txBody>
      </p:sp>
    </p:spTree>
    <p:extLst>
      <p:ext uri="{BB962C8B-B14F-4D97-AF65-F5344CB8AC3E}">
        <p14:creationId xmlns:p14="http://schemas.microsoft.com/office/powerpoint/2010/main" val="302982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649606"/>
          </a:xfrm>
          <a:prstGeom prst="rect">
            <a:avLst/>
          </a:prstGeom>
        </p:spPr>
        <p:txBody>
          <a:bodyPr>
            <a:noAutofit/>
          </a:bodyPr>
          <a:lstStyle/>
          <a:p>
            <a:r>
              <a:rPr lang="cs-CZ" sz="2000" b="1" dirty="0">
                <a:solidFill>
                  <a:srgbClr val="002060"/>
                </a:solidFill>
              </a:rPr>
              <a:t>Exkluzivní distribuce </a:t>
            </a:r>
            <a:r>
              <a:rPr lang="cs-CZ" sz="2000" dirty="0">
                <a:solidFill>
                  <a:srgbClr val="002060"/>
                </a:solidFill>
              </a:rPr>
              <a:t>– producent omezí počet mezičlánků, které mohou zprostřed-kovávat jeho zboží. Tato strategie je typická pro produkty, které vyžadují vysokou úroveň zákaznického servisu a kde je zákazník ochoten podstoupit vyšší oběť pro získání tohoto produktu (cestovat dále). Díky omezenému množství styčných bodů se zákazníkem může producent snadno udržovat chtěné standardy. Strategie je vhodná např. pro prémiové značky. </a:t>
            </a:r>
            <a:r>
              <a:rPr lang="pt-BR" sz="2000" dirty="0">
                <a:solidFill>
                  <a:srgbClr val="002060"/>
                </a:solidFill>
              </a:rPr>
              <a:t>(Drummond a Ensor, 2005, s. 167)</a:t>
            </a:r>
            <a:endParaRPr lang="cs-CZ" sz="2000" dirty="0"/>
          </a:p>
          <a:p>
            <a:endParaRPr lang="cs-CZ" sz="2000" dirty="0">
              <a:solidFill>
                <a:srgbClr val="002060"/>
              </a:solidFill>
            </a:endParaRPr>
          </a:p>
        </p:txBody>
      </p:sp>
      <p:sp>
        <p:nvSpPr>
          <p:cNvPr id="6" name="Nadpis 5"/>
          <p:cNvSpPr>
            <a:spLocks noGrp="1"/>
          </p:cNvSpPr>
          <p:nvPr>
            <p:ph type="title"/>
          </p:nvPr>
        </p:nvSpPr>
        <p:spPr>
          <a:xfrm>
            <a:off x="179512" y="195486"/>
            <a:ext cx="5328592" cy="507703"/>
          </a:xfrm>
        </p:spPr>
        <p:txBody>
          <a:bodyPr/>
          <a:lstStyle/>
          <a:p>
            <a:r>
              <a:rPr lang="cs-CZ" dirty="0"/>
              <a:t>Exkluzivní distribuce</a:t>
            </a:r>
          </a:p>
        </p:txBody>
      </p:sp>
    </p:spTree>
    <p:extLst>
      <p:ext uri="{BB962C8B-B14F-4D97-AF65-F5344CB8AC3E}">
        <p14:creationId xmlns:p14="http://schemas.microsoft.com/office/powerpoint/2010/main" val="104059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721614"/>
          </a:xfrm>
          <a:prstGeom prst="rect">
            <a:avLst/>
          </a:prstGeom>
        </p:spPr>
        <p:txBody>
          <a:bodyPr>
            <a:noAutofit/>
          </a:bodyPr>
          <a:lstStyle/>
          <a:p>
            <a:r>
              <a:rPr lang="cs-CZ" sz="2000" b="1" dirty="0">
                <a:solidFill>
                  <a:srgbClr val="002060"/>
                </a:solidFill>
              </a:rPr>
              <a:t>Selektivní distribuce </a:t>
            </a:r>
            <a:r>
              <a:rPr lang="cs-CZ" sz="2000" dirty="0">
                <a:solidFill>
                  <a:srgbClr val="002060"/>
                </a:solidFill>
              </a:rPr>
              <a:t>– tato strategie kombinuje prvky obou předchozích. Je vhodná pro produkty, jejichž zákazníci jsou ochotni podstoupit vyšší oběť pro provedení nákupu, ale pokud by ta oběť byla příliš vysoká, zvolí raději substitut. Příkladem vhodného pro-duktu pro tuto strategii jsou hodinky s dobrou kvalitou, ale nestavějící na kultovní značce. Producent bude chtít mít tyto hodinky v několika obchodech ve městě, ty ale budou muset splňovat standardy kvality (u intenzivní distribuce by to byly desítky obchodů, u exkluzivní pouze jeden nebo žádný). </a:t>
            </a:r>
            <a:r>
              <a:rPr lang="pt-BR" sz="2000" dirty="0">
                <a:solidFill>
                  <a:srgbClr val="002060"/>
                </a:solidFill>
              </a:rPr>
              <a:t>(Drummond a Ensor, 2005, s. 167)</a:t>
            </a:r>
            <a:endParaRPr lang="cs-CZ" sz="2000" dirty="0"/>
          </a:p>
          <a:p>
            <a:endParaRPr lang="cs-CZ" sz="2000" dirty="0">
              <a:solidFill>
                <a:srgbClr val="002060"/>
              </a:solidFill>
            </a:endParaRPr>
          </a:p>
        </p:txBody>
      </p:sp>
      <p:sp>
        <p:nvSpPr>
          <p:cNvPr id="6" name="Nadpis 5"/>
          <p:cNvSpPr>
            <a:spLocks noGrp="1"/>
          </p:cNvSpPr>
          <p:nvPr>
            <p:ph type="title"/>
          </p:nvPr>
        </p:nvSpPr>
        <p:spPr>
          <a:xfrm>
            <a:off x="179512" y="195486"/>
            <a:ext cx="5328592" cy="507703"/>
          </a:xfrm>
        </p:spPr>
        <p:txBody>
          <a:bodyPr/>
          <a:lstStyle/>
          <a:p>
            <a:r>
              <a:rPr lang="cs-CZ" dirty="0"/>
              <a:t>Selektivní distribuce</a:t>
            </a:r>
          </a:p>
        </p:txBody>
      </p:sp>
    </p:spTree>
    <p:extLst>
      <p:ext uri="{BB962C8B-B14F-4D97-AF65-F5344CB8AC3E}">
        <p14:creationId xmlns:p14="http://schemas.microsoft.com/office/powerpoint/2010/main" val="108254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Základní pojmy a připomenutí.</a:t>
            </a:r>
          </a:p>
          <a:p>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b="1" dirty="0">
                <a:solidFill>
                  <a:srgbClr val="002060"/>
                </a:solidFill>
                <a:latin typeface="Times New Roman" panose="02020603050405020304" pitchFamily="18" charset="0"/>
                <a:cs typeface="Times New Roman" panose="02020603050405020304" pitchFamily="18" charset="0"/>
              </a:rPr>
              <a:t>Distribuční strategie.</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Česká republika je malá, jsme uprostřed Evropy, velmi často je distribuční řetězec přes několik zemí. </a:t>
            </a:r>
          </a:p>
          <a:p>
            <a:r>
              <a:rPr lang="cs-CZ" altLang="cs-CZ" sz="2000" dirty="0">
                <a:solidFill>
                  <a:srgbClr val="002060"/>
                </a:solidFill>
                <a:latin typeface="Times New Roman" panose="02020603050405020304" pitchFamily="18" charset="0"/>
                <a:cs typeface="Times New Roman" panose="02020603050405020304" pitchFamily="18" charset="0"/>
              </a:rPr>
              <a:t>Je to daleko!</a:t>
            </a:r>
          </a:p>
          <a:p>
            <a:r>
              <a:rPr lang="cs-CZ" altLang="cs-CZ" sz="2000" dirty="0">
                <a:solidFill>
                  <a:srgbClr val="002060"/>
                </a:solidFill>
                <a:latin typeface="Times New Roman" panose="02020603050405020304" pitchFamily="18" charset="0"/>
                <a:cs typeface="Times New Roman" panose="02020603050405020304" pitchFamily="18" charset="0"/>
              </a:rPr>
              <a:t>V každé zemi lidé preferují jiný styl nakupování!</a:t>
            </a:r>
          </a:p>
          <a:p>
            <a:r>
              <a:rPr lang="cs-CZ" altLang="cs-CZ" sz="2000" dirty="0">
                <a:solidFill>
                  <a:srgbClr val="002060"/>
                </a:solidFill>
                <a:latin typeface="Times New Roman" panose="02020603050405020304" pitchFamily="18" charset="0"/>
                <a:cs typeface="Times New Roman" panose="02020603050405020304" pitchFamily="18" charset="0"/>
              </a:rPr>
              <a:t>V některých zemích je online preferovaný jen pro technologie, někde i oblečení, a někde je běžný i pro potraviny (e-</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5328592" cy="507703"/>
          </a:xfrm>
        </p:spPr>
        <p:txBody>
          <a:bodyPr/>
          <a:lstStyle/>
          <a:p>
            <a:r>
              <a:rPr lang="cs-CZ" dirty="0"/>
              <a:t>Distribuce na více trhů?</a:t>
            </a:r>
          </a:p>
        </p:txBody>
      </p:sp>
    </p:spTree>
    <p:extLst>
      <p:ext uri="{BB962C8B-B14F-4D97-AF65-F5344CB8AC3E}">
        <p14:creationId xmlns:p14="http://schemas.microsoft.com/office/powerpoint/2010/main" val="311182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Cílem mezinárodní distribuční politiky je přizpůsobit nabídku poptávce a zajistit plynulý pohyb zboží od tuzemského výrobce až ke konečnému spotřebiteli na zahraničním trhu. </a:t>
            </a:r>
          </a:p>
          <a:p>
            <a:r>
              <a:rPr lang="cs-CZ" altLang="cs-CZ" sz="2000" dirty="0">
                <a:solidFill>
                  <a:srgbClr val="002060"/>
                </a:solidFill>
                <a:latin typeface="Times New Roman" panose="02020603050405020304" pitchFamily="18" charset="0"/>
                <a:cs typeface="Times New Roman" panose="02020603050405020304" pitchFamily="18" charset="0"/>
              </a:rPr>
              <a:t>Budování mezinárodních distribučních cest, neboli distribučních kanálů, je velice nákladnou, dlouhodobou a komplikovanou záležitostí. </a:t>
            </a:r>
          </a:p>
          <a:p>
            <a:r>
              <a:rPr lang="cs-CZ" altLang="cs-CZ" sz="2000" dirty="0">
                <a:solidFill>
                  <a:srgbClr val="002060"/>
                </a:solidFill>
                <a:latin typeface="Times New Roman" panose="02020603050405020304" pitchFamily="18" charset="0"/>
                <a:cs typeface="Times New Roman" panose="02020603050405020304" pitchFamily="18" charset="0"/>
              </a:rPr>
              <a:t>Distribuční politika je nejméně pružným nástrojem mezinárodního marketingového mixu. Změna strategie distribuční politiky se projeví až za poměrně dlouhou dobu a navíc je obvykle značně nákladná a riskantní. </a:t>
            </a:r>
          </a:p>
          <a:p>
            <a:r>
              <a:rPr lang="cs-CZ" altLang="cs-CZ" sz="2000" dirty="0">
                <a:solidFill>
                  <a:srgbClr val="002060"/>
                </a:solidFill>
                <a:latin typeface="Times New Roman" panose="02020603050405020304" pitchFamily="18" charset="0"/>
                <a:cs typeface="Times New Roman" panose="02020603050405020304" pitchFamily="18" charset="0"/>
              </a:rPr>
              <a:t>Distribuční politika silně ovlivňuje i všechny ostatní nástroje marketingového mixu. </a:t>
            </a:r>
          </a:p>
        </p:txBody>
      </p:sp>
      <p:sp>
        <p:nvSpPr>
          <p:cNvPr id="6" name="Nadpis 5"/>
          <p:cNvSpPr>
            <a:spLocks noGrp="1"/>
          </p:cNvSpPr>
          <p:nvPr>
            <p:ph type="title"/>
          </p:nvPr>
        </p:nvSpPr>
        <p:spPr>
          <a:xfrm>
            <a:off x="179512" y="195486"/>
            <a:ext cx="5328592" cy="507703"/>
          </a:xfrm>
        </p:spPr>
        <p:txBody>
          <a:bodyPr/>
          <a:lstStyle/>
          <a:p>
            <a:r>
              <a:rPr lang="cs-CZ" dirty="0"/>
              <a:t>Mezinárodní distribuce</a:t>
            </a:r>
          </a:p>
        </p:txBody>
      </p:sp>
    </p:spTree>
    <p:extLst>
      <p:ext uri="{BB962C8B-B14F-4D97-AF65-F5344CB8AC3E}">
        <p14:creationId xmlns:p14="http://schemas.microsoft.com/office/powerpoint/2010/main" val="300742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Preferovaný způsob – tržiště nebo velké nákupní domy připomínající tržiště. </a:t>
            </a:r>
          </a:p>
          <a:p>
            <a:r>
              <a:rPr lang="cs-CZ" altLang="cs-CZ" sz="2000" dirty="0">
                <a:solidFill>
                  <a:srgbClr val="002060"/>
                </a:solidFill>
                <a:latin typeface="Times New Roman" panose="02020603050405020304" pitchFamily="18" charset="0"/>
                <a:cs typeface="Times New Roman" panose="02020603050405020304" pitchFamily="18" charset="0"/>
              </a:rPr>
              <a:t>Obrat během „</a:t>
            </a:r>
            <a:r>
              <a:rPr lang="cs-CZ" altLang="cs-CZ" sz="2000" dirty="0" err="1">
                <a:solidFill>
                  <a:srgbClr val="002060"/>
                </a:solidFill>
                <a:latin typeface="Times New Roman" panose="02020603050405020304" pitchFamily="18" charset="0"/>
                <a:cs typeface="Times New Roman" panose="02020603050405020304" pitchFamily="18" charset="0"/>
              </a:rPr>
              <a:t>Spring</a:t>
            </a:r>
            <a:r>
              <a:rPr lang="cs-CZ" altLang="cs-CZ" sz="2000" dirty="0">
                <a:solidFill>
                  <a:srgbClr val="002060"/>
                </a:solidFill>
                <a:latin typeface="Times New Roman" panose="02020603050405020304" pitchFamily="18" charset="0"/>
                <a:cs typeface="Times New Roman" panose="02020603050405020304" pitchFamily="18" charset="0"/>
              </a:rPr>
              <a:t> Festival </a:t>
            </a:r>
            <a:r>
              <a:rPr lang="cs-CZ" altLang="cs-CZ" sz="2000" dirty="0" err="1">
                <a:solidFill>
                  <a:srgbClr val="002060"/>
                </a:solidFill>
                <a:latin typeface="Times New Roman" panose="02020603050405020304" pitchFamily="18" charset="0"/>
                <a:cs typeface="Times New Roman" panose="02020603050405020304" pitchFamily="18" charset="0"/>
              </a:rPr>
              <a:t>holiday</a:t>
            </a:r>
            <a:r>
              <a:rPr lang="cs-CZ" altLang="cs-CZ" sz="2000" dirty="0">
                <a:solidFill>
                  <a:srgbClr val="002060"/>
                </a:solidFill>
                <a:latin typeface="Times New Roman" panose="02020603050405020304" pitchFamily="18" charset="0"/>
                <a:cs typeface="Times New Roman" panose="02020603050405020304" pitchFamily="18" charset="0"/>
              </a:rPr>
              <a:t>“ cca USD 70 mld. v roce 2013, USD 143 mld. v roce 2018. (</a:t>
            </a:r>
            <a:r>
              <a:rPr lang="cs-CZ" altLang="cs-CZ" sz="2000" dirty="0">
                <a:solidFill>
                  <a:srgbClr val="002060"/>
                </a:solidFill>
                <a:latin typeface="Times New Roman" panose="02020603050405020304" pitchFamily="18" charset="0"/>
                <a:cs typeface="Times New Roman" panose="02020603050405020304" pitchFamily="18" charset="0"/>
                <a:hlinkClick r:id="rId3"/>
              </a:rPr>
              <a:t>Xinhuanet</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5328592" cy="507703"/>
          </a:xfrm>
        </p:spPr>
        <p:txBody>
          <a:bodyPr/>
          <a:lstStyle/>
          <a:p>
            <a:r>
              <a:rPr lang="cs-CZ" dirty="0"/>
              <a:t>Distribuce v Číně</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427734"/>
            <a:ext cx="5955060" cy="2264873"/>
          </a:xfrm>
          <a:prstGeom prst="rect">
            <a:avLst/>
          </a:prstGeom>
        </p:spPr>
      </p:pic>
    </p:spTree>
    <p:extLst>
      <p:ext uri="{BB962C8B-B14F-4D97-AF65-F5344CB8AC3E}">
        <p14:creationId xmlns:p14="http://schemas.microsoft.com/office/powerpoint/2010/main" val="1612818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Mezinárodní distribuční strategie je součástí celkové mezinárodní strategie podniku. </a:t>
            </a:r>
          </a:p>
          <a:p>
            <a:r>
              <a:rPr lang="cs-CZ" altLang="cs-CZ" sz="2000" dirty="0">
                <a:solidFill>
                  <a:srgbClr val="002060"/>
                </a:solidFill>
                <a:latin typeface="Times New Roman" panose="02020603050405020304" pitchFamily="18" charset="0"/>
                <a:cs typeface="Times New Roman" panose="02020603050405020304" pitchFamily="18" charset="0"/>
              </a:rPr>
              <a:t>Součástí mezinárodní distribuční strategie je rozhodování o: </a:t>
            </a:r>
          </a:p>
          <a:p>
            <a:pPr lvl="1"/>
            <a:r>
              <a:rPr lang="cs-CZ" altLang="cs-CZ" sz="2000" dirty="0">
                <a:solidFill>
                  <a:srgbClr val="002060"/>
                </a:solidFill>
                <a:latin typeface="Times New Roman" panose="02020603050405020304" pitchFamily="18" charset="0"/>
                <a:cs typeface="Times New Roman" panose="02020603050405020304" pitchFamily="18" charset="0"/>
              </a:rPr>
              <a:t>A: způsobu distribuce, </a:t>
            </a:r>
          </a:p>
          <a:p>
            <a:pPr lvl="1"/>
            <a:r>
              <a:rPr lang="cs-CZ" altLang="cs-CZ" sz="2000" dirty="0">
                <a:solidFill>
                  <a:srgbClr val="002060"/>
                </a:solidFill>
                <a:latin typeface="Times New Roman" panose="02020603050405020304" pitchFamily="18" charset="0"/>
                <a:cs typeface="Times New Roman" panose="02020603050405020304" pitchFamily="18" charset="0"/>
              </a:rPr>
              <a:t>B: hustotě distribuční sítě, </a:t>
            </a:r>
          </a:p>
          <a:p>
            <a:pPr lvl="1"/>
            <a:r>
              <a:rPr lang="cs-CZ" altLang="cs-CZ" sz="2000" dirty="0">
                <a:solidFill>
                  <a:srgbClr val="002060"/>
                </a:solidFill>
                <a:latin typeface="Times New Roman" panose="02020603050405020304" pitchFamily="18" charset="0"/>
                <a:cs typeface="Times New Roman" panose="02020603050405020304" pitchFamily="18" charset="0"/>
              </a:rPr>
              <a:t>C: délce distribučních kanálů </a:t>
            </a:r>
          </a:p>
          <a:p>
            <a:pPr lvl="1"/>
            <a:r>
              <a:rPr lang="cs-CZ" altLang="cs-CZ" sz="2000" dirty="0">
                <a:solidFill>
                  <a:srgbClr val="002060"/>
                </a:solidFill>
                <a:latin typeface="Times New Roman" panose="02020603050405020304" pitchFamily="18" charset="0"/>
                <a:cs typeface="Times New Roman" panose="02020603050405020304" pitchFamily="18" charset="0"/>
              </a:rPr>
              <a:t>D: postavení a kritériích výběru účastníků distribuce, </a:t>
            </a:r>
          </a:p>
          <a:p>
            <a:pPr lvl="1"/>
            <a:r>
              <a:rPr lang="cs-CZ" altLang="cs-CZ" sz="2000" dirty="0">
                <a:solidFill>
                  <a:srgbClr val="002060"/>
                </a:solidFill>
                <a:latin typeface="Times New Roman" panose="02020603050405020304" pitchFamily="18" charset="0"/>
                <a:cs typeface="Times New Roman" panose="02020603050405020304" pitchFamily="18" charset="0"/>
              </a:rPr>
              <a:t>E: způsobu řízení a koordinace činnosti účastníků distribuce, </a:t>
            </a:r>
          </a:p>
          <a:p>
            <a:pPr lvl="1"/>
            <a:r>
              <a:rPr lang="cs-CZ" altLang="cs-CZ" sz="2000" dirty="0">
                <a:solidFill>
                  <a:srgbClr val="002060"/>
                </a:solidFill>
                <a:latin typeface="Times New Roman" panose="02020603050405020304" pitchFamily="18" charset="0"/>
                <a:cs typeface="Times New Roman" panose="02020603050405020304" pitchFamily="18" charset="0"/>
              </a:rPr>
              <a:t>F: vlastní fyzické dopravě a skladování distribuovaného zboží, neboli o logistice.</a:t>
            </a:r>
          </a:p>
        </p:txBody>
      </p:sp>
      <p:sp>
        <p:nvSpPr>
          <p:cNvPr id="6" name="Nadpis 5"/>
          <p:cNvSpPr>
            <a:spLocks noGrp="1"/>
          </p:cNvSpPr>
          <p:nvPr>
            <p:ph type="title"/>
          </p:nvPr>
        </p:nvSpPr>
        <p:spPr>
          <a:xfrm>
            <a:off x="179512" y="195486"/>
            <a:ext cx="5328592" cy="507703"/>
          </a:xfrm>
        </p:spPr>
        <p:txBody>
          <a:bodyPr/>
          <a:lstStyle/>
          <a:p>
            <a:r>
              <a:rPr lang="cs-CZ" dirty="0"/>
              <a:t>Mezinárodní distribuční strategie</a:t>
            </a:r>
          </a:p>
        </p:txBody>
      </p:sp>
    </p:spTree>
    <p:extLst>
      <p:ext uri="{BB962C8B-B14F-4D97-AF65-F5344CB8AC3E}">
        <p14:creationId xmlns:p14="http://schemas.microsoft.com/office/powerpoint/2010/main" val="282839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Zvláštním typem zprostředkovatele jsou tzv. „</a:t>
            </a:r>
            <a:r>
              <a:rPr lang="cs-CZ" altLang="cs-CZ" sz="2000" dirty="0" err="1">
                <a:solidFill>
                  <a:srgbClr val="002060"/>
                </a:solidFill>
                <a:latin typeface="Times New Roman" panose="02020603050405020304" pitchFamily="18" charset="0"/>
                <a:cs typeface="Times New Roman" panose="02020603050405020304" pitchFamily="18" charset="0"/>
              </a:rPr>
              <a:t>Norazi</a:t>
            </a:r>
            <a:r>
              <a:rPr lang="cs-CZ" altLang="cs-CZ" sz="2000" dirty="0">
                <a:solidFill>
                  <a:srgbClr val="002060"/>
                </a:solidFill>
                <a:latin typeface="Times New Roman" panose="02020603050405020304" pitchFamily="18" charset="0"/>
                <a:cs typeface="Times New Roman" panose="02020603050405020304" pitchFamily="18" charset="0"/>
              </a:rPr>
              <a:t> agenti“, kteří se specializují na podezřelé transakce, například pašované zboží, nebezpečný odpad a zbraně. Zprostředkovávají dovoz strategického zboží do zemí pod mezinárodní blokádou obchodu.  </a:t>
            </a:r>
          </a:p>
          <a:p>
            <a:r>
              <a:rPr lang="cs-CZ" altLang="cs-CZ" sz="2000" dirty="0">
                <a:solidFill>
                  <a:srgbClr val="002060"/>
                </a:solidFill>
                <a:latin typeface="Times New Roman" panose="02020603050405020304" pitchFamily="18" charset="0"/>
                <a:cs typeface="Times New Roman" panose="02020603050405020304" pitchFamily="18" charset="0"/>
              </a:rPr>
              <a:t>Státní zprostředkovatelé - v některých zemích existuje státní monopol na nákup některých druhů zboží (Švédsko a Norsko má monopol na alkoholické nápoje a lze je koupit jen ve státních obchodech). Stát také může prostřednictvím vládních agentur nebo státem pověřených zprostředkovatelů nakupovat zboží pro svou potřebu (vybavení úřadů počítači, nákupy pro armádu a policii apod.).</a:t>
            </a:r>
          </a:p>
        </p:txBody>
      </p:sp>
      <p:sp>
        <p:nvSpPr>
          <p:cNvPr id="6" name="Nadpis 5"/>
          <p:cNvSpPr>
            <a:spLocks noGrp="1"/>
          </p:cNvSpPr>
          <p:nvPr>
            <p:ph type="title"/>
          </p:nvPr>
        </p:nvSpPr>
        <p:spPr>
          <a:xfrm>
            <a:off x="179512" y="195486"/>
            <a:ext cx="5328592" cy="507703"/>
          </a:xfrm>
        </p:spPr>
        <p:txBody>
          <a:bodyPr/>
          <a:lstStyle/>
          <a:p>
            <a:r>
              <a:rPr lang="cs-CZ" dirty="0"/>
              <a:t>Odlišnosti v mezinárodní distribuci </a:t>
            </a:r>
          </a:p>
        </p:txBody>
      </p:sp>
    </p:spTree>
    <p:extLst>
      <p:ext uri="{BB962C8B-B14F-4D97-AF65-F5344CB8AC3E}">
        <p14:creationId xmlns:p14="http://schemas.microsoft.com/office/powerpoint/2010/main" val="143491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Retail představuje 12% HDP, 300 mld. USD, zaměstnává 10% pracovní síly! 12 mil. obchodů!</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Distribuce v Indii</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779661"/>
            <a:ext cx="5861868" cy="2821045"/>
          </a:xfrm>
          <a:prstGeom prst="rect">
            <a:avLst/>
          </a:prstGeom>
        </p:spPr>
      </p:pic>
    </p:spTree>
    <p:extLst>
      <p:ext uri="{BB962C8B-B14F-4D97-AF65-F5344CB8AC3E}">
        <p14:creationId xmlns:p14="http://schemas.microsoft.com/office/powerpoint/2010/main" val="1103910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Mezi doporučená kritéria výběru distribučního partnera řadíme tyto faktory: </a:t>
            </a:r>
          </a:p>
          <a:p>
            <a:pPr lvl="1"/>
            <a:r>
              <a:rPr lang="cs-CZ" altLang="cs-CZ" sz="1600" dirty="0">
                <a:solidFill>
                  <a:srgbClr val="002060"/>
                </a:solidFill>
                <a:latin typeface="Times New Roman" panose="02020603050405020304" pitchFamily="18" charset="0"/>
                <a:cs typeface="Times New Roman" panose="02020603050405020304" pitchFamily="18" charset="0"/>
              </a:rPr>
              <a:t>cíle a strategie distribuční firmy, </a:t>
            </a:r>
          </a:p>
          <a:p>
            <a:pPr lvl="1"/>
            <a:r>
              <a:rPr lang="cs-CZ" altLang="cs-CZ" sz="1600" dirty="0">
                <a:solidFill>
                  <a:srgbClr val="002060"/>
                </a:solidFill>
                <a:latin typeface="Times New Roman" panose="02020603050405020304" pitchFamily="18" charset="0"/>
                <a:cs typeface="Times New Roman" panose="02020603050405020304" pitchFamily="18" charset="0"/>
              </a:rPr>
              <a:t>velikost, kapitál distribučního partnera, </a:t>
            </a:r>
          </a:p>
          <a:p>
            <a:pPr lvl="1"/>
            <a:r>
              <a:rPr lang="cs-CZ" altLang="cs-CZ" sz="1600" dirty="0">
                <a:solidFill>
                  <a:srgbClr val="002060"/>
                </a:solidFill>
                <a:latin typeface="Times New Roman" panose="02020603050405020304" pitchFamily="18" charset="0"/>
                <a:cs typeface="Times New Roman" panose="02020603050405020304" pitchFamily="18" charset="0"/>
              </a:rPr>
              <a:t>jeho reputace, </a:t>
            </a:r>
          </a:p>
          <a:p>
            <a:pPr lvl="1"/>
            <a:r>
              <a:rPr lang="cs-CZ" altLang="cs-CZ" sz="1600" dirty="0">
                <a:solidFill>
                  <a:srgbClr val="002060"/>
                </a:solidFill>
                <a:latin typeface="Times New Roman" panose="02020603050405020304" pitchFamily="18" charset="0"/>
                <a:cs typeface="Times New Roman" panose="02020603050405020304" pitchFamily="18" charset="0"/>
              </a:rPr>
              <a:t>pokrytí geografické a výrobní zájmové oblasti,  </a:t>
            </a:r>
          </a:p>
          <a:p>
            <a:pPr lvl="1"/>
            <a:r>
              <a:rPr lang="cs-CZ" altLang="cs-CZ" sz="1600" dirty="0">
                <a:solidFill>
                  <a:srgbClr val="002060"/>
                </a:solidFill>
                <a:latin typeface="Times New Roman" panose="02020603050405020304" pitchFamily="18" charset="0"/>
                <a:cs typeface="Times New Roman" panose="02020603050405020304" pitchFamily="18" charset="0"/>
              </a:rPr>
              <a:t>kompatibilita distribuovaných výrobků, </a:t>
            </a:r>
          </a:p>
          <a:p>
            <a:pPr lvl="1"/>
            <a:r>
              <a:rPr lang="cs-CZ" altLang="cs-CZ" sz="1600" dirty="0">
                <a:solidFill>
                  <a:srgbClr val="002060"/>
                </a:solidFill>
                <a:latin typeface="Times New Roman" panose="02020603050405020304" pitchFamily="18" charset="0"/>
                <a:cs typeface="Times New Roman" panose="02020603050405020304" pitchFamily="18" charset="0"/>
              </a:rPr>
              <a:t>zkušenosti, </a:t>
            </a:r>
          </a:p>
          <a:p>
            <a:pPr lvl="1"/>
            <a:r>
              <a:rPr lang="cs-CZ" altLang="cs-CZ" sz="1600" dirty="0">
                <a:solidFill>
                  <a:srgbClr val="002060"/>
                </a:solidFill>
                <a:latin typeface="Times New Roman" panose="02020603050405020304" pitchFamily="18" charset="0"/>
                <a:cs typeface="Times New Roman" panose="02020603050405020304" pitchFamily="18" charset="0"/>
              </a:rPr>
              <a:t>prodejní síť, </a:t>
            </a:r>
          </a:p>
          <a:p>
            <a:pPr lvl="1"/>
            <a:r>
              <a:rPr lang="cs-CZ" altLang="cs-CZ" sz="1600" dirty="0">
                <a:solidFill>
                  <a:srgbClr val="002060"/>
                </a:solidFill>
                <a:latin typeface="Times New Roman" panose="02020603050405020304" pitchFamily="18" charset="0"/>
                <a:cs typeface="Times New Roman" panose="02020603050405020304" pitchFamily="18" charset="0"/>
              </a:rPr>
              <a:t>fyzické vybavení, </a:t>
            </a:r>
          </a:p>
          <a:p>
            <a:pPr lvl="1"/>
            <a:r>
              <a:rPr lang="cs-CZ" altLang="cs-CZ" sz="1600" dirty="0">
                <a:solidFill>
                  <a:srgbClr val="002060"/>
                </a:solidFill>
                <a:latin typeface="Times New Roman" panose="02020603050405020304" pitchFamily="18" charset="0"/>
                <a:cs typeface="Times New Roman" panose="02020603050405020304" pitchFamily="18" charset="0"/>
              </a:rPr>
              <a:t>ochota a možnosti udržování zásob, provádění servisu, propagace, </a:t>
            </a:r>
          </a:p>
          <a:p>
            <a:pPr lvl="1"/>
            <a:r>
              <a:rPr lang="cs-CZ" altLang="cs-CZ" sz="1600" dirty="0">
                <a:solidFill>
                  <a:srgbClr val="002060"/>
                </a:solidFill>
                <a:latin typeface="Times New Roman" panose="02020603050405020304" pitchFamily="18" charset="0"/>
                <a:cs typeface="Times New Roman" panose="02020603050405020304" pitchFamily="18" charset="0"/>
              </a:rPr>
              <a:t>prodejní výkon, </a:t>
            </a:r>
          </a:p>
          <a:p>
            <a:pPr lvl="1"/>
            <a:r>
              <a:rPr lang="cs-CZ" altLang="cs-CZ" sz="1600" dirty="0">
                <a:solidFill>
                  <a:srgbClr val="002060"/>
                </a:solidFill>
                <a:latin typeface="Times New Roman" panose="02020603050405020304" pitchFamily="18" charset="0"/>
                <a:cs typeface="Times New Roman" panose="02020603050405020304" pitchFamily="18" charset="0"/>
              </a:rPr>
              <a:t>komunikace, </a:t>
            </a:r>
          </a:p>
          <a:p>
            <a:pPr lvl="1"/>
            <a:r>
              <a:rPr lang="cs-CZ" altLang="cs-CZ" sz="1600" dirty="0">
                <a:solidFill>
                  <a:srgbClr val="002060"/>
                </a:solidFill>
                <a:latin typeface="Times New Roman" panose="02020603050405020304" pitchFamily="18" charset="0"/>
                <a:cs typeface="Times New Roman" panose="02020603050405020304" pitchFamily="18" charset="0"/>
              </a:rPr>
              <a:t>kontakty s místními úřady, </a:t>
            </a:r>
          </a:p>
          <a:p>
            <a:pPr lvl="1"/>
            <a:r>
              <a:rPr lang="cs-CZ" altLang="cs-CZ" sz="1600" dirty="0">
                <a:solidFill>
                  <a:srgbClr val="002060"/>
                </a:solidFill>
                <a:latin typeface="Times New Roman" panose="02020603050405020304" pitchFamily="18" charset="0"/>
                <a:cs typeface="Times New Roman" panose="02020603050405020304" pitchFamily="18" charset="0"/>
              </a:rPr>
              <a:t>všeobecný postoj. </a:t>
            </a:r>
          </a:p>
        </p:txBody>
      </p:sp>
      <p:sp>
        <p:nvSpPr>
          <p:cNvPr id="6" name="Nadpis 5"/>
          <p:cNvSpPr>
            <a:spLocks noGrp="1"/>
          </p:cNvSpPr>
          <p:nvPr>
            <p:ph type="title"/>
          </p:nvPr>
        </p:nvSpPr>
        <p:spPr>
          <a:xfrm>
            <a:off x="179512" y="195486"/>
            <a:ext cx="5328592" cy="507703"/>
          </a:xfrm>
        </p:spPr>
        <p:txBody>
          <a:bodyPr/>
          <a:lstStyle/>
          <a:p>
            <a:r>
              <a:rPr lang="cs-CZ" dirty="0"/>
              <a:t>Výběr distribučního partnera </a:t>
            </a:r>
          </a:p>
        </p:txBody>
      </p:sp>
    </p:spTree>
    <p:extLst>
      <p:ext uri="{BB962C8B-B14F-4D97-AF65-F5344CB8AC3E}">
        <p14:creationId xmlns:p14="http://schemas.microsoft.com/office/powerpoint/2010/main" val="325952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Obchod zaměřený na jeden specifický typ zboží: sýrárny, fair </a:t>
            </a:r>
            <a:r>
              <a:rPr lang="cs-CZ" altLang="cs-CZ" sz="2000" dirty="0" err="1">
                <a:solidFill>
                  <a:srgbClr val="002060"/>
                </a:solidFill>
                <a:latin typeface="Times New Roman" panose="02020603050405020304" pitchFamily="18" charset="0"/>
                <a:cs typeface="Times New Roman" panose="02020603050405020304" pitchFamily="18" charset="0"/>
              </a:rPr>
              <a:t>trade</a:t>
            </a:r>
            <a:r>
              <a:rPr lang="cs-CZ" altLang="cs-CZ" sz="2000" dirty="0">
                <a:solidFill>
                  <a:srgbClr val="002060"/>
                </a:solidFill>
                <a:latin typeface="Times New Roman" panose="02020603050405020304" pitchFamily="18" charset="0"/>
                <a:cs typeface="Times New Roman" panose="02020603050405020304" pitchFamily="18" charset="0"/>
              </a:rPr>
              <a:t>, vinárny.</a:t>
            </a:r>
          </a:p>
        </p:txBody>
      </p:sp>
      <p:sp>
        <p:nvSpPr>
          <p:cNvPr id="6" name="Nadpis 5"/>
          <p:cNvSpPr>
            <a:spLocks noGrp="1"/>
          </p:cNvSpPr>
          <p:nvPr>
            <p:ph type="title"/>
          </p:nvPr>
        </p:nvSpPr>
        <p:spPr>
          <a:xfrm>
            <a:off x="179512" y="195486"/>
            <a:ext cx="5328592" cy="507703"/>
          </a:xfrm>
        </p:spPr>
        <p:txBody>
          <a:bodyPr/>
          <a:lstStyle/>
          <a:p>
            <a:r>
              <a:rPr lang="cs-CZ" dirty="0"/>
              <a:t>Specifické obchody</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879688"/>
            <a:ext cx="3312368" cy="2204230"/>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020" y="2431081"/>
            <a:ext cx="4140460" cy="2017533"/>
          </a:xfrm>
          <a:prstGeom prst="rect">
            <a:avLst/>
          </a:prstGeom>
        </p:spPr>
      </p:pic>
    </p:spTree>
    <p:extLst>
      <p:ext uri="{BB962C8B-B14F-4D97-AF65-F5344CB8AC3E}">
        <p14:creationId xmlns:p14="http://schemas.microsoft.com/office/powerpoint/2010/main" val="288334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Minimalistická plocha. Je potřeba pouze „plakát“ s obrázky produktů a QR </a:t>
            </a:r>
            <a:r>
              <a:rPr lang="cs-CZ" altLang="cs-CZ" sz="2000" dirty="0" err="1">
                <a:solidFill>
                  <a:srgbClr val="002060"/>
                </a:solidFill>
                <a:latin typeface="Times New Roman" panose="02020603050405020304" pitchFamily="18" charset="0"/>
                <a:cs typeface="Times New Roman" panose="02020603050405020304" pitchFamily="18" charset="0"/>
              </a:rPr>
              <a:t>kody</a:t>
            </a:r>
            <a:r>
              <a:rPr lang="cs-CZ" altLang="cs-CZ" sz="2000" dirty="0">
                <a:solidFill>
                  <a:srgbClr val="002060"/>
                </a:solidFill>
                <a:latin typeface="Times New Roman" panose="02020603050405020304" pitchFamily="18" charset="0"/>
                <a:cs typeface="Times New Roman" panose="02020603050405020304" pitchFamily="18" charset="0"/>
              </a:rPr>
              <a:t>. Zákazník např. při čekání na metro může nakoupit, zaplatí mobilem, kurýr doveze domů. (</a:t>
            </a:r>
            <a:r>
              <a:rPr lang="cs-CZ" altLang="cs-CZ" sz="2000" dirty="0">
                <a:solidFill>
                  <a:srgbClr val="002060"/>
                </a:solidFill>
                <a:latin typeface="Times New Roman" panose="02020603050405020304" pitchFamily="18" charset="0"/>
                <a:cs typeface="Times New Roman" panose="02020603050405020304" pitchFamily="18" charset="0"/>
                <a:hlinkClick r:id="rId3"/>
              </a:rPr>
              <a:t>Pcworld</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Obchod s využitím QR </a:t>
            </a:r>
            <a:r>
              <a:rPr lang="cs-CZ" dirty="0" err="1"/>
              <a:t>kodu</a:t>
            </a:r>
            <a:endParaRPr lang="cs-CZ" dirty="0"/>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779662"/>
            <a:ext cx="4758283" cy="2763887"/>
          </a:xfrm>
          <a:prstGeom prst="rect">
            <a:avLst/>
          </a:prstGeom>
        </p:spPr>
      </p:pic>
    </p:spTree>
    <p:extLst>
      <p:ext uri="{BB962C8B-B14F-4D97-AF65-F5344CB8AC3E}">
        <p14:creationId xmlns:p14="http://schemas.microsoft.com/office/powerpoint/2010/main" val="95522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3456384"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Není zatím pořádný český ekvivalent.</a:t>
            </a:r>
          </a:p>
          <a:p>
            <a:r>
              <a:rPr lang="cs-CZ" altLang="cs-CZ" sz="2000" dirty="0">
                <a:solidFill>
                  <a:srgbClr val="002060"/>
                </a:solidFill>
                <a:latin typeface="Times New Roman" panose="02020603050405020304" pitchFamily="18" charset="0"/>
                <a:cs typeface="Times New Roman" panose="02020603050405020304" pitchFamily="18" charset="0"/>
              </a:rPr>
              <a:t>Jedná se o prodej na B2C trhu, který ale vypadá jako na B2B – nehledí se na atmosféru prodeje, tak typickou klasickým retail řetězcům, ale produkty jsou prodávány přímo z palet ve velkých baleních (paleta, bedna). </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Wholesale retail</a:t>
            </a:r>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1419622"/>
            <a:ext cx="4860330" cy="3172109"/>
          </a:xfrm>
          <a:prstGeom prst="rect">
            <a:avLst/>
          </a:prstGeom>
        </p:spPr>
      </p:pic>
    </p:spTree>
    <p:extLst>
      <p:ext uri="{BB962C8B-B14F-4D97-AF65-F5344CB8AC3E}">
        <p14:creationId xmlns:p14="http://schemas.microsoft.com/office/powerpoint/2010/main" val="323467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2000" dirty="0">
                <a:solidFill>
                  <a:srgbClr val="002060"/>
                </a:solidFill>
              </a:rPr>
              <a:t>Z pohledu strategického marketingu bylo hodně vysvětleno v základním kurzu marketingu, a zbytek je řešen ve specializovaných předmětech logistiky.</a:t>
            </a:r>
          </a:p>
          <a:p>
            <a:endParaRPr lang="cs-CZ" sz="2000" dirty="0">
              <a:solidFill>
                <a:srgbClr val="002060"/>
              </a:solidFill>
            </a:endParaRPr>
          </a:p>
          <a:p>
            <a:r>
              <a:rPr lang="cs-CZ" sz="2000" dirty="0">
                <a:solidFill>
                  <a:srgbClr val="002060"/>
                </a:solidFill>
              </a:rPr>
              <a:t>Distribuce – nový pohled DOSTUPNOST.</a:t>
            </a:r>
          </a:p>
          <a:p>
            <a:r>
              <a:rPr lang="cs-CZ" sz="2000" dirty="0">
                <a:solidFill>
                  <a:srgbClr val="002060"/>
                </a:solidFill>
              </a:rPr>
              <a:t>Distribuce přímá a nepřímá.</a:t>
            </a:r>
          </a:p>
          <a:p>
            <a:r>
              <a:rPr lang="cs-CZ" sz="2000" dirty="0">
                <a:solidFill>
                  <a:srgbClr val="002060"/>
                </a:solidFill>
              </a:rPr>
              <a:t>Distribuční mezičlánky – velkoobchod, maloobchod – retail, agenti, brokeři, nákupčí atd.</a:t>
            </a:r>
          </a:p>
          <a:p>
            <a:r>
              <a:rPr lang="cs-CZ" sz="2000" dirty="0">
                <a:solidFill>
                  <a:srgbClr val="002060"/>
                </a:solidFill>
              </a:rPr>
              <a:t>Funkce mezičlánků – co dělá velkoobchod? Maloobchod? Další?</a:t>
            </a:r>
          </a:p>
        </p:txBody>
      </p:sp>
      <p:sp>
        <p:nvSpPr>
          <p:cNvPr id="6" name="Nadpis 5"/>
          <p:cNvSpPr>
            <a:spLocks noGrp="1"/>
          </p:cNvSpPr>
          <p:nvPr>
            <p:ph type="title"/>
          </p:nvPr>
        </p:nvSpPr>
        <p:spPr>
          <a:xfrm>
            <a:off x="179512" y="195486"/>
            <a:ext cx="5328592" cy="507703"/>
          </a:xfrm>
        </p:spPr>
        <p:txBody>
          <a:bodyPr/>
          <a:lstStyle/>
          <a:p>
            <a:r>
              <a:rPr lang="cs-CZ" dirty="0"/>
              <a:t>1 Distribuce</a:t>
            </a:r>
          </a:p>
        </p:txBody>
      </p:sp>
    </p:spTree>
    <p:extLst>
      <p:ext uri="{BB962C8B-B14F-4D97-AF65-F5344CB8AC3E}">
        <p14:creationId xmlns:p14="http://schemas.microsoft.com/office/powerpoint/2010/main" val="229104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Tento styl distribuce čerpá z velmi silného trendu etnocentrismu, tedy podpory lokálních producentů a lokálních produktů.</a:t>
            </a:r>
          </a:p>
          <a:p>
            <a:r>
              <a:rPr lang="cs-CZ" altLang="cs-CZ" sz="2000" dirty="0">
                <a:solidFill>
                  <a:srgbClr val="002060"/>
                </a:solidFill>
                <a:latin typeface="Times New Roman" panose="02020603050405020304" pitchFamily="18" charset="0"/>
                <a:cs typeface="Times New Roman" panose="02020603050405020304" pitchFamily="18" charset="0"/>
              </a:rPr>
              <a:t>Regionální trhy, jarmarky a podobné akce můžeme dnes nalézt skoro v každém českém městě. </a:t>
            </a:r>
          </a:p>
          <a:p>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Regionální trhy</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779662"/>
            <a:ext cx="4314056" cy="2890418"/>
          </a:xfrm>
          <a:prstGeom prst="rect">
            <a:avLst/>
          </a:prstGeom>
        </p:spPr>
      </p:pic>
    </p:spTree>
    <p:extLst>
      <p:ext uri="{BB962C8B-B14F-4D97-AF65-F5344CB8AC3E}">
        <p14:creationId xmlns:p14="http://schemas.microsoft.com/office/powerpoint/2010/main" val="251976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RFID (</a:t>
            </a:r>
            <a:r>
              <a:rPr lang="cs-CZ" altLang="cs-CZ" sz="2000" dirty="0" err="1">
                <a:solidFill>
                  <a:srgbClr val="002060"/>
                </a:solidFill>
                <a:latin typeface="Times New Roman" panose="02020603050405020304" pitchFamily="18" charset="0"/>
                <a:cs typeface="Times New Roman" panose="02020603050405020304" pitchFamily="18" charset="0"/>
              </a:rPr>
              <a:t>radio</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frequency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identification</a:t>
            </a:r>
            <a:r>
              <a:rPr lang="cs-CZ" altLang="cs-CZ" sz="2000" dirty="0">
                <a:solidFill>
                  <a:srgbClr val="002060"/>
                </a:solidFill>
                <a:latin typeface="Times New Roman" panose="02020603050405020304" pitchFamily="18" charset="0"/>
                <a:cs typeface="Times New Roman" panose="02020603050405020304" pitchFamily="18" charset="0"/>
              </a:rPr>
              <a:t> technology) – malý čip, který je možno umístit ke kterémukoliv produktu, vysílá informace kolem sebe. V praxi např. – v obalu šunky je RFID čip, který kolem vysílá data, co je to za produkt, kdy byl nakoupen, kolik jej je. Po vložení do lednice lze mobilem z obchodu požádat lednici o zaslání těchto informací, takže zákazník při nákupu vždy ví, co má doma, s čím může v receptech počítat, a co je potřeba nakoupit. </a:t>
            </a:r>
          </a:p>
          <a:p>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328592" cy="507703"/>
          </a:xfrm>
        </p:spPr>
        <p:txBody>
          <a:bodyPr/>
          <a:lstStyle/>
          <a:p>
            <a:r>
              <a:rPr lang="cs-CZ" dirty="0"/>
              <a:t>RFID – budoucnost distribuce v retailu?</a:t>
            </a:r>
          </a:p>
        </p:txBody>
      </p:sp>
    </p:spTree>
    <p:extLst>
      <p:ext uri="{BB962C8B-B14F-4D97-AF65-F5344CB8AC3E}">
        <p14:creationId xmlns:p14="http://schemas.microsoft.com/office/powerpoint/2010/main" val="380024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094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Informační technologie - technologické inovace posledních let umožnily distribučním firmám značně zvýšit efektivnost poskytování svých služeb. </a:t>
            </a:r>
          </a:p>
          <a:p>
            <a:r>
              <a:rPr lang="cs-CZ" altLang="cs-CZ" sz="2000" dirty="0">
                <a:solidFill>
                  <a:srgbClr val="002060"/>
                </a:solidFill>
                <a:latin typeface="Times New Roman" panose="02020603050405020304" pitchFamily="18" charset="0"/>
                <a:cs typeface="Times New Roman" panose="02020603050405020304" pitchFamily="18" charset="0"/>
              </a:rPr>
              <a:t>Pokladny vybavené </a:t>
            </a:r>
            <a:r>
              <a:rPr lang="cs-CZ" altLang="cs-CZ" sz="2000" dirty="0" err="1">
                <a:solidFill>
                  <a:srgbClr val="002060"/>
                </a:solidFill>
                <a:latin typeface="Times New Roman" panose="02020603050405020304" pitchFamily="18" charset="0"/>
                <a:cs typeface="Times New Roman" panose="02020603050405020304" pitchFamily="18" charset="0"/>
              </a:rPr>
              <a:t>scanery</a:t>
            </a:r>
            <a:r>
              <a:rPr lang="cs-CZ" altLang="cs-CZ" sz="2000" dirty="0">
                <a:solidFill>
                  <a:srgbClr val="002060"/>
                </a:solidFill>
                <a:latin typeface="Times New Roman" panose="02020603050405020304" pitchFamily="18" charset="0"/>
                <a:cs typeface="Times New Roman" panose="02020603050405020304" pitchFamily="18" charset="0"/>
              </a:rPr>
              <a:t> umožňují rychlé a přesné řízení nákupů a objednávek, „čtením“ EAN čísel na běžných čárových kódech. Navíc umožňují různé analýzy, například nejprodávanější výrobky v určitém období apod. </a:t>
            </a:r>
          </a:p>
          <a:p>
            <a:r>
              <a:rPr lang="cs-CZ" altLang="cs-CZ" sz="2000" dirty="0">
                <a:solidFill>
                  <a:srgbClr val="002060"/>
                </a:solidFill>
                <a:latin typeface="Times New Roman" panose="02020603050405020304" pitchFamily="18" charset="0"/>
                <a:cs typeface="Times New Roman" panose="02020603050405020304" pitchFamily="18" charset="0"/>
              </a:rPr>
              <a:t>Věrnostní a platební karty jsou užitečným nástrojem pro řízení vztahů se zákazníky. </a:t>
            </a:r>
          </a:p>
          <a:p>
            <a:r>
              <a:rPr lang="cs-CZ" altLang="cs-CZ" sz="2000" dirty="0">
                <a:solidFill>
                  <a:srgbClr val="002060"/>
                </a:solidFill>
                <a:latin typeface="Times New Roman" panose="02020603050405020304" pitchFamily="18" charset="0"/>
                <a:cs typeface="Times New Roman" panose="02020603050405020304" pitchFamily="18" charset="0"/>
              </a:rPr>
              <a:t>Rozvoj informačních technologií umožňuje firmám pracovat s velkými databázemi a upravovat nabídku podle potřeb a přání cílových segmentů zákazníků. Tento koncept je využíván v rámci řízení vztahů se zákazníky CRM (</a:t>
            </a:r>
            <a:r>
              <a:rPr lang="cs-CZ" altLang="cs-CZ" sz="2000" dirty="0" err="1">
                <a:solidFill>
                  <a:srgbClr val="002060"/>
                </a:solidFill>
                <a:latin typeface="Times New Roman" panose="02020603050405020304" pitchFamily="18" charset="0"/>
                <a:cs typeface="Times New Roman" panose="02020603050405020304" pitchFamily="18" charset="0"/>
              </a:rPr>
              <a:t>customer</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relationship</a:t>
            </a:r>
            <a:r>
              <a:rPr lang="cs-CZ" altLang="cs-CZ" sz="2000" dirty="0">
                <a:solidFill>
                  <a:srgbClr val="002060"/>
                </a:solidFill>
                <a:latin typeface="Times New Roman" panose="02020603050405020304" pitchFamily="18" charset="0"/>
                <a:cs typeface="Times New Roman" panose="02020603050405020304" pitchFamily="18" charset="0"/>
              </a:rPr>
              <a:t> management).</a:t>
            </a:r>
          </a:p>
        </p:txBody>
      </p:sp>
      <p:sp>
        <p:nvSpPr>
          <p:cNvPr id="6" name="Nadpis 5"/>
          <p:cNvSpPr>
            <a:spLocks noGrp="1"/>
          </p:cNvSpPr>
          <p:nvPr>
            <p:ph type="title"/>
          </p:nvPr>
        </p:nvSpPr>
        <p:spPr>
          <a:xfrm>
            <a:off x="179512" y="195486"/>
            <a:ext cx="5328592" cy="507703"/>
          </a:xfrm>
        </p:spPr>
        <p:txBody>
          <a:bodyPr/>
          <a:lstStyle/>
          <a:p>
            <a:r>
              <a:rPr lang="cs-CZ" dirty="0"/>
              <a:t>Informační technologie</a:t>
            </a:r>
          </a:p>
        </p:txBody>
      </p:sp>
    </p:spTree>
    <p:extLst>
      <p:ext uri="{BB962C8B-B14F-4D97-AF65-F5344CB8AC3E}">
        <p14:creationId xmlns:p14="http://schemas.microsoft.com/office/powerpoint/2010/main" val="3832200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Řízení členů distribuční sítě zahrnuje rozhodnutí o formách motivace členů distribuční sítě. K motivaci zprostředkovatelů distribuce slouží především finanční odměny, věcné odměny a psychologická motivace (uznání výkonů), podpora vyvážející společnosti a udržování dobrých vztahů, včetně poskytování zpráv o vývoji prodeje a trhu vůbec. </a:t>
            </a:r>
          </a:p>
          <a:p>
            <a:r>
              <a:rPr lang="cs-CZ" altLang="cs-CZ" sz="2000" dirty="0">
                <a:solidFill>
                  <a:srgbClr val="002060"/>
                </a:solidFill>
                <a:latin typeface="Times New Roman" panose="02020603050405020304" pitchFamily="18" charset="0"/>
                <a:cs typeface="Times New Roman" panose="02020603050405020304" pitchFamily="18" charset="0"/>
              </a:rPr>
              <a:t>Významnou složkou motivace je výše obchodního rozpětí (obchodní marže), která závisí na ekonomické úrovni rozvoje země, charakteru zboží distribuovaného zboží, fázi jeho životního cyklu a rozsahu nabízených služeb. Obchodní rozpětí i provize musí vyhovovat potřebám zprostředkovatelů i distribuční politice výrobce.</a:t>
            </a:r>
          </a:p>
        </p:txBody>
      </p:sp>
      <p:sp>
        <p:nvSpPr>
          <p:cNvPr id="6" name="Nadpis 5"/>
          <p:cNvSpPr>
            <a:spLocks noGrp="1"/>
          </p:cNvSpPr>
          <p:nvPr>
            <p:ph type="title"/>
          </p:nvPr>
        </p:nvSpPr>
        <p:spPr>
          <a:xfrm>
            <a:off x="179512" y="195486"/>
            <a:ext cx="5328592" cy="507703"/>
          </a:xfrm>
        </p:spPr>
        <p:txBody>
          <a:bodyPr/>
          <a:lstStyle/>
          <a:p>
            <a:r>
              <a:rPr lang="cs-CZ" dirty="0"/>
              <a:t>Řízení členů distribuční sítě</a:t>
            </a:r>
          </a:p>
        </p:txBody>
      </p:sp>
    </p:spTree>
    <p:extLst>
      <p:ext uri="{BB962C8B-B14F-4D97-AF65-F5344CB8AC3E}">
        <p14:creationId xmlns:p14="http://schemas.microsoft.com/office/powerpoint/2010/main" val="2492779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136904" cy="3024336"/>
          </a:xfrm>
          <a:prstGeom prst="rect">
            <a:avLst/>
          </a:prstGeom>
        </p:spPr>
        <p:txBody>
          <a:bodyPr>
            <a:noAutofit/>
          </a:bodyPr>
          <a:lstStyle/>
          <a:p>
            <a:r>
              <a:rPr lang="cs-CZ" sz="2000" dirty="0">
                <a:solidFill>
                  <a:srgbClr val="002060"/>
                </a:solidFill>
              </a:rPr>
              <a:t>Jako u většiny kategorií i zde máme data celého trhu a pak řešíme specificky naše distribuční cesty. </a:t>
            </a:r>
          </a:p>
          <a:p>
            <a:r>
              <a:rPr lang="cs-CZ" sz="2000" dirty="0">
                <a:solidFill>
                  <a:srgbClr val="002060"/>
                </a:solidFill>
                <a:hlinkClick r:id="rId3"/>
              </a:rPr>
              <a:t>Trendy ve vybavení prodejen a nákupním chování.</a:t>
            </a:r>
            <a:endParaRPr lang="cs-CZ" sz="2000" dirty="0">
              <a:solidFill>
                <a:srgbClr val="002060"/>
              </a:solidFill>
            </a:endParaRPr>
          </a:p>
          <a:p>
            <a:r>
              <a:rPr lang="cs-CZ" sz="2000" dirty="0">
                <a:solidFill>
                  <a:srgbClr val="002060"/>
                </a:solidFill>
                <a:hlinkClick r:id="rId4"/>
              </a:rPr>
              <a:t>Výzkum: Čeští zákazníci víc kombinují nákupy online a </a:t>
            </a:r>
            <a:r>
              <a:rPr lang="cs-CZ" sz="2000" dirty="0" err="1">
                <a:solidFill>
                  <a:srgbClr val="002060"/>
                </a:solidFill>
                <a:hlinkClick r:id="rId4"/>
              </a:rPr>
              <a:t>offline</a:t>
            </a:r>
            <a:r>
              <a:rPr lang="cs-CZ" sz="2000" dirty="0">
                <a:solidFill>
                  <a:srgbClr val="002060"/>
                </a:solidFill>
              </a:rPr>
              <a:t>.</a:t>
            </a:r>
          </a:p>
          <a:p>
            <a:r>
              <a:rPr lang="cs-CZ" sz="2000" dirty="0">
                <a:solidFill>
                  <a:srgbClr val="002060"/>
                </a:solidFill>
              </a:rPr>
              <a:t>Data z panelů prodejen, retailu apod. </a:t>
            </a:r>
          </a:p>
          <a:p>
            <a:r>
              <a:rPr lang="cs-CZ" sz="2000" dirty="0">
                <a:solidFill>
                  <a:srgbClr val="002060"/>
                </a:solidFill>
                <a:hlinkClick r:id="rId5"/>
              </a:rPr>
              <a:t>Zákaznický zážitek na prodejně</a:t>
            </a:r>
            <a:r>
              <a:rPr lang="cs-CZ" sz="2000" dirty="0">
                <a:solidFill>
                  <a:srgbClr val="002060"/>
                </a:solidFill>
              </a:rPr>
              <a:t>.</a:t>
            </a:r>
          </a:p>
        </p:txBody>
      </p:sp>
      <p:sp>
        <p:nvSpPr>
          <p:cNvPr id="6" name="Nadpis 5"/>
          <p:cNvSpPr>
            <a:spLocks noGrp="1"/>
          </p:cNvSpPr>
          <p:nvPr>
            <p:ph type="title"/>
          </p:nvPr>
        </p:nvSpPr>
        <p:spPr>
          <a:xfrm>
            <a:off x="179512" y="195486"/>
            <a:ext cx="4824536" cy="507703"/>
          </a:xfrm>
        </p:spPr>
        <p:txBody>
          <a:bodyPr/>
          <a:lstStyle/>
          <a:p>
            <a:r>
              <a:rPr lang="cs-CZ" dirty="0"/>
              <a:t>Data v oblasti distribuce</a:t>
            </a:r>
          </a:p>
        </p:txBody>
      </p:sp>
    </p:spTree>
    <p:extLst>
      <p:ext uri="{BB962C8B-B14F-4D97-AF65-F5344CB8AC3E}">
        <p14:creationId xmlns:p14="http://schemas.microsoft.com/office/powerpoint/2010/main" val="242766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Stanovení cílů distribuce.</a:t>
            </a:r>
          </a:p>
          <a:p>
            <a:r>
              <a:rPr lang="cs-CZ" altLang="cs-CZ" sz="2000" dirty="0">
                <a:solidFill>
                  <a:srgbClr val="002060"/>
                </a:solidFill>
                <a:latin typeface="Times New Roman" panose="02020603050405020304" pitchFamily="18" charset="0"/>
                <a:cs typeface="Times New Roman" panose="02020603050405020304" pitchFamily="18" charset="0"/>
              </a:rPr>
              <a:t>Vyhodnocení vlivů vnitřního a vnějšího prostředí.</a:t>
            </a:r>
          </a:p>
          <a:p>
            <a:r>
              <a:rPr lang="cs-CZ" altLang="cs-CZ" sz="2000" dirty="0">
                <a:solidFill>
                  <a:srgbClr val="002060"/>
                </a:solidFill>
                <a:latin typeface="Times New Roman" panose="02020603050405020304" pitchFamily="18" charset="0"/>
                <a:cs typeface="Times New Roman" panose="02020603050405020304" pitchFamily="18" charset="0"/>
              </a:rPr>
              <a:t>Výběr distribuční strategie – počet úrovní distribuční cesty, volba mezi konvenčním/vertikálním/horizontálním systémem, volba mezi intenzivní/exkluzivní/selektivní distribucí.</a:t>
            </a:r>
          </a:p>
          <a:p>
            <a:r>
              <a:rPr lang="cs-CZ" altLang="cs-CZ" sz="2000" dirty="0">
                <a:solidFill>
                  <a:srgbClr val="002060"/>
                </a:solidFill>
                <a:latin typeface="Times New Roman" panose="02020603050405020304" pitchFamily="18" charset="0"/>
                <a:cs typeface="Times New Roman" panose="02020603050405020304" pitchFamily="18" charset="0"/>
              </a:rPr>
              <a:t>Vytvoření distribuční taktiky – volba účastníků distribuční cesty, vytvoření logistických strategií, zpracování objednávek, skladování, manipulace s materiály.</a:t>
            </a:r>
          </a:p>
        </p:txBody>
      </p:sp>
      <p:sp>
        <p:nvSpPr>
          <p:cNvPr id="6" name="Nadpis 5"/>
          <p:cNvSpPr>
            <a:spLocks noGrp="1"/>
          </p:cNvSpPr>
          <p:nvPr>
            <p:ph type="title"/>
          </p:nvPr>
        </p:nvSpPr>
        <p:spPr>
          <a:xfrm>
            <a:off x="179512" y="195486"/>
            <a:ext cx="6984776" cy="507703"/>
          </a:xfrm>
        </p:spPr>
        <p:txBody>
          <a:bodyPr/>
          <a:lstStyle/>
          <a:p>
            <a:r>
              <a:rPr lang="cs-CZ" dirty="0"/>
              <a:t>Distribuční strategie</a:t>
            </a:r>
          </a:p>
        </p:txBody>
      </p:sp>
    </p:spTree>
    <p:extLst>
      <p:ext uri="{BB962C8B-B14F-4D97-AF65-F5344CB8AC3E}">
        <p14:creationId xmlns:p14="http://schemas.microsoft.com/office/powerpoint/2010/main" val="247574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37535"/>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Přímá distribuce</a:t>
            </a:r>
            <a:r>
              <a:rPr lang="cs-CZ" altLang="cs-CZ" sz="2000" dirty="0">
                <a:solidFill>
                  <a:srgbClr val="002060"/>
                </a:solidFill>
                <a:latin typeface="Times New Roman" panose="02020603050405020304" pitchFamily="18" charset="0"/>
                <a:cs typeface="Times New Roman" panose="02020603050405020304" pitchFamily="18" charset="0"/>
              </a:rPr>
              <a:t>: Výrobní firma si zajišťuje distribuci svých produktů do zahraničí sama, vlastními organizačními články. (Prostřednictvím svých prodejců, exportního oddělení nebo prostřednictvím zahraniční obchodní pobočky). Při přímé distribuci je výrobce v přímém kontaktu se zákazníky, což je výhodné, ale na druhé straně nese veškeré obtíže, nároky a rizika, spojená s exportem.  </a:t>
            </a:r>
          </a:p>
          <a:p>
            <a:r>
              <a:rPr lang="cs-CZ" altLang="cs-CZ" sz="2000" b="1" dirty="0">
                <a:solidFill>
                  <a:srgbClr val="002060"/>
                </a:solidFill>
                <a:latin typeface="Times New Roman" panose="02020603050405020304" pitchFamily="18" charset="0"/>
                <a:cs typeface="Times New Roman" panose="02020603050405020304" pitchFamily="18" charset="0"/>
              </a:rPr>
              <a:t>Nepřímá distribuce</a:t>
            </a:r>
            <a:r>
              <a:rPr lang="cs-CZ" altLang="cs-CZ" sz="2000" dirty="0">
                <a:solidFill>
                  <a:srgbClr val="002060"/>
                </a:solidFill>
                <a:latin typeface="Times New Roman" panose="02020603050405020304" pitchFamily="18" charset="0"/>
                <a:cs typeface="Times New Roman" panose="02020603050405020304" pitchFamily="18" charset="0"/>
              </a:rPr>
              <a:t>: Výrobní podnik se rozhoduje mezi řadou domácích i zahraničních subjektů, kteří nabízejí zprostředkování distribuce produktů k zákazníkům. Vztah výrobce s prostředníky může být tzv. „distribuční“, kdy prostředník výrobek kupuje a poskytuje komplexní marketingové služby. Nebo tzv. „zprostředkovatelský“ (obchodní zastoupení, komisionářské a mandátní vztahy, nákupní kanceláře, které vyhledávají a nakupují zboží na požádání svých klientů, přičemž neposkytují prodejní služby). Zprostředkovatel má méně svobody v rozhodování. </a:t>
            </a:r>
          </a:p>
        </p:txBody>
      </p:sp>
      <p:sp>
        <p:nvSpPr>
          <p:cNvPr id="6" name="Nadpis 5"/>
          <p:cNvSpPr>
            <a:spLocks noGrp="1"/>
          </p:cNvSpPr>
          <p:nvPr>
            <p:ph type="title"/>
          </p:nvPr>
        </p:nvSpPr>
        <p:spPr>
          <a:xfrm>
            <a:off x="179512" y="195486"/>
            <a:ext cx="6984776" cy="507703"/>
          </a:xfrm>
        </p:spPr>
        <p:txBody>
          <a:bodyPr/>
          <a:lstStyle/>
          <a:p>
            <a:r>
              <a:rPr lang="cs-CZ" dirty="0"/>
              <a:t>Přímá a nepřímá distribuce</a:t>
            </a:r>
          </a:p>
        </p:txBody>
      </p:sp>
    </p:spTree>
    <p:extLst>
      <p:ext uri="{BB962C8B-B14F-4D97-AF65-F5344CB8AC3E}">
        <p14:creationId xmlns:p14="http://schemas.microsoft.com/office/powerpoint/2010/main" val="73884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sz="2000" dirty="0">
                <a:solidFill>
                  <a:srgbClr val="002060"/>
                </a:solidFill>
              </a:rPr>
              <a:t>Jako u všech ostatních nástrojů marketingového mixu vycházíme z celkových cílů strategie, které vycházejí z celopodnikových cílů, mise a vize. </a:t>
            </a:r>
          </a:p>
          <a:p>
            <a:r>
              <a:rPr lang="cs-CZ" sz="2000" dirty="0">
                <a:solidFill>
                  <a:srgbClr val="002060"/>
                </a:solidFill>
              </a:rPr>
              <a:t>Kromě toho ale můžeme mít cíle specifické pro distribuci, například:</a:t>
            </a:r>
          </a:p>
          <a:p>
            <a:pPr lvl="1"/>
            <a:r>
              <a:rPr lang="cs-CZ" sz="2000" dirty="0">
                <a:solidFill>
                  <a:srgbClr val="002060"/>
                </a:solidFill>
              </a:rPr>
              <a:t>Rozšíření/zúžení počtu distribučních kanálů.</a:t>
            </a:r>
          </a:p>
          <a:p>
            <a:pPr lvl="1"/>
            <a:r>
              <a:rPr lang="cs-CZ" sz="2000" dirty="0">
                <a:solidFill>
                  <a:srgbClr val="002060"/>
                </a:solidFill>
              </a:rPr>
              <a:t>Optimalizace distribučních kanálů.</a:t>
            </a:r>
          </a:p>
          <a:p>
            <a:pPr lvl="1"/>
            <a:r>
              <a:rPr lang="cs-CZ" sz="2000" dirty="0">
                <a:solidFill>
                  <a:srgbClr val="002060"/>
                </a:solidFill>
              </a:rPr>
              <a:t>Modernizace distribučních kanálů.</a:t>
            </a:r>
          </a:p>
          <a:p>
            <a:pPr lvl="1"/>
            <a:r>
              <a:rPr lang="cs-CZ" sz="2000" dirty="0">
                <a:solidFill>
                  <a:srgbClr val="002060"/>
                </a:solidFill>
              </a:rPr>
              <a:t>Inovace distribučních kanálů – nalezení zcela nových cest.</a:t>
            </a:r>
          </a:p>
          <a:p>
            <a:pPr lvl="1"/>
            <a:r>
              <a:rPr lang="cs-CZ" sz="2000" dirty="0">
                <a:solidFill>
                  <a:srgbClr val="002060"/>
                </a:solidFill>
              </a:rPr>
              <a:t>Zvýšení užitku z distribučních kanálů pro zákazníka (pohodlí).</a:t>
            </a:r>
          </a:p>
        </p:txBody>
      </p:sp>
      <p:sp>
        <p:nvSpPr>
          <p:cNvPr id="6" name="Nadpis 5"/>
          <p:cNvSpPr>
            <a:spLocks noGrp="1"/>
          </p:cNvSpPr>
          <p:nvPr>
            <p:ph type="title"/>
          </p:nvPr>
        </p:nvSpPr>
        <p:spPr>
          <a:xfrm>
            <a:off x="179512" y="195486"/>
            <a:ext cx="5328592" cy="507703"/>
          </a:xfrm>
        </p:spPr>
        <p:txBody>
          <a:bodyPr/>
          <a:lstStyle/>
          <a:p>
            <a:r>
              <a:rPr lang="cs-CZ" dirty="0"/>
              <a:t>Stanovení cílů distribuce</a:t>
            </a:r>
          </a:p>
        </p:txBody>
      </p:sp>
    </p:spTree>
    <p:extLst>
      <p:ext uri="{BB962C8B-B14F-4D97-AF65-F5344CB8AC3E}">
        <p14:creationId xmlns:p14="http://schemas.microsoft.com/office/powerpoint/2010/main" val="52668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sz="2000" dirty="0">
                <a:solidFill>
                  <a:srgbClr val="002060"/>
                </a:solidFill>
              </a:rPr>
              <a:t>Kromě analýz, které jsme prováděli před formulací strategie jako celku, budeme potřebovat zjistit i některá distribuční specifika, proto bude zřejmě třeba provést dodatečné specifické analýzy. Mezi trendy, které ovlivňují distribuci v poslední dekádě, a které budeme muset analyzovat, patří dle Jakubíkové (2013, s. 257):</a:t>
            </a:r>
          </a:p>
          <a:p>
            <a:pPr lvl="1"/>
            <a:r>
              <a:rPr lang="cs-CZ" sz="2000" dirty="0">
                <a:solidFill>
                  <a:srgbClr val="002060"/>
                </a:solidFill>
              </a:rPr>
              <a:t>Proces internacionalizace a koncentrace, s doprovodnými globálními společnostmi.</a:t>
            </a:r>
          </a:p>
          <a:p>
            <a:pPr lvl="1"/>
            <a:r>
              <a:rPr lang="cs-CZ" sz="2000" dirty="0">
                <a:solidFill>
                  <a:srgbClr val="002060"/>
                </a:solidFill>
              </a:rPr>
              <a:t>Vznik strategických obchodních aliancí, s tím spojený zánik malých obchodních firem.</a:t>
            </a:r>
          </a:p>
          <a:p>
            <a:pPr lvl="1"/>
            <a:r>
              <a:rPr lang="cs-CZ" sz="2000" dirty="0">
                <a:solidFill>
                  <a:srgbClr val="002060"/>
                </a:solidFill>
              </a:rPr>
              <a:t>Nadnárodní konglomeráty získávají tržní dominanci.</a:t>
            </a:r>
          </a:p>
          <a:p>
            <a:pPr lvl="1"/>
            <a:r>
              <a:rPr lang="cs-CZ" sz="2000" dirty="0">
                <a:solidFill>
                  <a:srgbClr val="002060"/>
                </a:solidFill>
              </a:rPr>
              <a:t>Dochází k diverzifikaci konceptů prodeje, rozšiřování aktivit prodejen.</a:t>
            </a:r>
          </a:p>
          <a:p>
            <a:pPr lvl="1"/>
            <a:r>
              <a:rPr lang="cs-CZ" sz="2000" dirty="0">
                <a:solidFill>
                  <a:srgbClr val="002060"/>
                </a:solidFill>
              </a:rPr>
              <a:t>Nové formy spolupráce producentů a obchodníků.</a:t>
            </a:r>
          </a:p>
          <a:p>
            <a:pPr lvl="1"/>
            <a:r>
              <a:rPr lang="cs-CZ" sz="2000" dirty="0">
                <a:solidFill>
                  <a:srgbClr val="002060"/>
                </a:solidFill>
              </a:rPr>
              <a:t>Nové technologie ovlivňující prodeje – RFID, merchandising.</a:t>
            </a:r>
          </a:p>
        </p:txBody>
      </p:sp>
      <p:sp>
        <p:nvSpPr>
          <p:cNvPr id="6" name="Nadpis 5"/>
          <p:cNvSpPr>
            <a:spLocks noGrp="1"/>
          </p:cNvSpPr>
          <p:nvPr>
            <p:ph type="title"/>
          </p:nvPr>
        </p:nvSpPr>
        <p:spPr>
          <a:xfrm>
            <a:off x="179512" y="195486"/>
            <a:ext cx="7200800" cy="507703"/>
          </a:xfrm>
        </p:spPr>
        <p:txBody>
          <a:bodyPr/>
          <a:lstStyle/>
          <a:p>
            <a:r>
              <a:rPr lang="cs-CZ" dirty="0"/>
              <a:t>Vyhodnocení vlivů vnitřního a vnějšího prostředí</a:t>
            </a:r>
          </a:p>
        </p:txBody>
      </p:sp>
    </p:spTree>
    <p:extLst>
      <p:ext uri="{BB962C8B-B14F-4D97-AF65-F5344CB8AC3E}">
        <p14:creationId xmlns:p14="http://schemas.microsoft.com/office/powerpoint/2010/main" val="109592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sz="2000" dirty="0">
                <a:solidFill>
                  <a:srgbClr val="002060"/>
                </a:solidFill>
              </a:rPr>
              <a:t>Počet úrovní distribučních cest – 0. úroveň = producent a zákazník, až 3. úroveň = výrobce + velkoobchod + zprostředkovatel + maloobchod + zákazník.</a:t>
            </a:r>
            <a:endParaRPr lang="cs-CZ" sz="2000" b="1" dirty="0">
              <a:solidFill>
                <a:srgbClr val="002060"/>
              </a:solidFill>
            </a:endParaRPr>
          </a:p>
          <a:p>
            <a:r>
              <a:rPr lang="cs-CZ" sz="2000" dirty="0">
                <a:solidFill>
                  <a:srgbClr val="002060"/>
                </a:solidFill>
              </a:rPr>
              <a:t>Rozhodování o vztazích jednotlivých prvků cesty – konvenční/horizontální/vertikální systémy.</a:t>
            </a:r>
            <a:endParaRPr lang="cs-CZ" sz="2000" b="1" dirty="0">
              <a:solidFill>
                <a:srgbClr val="002060"/>
              </a:solidFill>
            </a:endParaRPr>
          </a:p>
          <a:p>
            <a:r>
              <a:rPr lang="cs-CZ" sz="2000" dirty="0">
                <a:solidFill>
                  <a:srgbClr val="002060"/>
                </a:solidFill>
              </a:rPr>
              <a:t>Strategie podle intenzity:</a:t>
            </a:r>
            <a:endParaRPr lang="cs-CZ" sz="2000" b="1" dirty="0">
              <a:solidFill>
                <a:srgbClr val="002060"/>
              </a:solidFill>
            </a:endParaRPr>
          </a:p>
          <a:p>
            <a:pPr lvl="1"/>
            <a:r>
              <a:rPr lang="cs-CZ" sz="2000" b="1" dirty="0">
                <a:solidFill>
                  <a:srgbClr val="002060"/>
                </a:solidFill>
              </a:rPr>
              <a:t>Intenzivní distribuce</a:t>
            </a:r>
            <a:r>
              <a:rPr lang="cs-CZ" sz="2000" dirty="0">
                <a:solidFill>
                  <a:srgbClr val="002060"/>
                </a:solidFill>
              </a:rPr>
              <a:t> </a:t>
            </a:r>
          </a:p>
          <a:p>
            <a:pPr lvl="1"/>
            <a:r>
              <a:rPr lang="cs-CZ" sz="2000" b="1" dirty="0">
                <a:solidFill>
                  <a:srgbClr val="002060"/>
                </a:solidFill>
              </a:rPr>
              <a:t>Exkluzivní distribuce</a:t>
            </a:r>
          </a:p>
          <a:p>
            <a:pPr lvl="1"/>
            <a:r>
              <a:rPr lang="cs-CZ" sz="2000" b="1" dirty="0">
                <a:solidFill>
                  <a:srgbClr val="002060"/>
                </a:solidFill>
              </a:rPr>
              <a:t>Selektivní distribuce </a:t>
            </a:r>
            <a:endParaRPr lang="cs-CZ" sz="2000" dirty="0">
              <a:solidFill>
                <a:srgbClr val="002060"/>
              </a:solidFill>
            </a:endParaRPr>
          </a:p>
        </p:txBody>
      </p:sp>
      <p:sp>
        <p:nvSpPr>
          <p:cNvPr id="6" name="Nadpis 5"/>
          <p:cNvSpPr>
            <a:spLocks noGrp="1"/>
          </p:cNvSpPr>
          <p:nvPr>
            <p:ph type="title"/>
          </p:nvPr>
        </p:nvSpPr>
        <p:spPr>
          <a:xfrm>
            <a:off x="179512" y="195486"/>
            <a:ext cx="5328592" cy="507703"/>
          </a:xfrm>
        </p:spPr>
        <p:txBody>
          <a:bodyPr/>
          <a:lstStyle/>
          <a:p>
            <a:r>
              <a:rPr lang="cs-CZ" dirty="0"/>
              <a:t>Výběr distribuční strategie</a:t>
            </a:r>
          </a:p>
        </p:txBody>
      </p:sp>
    </p:spTree>
    <p:extLst>
      <p:ext uri="{BB962C8B-B14F-4D97-AF65-F5344CB8AC3E}">
        <p14:creationId xmlns:p14="http://schemas.microsoft.com/office/powerpoint/2010/main" val="51711087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4786</TotalTime>
  <Words>2569</Words>
  <Application>Microsoft Office PowerPoint</Application>
  <PresentationFormat>Předvádění na obrazovce (16:9)</PresentationFormat>
  <Paragraphs>185</Paragraphs>
  <Slides>34</Slides>
  <Notes>32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Times New Roman</vt:lpstr>
      <vt:lpstr>Wingdings</vt:lpstr>
      <vt:lpstr>SLU</vt:lpstr>
      <vt:lpstr>Distribuční strategie a politiky</vt:lpstr>
      <vt:lpstr>Obsah přednášky</vt:lpstr>
      <vt:lpstr>1 Distribuce</vt:lpstr>
      <vt:lpstr>Data v oblasti distribuce</vt:lpstr>
      <vt:lpstr>Distribuční strategie</vt:lpstr>
      <vt:lpstr>Přímá a nepřímá distribuce</vt:lpstr>
      <vt:lpstr>Stanovení cílů distribuce</vt:lpstr>
      <vt:lpstr>Vyhodnocení vlivů vnitřního a vnějšího prostředí</vt:lpstr>
      <vt:lpstr>Výběr distribuční strategie</vt:lpstr>
      <vt:lpstr>Počet úrovní distribučních cest 1</vt:lpstr>
      <vt:lpstr>Počet úrovní distribučních cest 2</vt:lpstr>
      <vt:lpstr>Úrovně distr. cest - Kotler a Keller (2012, s. 442-443) </vt:lpstr>
      <vt:lpstr>Co dále ovlivňuje počet úrovní distribuční cesty? – Jakubíková (2013, s. 258-259)</vt:lpstr>
      <vt:lpstr>Rozhodování o vztazích jednotlivých prvků cesty 1 </vt:lpstr>
      <vt:lpstr>Rozhodování o vztazích jednotlivých prvků cesty 2</vt:lpstr>
      <vt:lpstr>Rozhodování o vztazích jednotlivých prvků cesty 3</vt:lpstr>
      <vt:lpstr>Intenzivní distribuce</vt:lpstr>
      <vt:lpstr>Exkluzivní distribuce</vt:lpstr>
      <vt:lpstr>Selektivní distribuce</vt:lpstr>
      <vt:lpstr>Distribuce na více trhů?</vt:lpstr>
      <vt:lpstr>Mezinárodní distribuce</vt:lpstr>
      <vt:lpstr>Distribuce v Číně</vt:lpstr>
      <vt:lpstr>Mezinárodní distribuční strategie</vt:lpstr>
      <vt:lpstr>Odlišnosti v mezinárodní distribuci </vt:lpstr>
      <vt:lpstr>Distribuce v Indii</vt:lpstr>
      <vt:lpstr>Výběr distribučního partnera </vt:lpstr>
      <vt:lpstr>Specifické obchody</vt:lpstr>
      <vt:lpstr>Obchod s využitím QR kodu</vt:lpstr>
      <vt:lpstr>Wholesale retail</vt:lpstr>
      <vt:lpstr>Regionální trhy</vt:lpstr>
      <vt:lpstr>RFID – budoucnost distribuce v retailu?</vt:lpstr>
      <vt:lpstr>Informační technologie</vt:lpstr>
      <vt:lpstr>Řízení členů distribuční sítě</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sto0001</cp:lastModifiedBy>
  <cp:revision>181</cp:revision>
  <dcterms:created xsi:type="dcterms:W3CDTF">2016-07-06T15:42:34Z</dcterms:created>
  <dcterms:modified xsi:type="dcterms:W3CDTF">2022-03-09T08:05:48Z</dcterms:modified>
</cp:coreProperties>
</file>