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384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405" r:id="rId12"/>
    <p:sldId id="406" r:id="rId13"/>
    <p:sldId id="407" r:id="rId14"/>
    <p:sldId id="350" r:id="rId15"/>
    <p:sldId id="337" r:id="rId16"/>
    <p:sldId id="338" r:id="rId17"/>
    <p:sldId id="392" r:id="rId18"/>
    <p:sldId id="393" r:id="rId19"/>
    <p:sldId id="394" r:id="rId20"/>
    <p:sldId id="395" r:id="rId21"/>
    <p:sldId id="396" r:id="rId22"/>
    <p:sldId id="397" r:id="rId23"/>
    <p:sldId id="398" r:id="rId24"/>
    <p:sldId id="399" r:id="rId25"/>
    <p:sldId id="400" r:id="rId26"/>
    <p:sldId id="401" r:id="rId27"/>
    <p:sldId id="402" r:id="rId28"/>
    <p:sldId id="403" r:id="rId29"/>
    <p:sldId id="404" r:id="rId30"/>
    <p:sldId id="263" r:id="rId31"/>
    <p:sldId id="383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28447-5D4E-469C-BBAE-A384F3AC57D3}" v="1" dt="2025-07-08T08:29:18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03" autoAdjust="0"/>
  </p:normalViewPr>
  <p:slideViewPr>
    <p:cSldViewPr>
      <p:cViewPr varScale="1">
        <p:scale>
          <a:sx n="137" d="100"/>
          <a:sy n="137" d="100"/>
        </p:scale>
        <p:origin x="86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C4A327D7-264B-4D81-B8FF-4FFC7F9A35FC}"/>
    <pc:docChg chg="undo custSel addSld delSld modSld">
      <pc:chgData name="Michal Stoklasa" userId="7c7ba8f323bf6ffe" providerId="LiveId" clId="{C4A327D7-264B-4D81-B8FF-4FFC7F9A35FC}" dt="2024-12-28T14:27:21.360" v="1146" actId="20577"/>
      <pc:docMkLst>
        <pc:docMk/>
      </pc:docMkLst>
      <pc:sldChg chg="modSp mod">
        <pc:chgData name="Michal Stoklasa" userId="7c7ba8f323bf6ffe" providerId="LiveId" clId="{C4A327D7-264B-4D81-B8FF-4FFC7F9A35FC}" dt="2024-12-28T12:20:21.816" v="34" actId="20577"/>
        <pc:sldMkLst>
          <pc:docMk/>
          <pc:sldMk cId="280633465" sldId="256"/>
        </pc:sldMkLst>
      </pc:sldChg>
      <pc:sldChg chg="modSp mod">
        <pc:chgData name="Michal Stoklasa" userId="7c7ba8f323bf6ffe" providerId="LiveId" clId="{C4A327D7-264B-4D81-B8FF-4FFC7F9A35FC}" dt="2024-12-28T13:37:29.254" v="515" actId="20577"/>
        <pc:sldMkLst>
          <pc:docMk/>
          <pc:sldMk cId="2997543792" sldId="257"/>
        </pc:sldMkLst>
      </pc:sldChg>
      <pc:sldChg chg="add del">
        <pc:chgData name="Michal Stoklasa" userId="7c7ba8f323bf6ffe" providerId="LiveId" clId="{C4A327D7-264B-4D81-B8FF-4FFC7F9A35FC}" dt="2024-12-28T13:17:13.052" v="142" actId="47"/>
        <pc:sldMkLst>
          <pc:docMk/>
          <pc:sldMk cId="4053345215" sldId="263"/>
        </pc:sldMkLst>
      </pc:sldChg>
      <pc:sldChg chg="del">
        <pc:chgData name="Michal Stoklasa" userId="7c7ba8f323bf6ffe" providerId="LiveId" clId="{C4A327D7-264B-4D81-B8FF-4FFC7F9A35FC}" dt="2024-12-28T13:16:28.435" v="100" actId="47"/>
        <pc:sldMkLst>
          <pc:docMk/>
          <pc:sldMk cId="949401329" sldId="341"/>
        </pc:sldMkLst>
      </pc:sldChg>
      <pc:sldChg chg="del">
        <pc:chgData name="Michal Stoklasa" userId="7c7ba8f323bf6ffe" providerId="LiveId" clId="{C4A327D7-264B-4D81-B8FF-4FFC7F9A35FC}" dt="2024-12-28T13:16:28.657" v="101" actId="47"/>
        <pc:sldMkLst>
          <pc:docMk/>
          <pc:sldMk cId="3268993691" sldId="342"/>
        </pc:sldMkLst>
      </pc:sldChg>
      <pc:sldChg chg="del">
        <pc:chgData name="Michal Stoklasa" userId="7c7ba8f323bf6ffe" providerId="LiveId" clId="{C4A327D7-264B-4D81-B8FF-4FFC7F9A35FC}" dt="2024-12-28T13:16:28.844" v="102" actId="47"/>
        <pc:sldMkLst>
          <pc:docMk/>
          <pc:sldMk cId="4277170789" sldId="343"/>
        </pc:sldMkLst>
      </pc:sldChg>
      <pc:sldChg chg="del">
        <pc:chgData name="Michal Stoklasa" userId="7c7ba8f323bf6ffe" providerId="LiveId" clId="{C4A327D7-264B-4D81-B8FF-4FFC7F9A35FC}" dt="2024-12-28T13:16:30.484" v="106" actId="47"/>
        <pc:sldMkLst>
          <pc:docMk/>
          <pc:sldMk cId="1646222303" sldId="345"/>
        </pc:sldMkLst>
      </pc:sldChg>
      <pc:sldChg chg="del">
        <pc:chgData name="Michal Stoklasa" userId="7c7ba8f323bf6ffe" providerId="LiveId" clId="{C4A327D7-264B-4D81-B8FF-4FFC7F9A35FC}" dt="2024-12-28T13:16:29.187" v="104" actId="47"/>
        <pc:sldMkLst>
          <pc:docMk/>
          <pc:sldMk cId="1279078268" sldId="346"/>
        </pc:sldMkLst>
      </pc:sldChg>
      <pc:sldChg chg="del">
        <pc:chgData name="Michal Stoklasa" userId="7c7ba8f323bf6ffe" providerId="LiveId" clId="{C4A327D7-264B-4D81-B8FF-4FFC7F9A35FC}" dt="2024-12-28T13:16:29.686" v="105" actId="47"/>
        <pc:sldMkLst>
          <pc:docMk/>
          <pc:sldMk cId="3449701661" sldId="347"/>
        </pc:sldMkLst>
      </pc:sldChg>
      <pc:sldChg chg="add del">
        <pc:chgData name="Michal Stoklasa" userId="7c7ba8f323bf6ffe" providerId="LiveId" clId="{C4A327D7-264B-4D81-B8FF-4FFC7F9A35FC}" dt="2024-12-28T13:33:03.576" v="371" actId="47"/>
        <pc:sldMkLst>
          <pc:docMk/>
          <pc:sldMk cId="1253066262" sldId="348"/>
        </pc:sldMkLst>
      </pc:sldChg>
      <pc:sldChg chg="add del">
        <pc:chgData name="Michal Stoklasa" userId="7c7ba8f323bf6ffe" providerId="LiveId" clId="{C4A327D7-264B-4D81-B8FF-4FFC7F9A35FC}" dt="2024-12-28T13:16:36.353" v="109" actId="47"/>
        <pc:sldMkLst>
          <pc:docMk/>
          <pc:sldMk cId="1492303009" sldId="350"/>
        </pc:sldMkLst>
      </pc:sldChg>
      <pc:sldChg chg="del">
        <pc:chgData name="Michal Stoklasa" userId="7c7ba8f323bf6ffe" providerId="LiveId" clId="{C4A327D7-264B-4D81-B8FF-4FFC7F9A35FC}" dt="2024-12-28T13:16:59.300" v="111" actId="47"/>
        <pc:sldMkLst>
          <pc:docMk/>
          <pc:sldMk cId="1505221305" sldId="351"/>
        </pc:sldMkLst>
      </pc:sldChg>
      <pc:sldChg chg="del">
        <pc:chgData name="Michal Stoklasa" userId="7c7ba8f323bf6ffe" providerId="LiveId" clId="{C4A327D7-264B-4D81-B8FF-4FFC7F9A35FC}" dt="2024-12-28T13:16:59.748" v="112" actId="47"/>
        <pc:sldMkLst>
          <pc:docMk/>
          <pc:sldMk cId="333257897" sldId="352"/>
        </pc:sldMkLst>
      </pc:sldChg>
      <pc:sldChg chg="del">
        <pc:chgData name="Michal Stoklasa" userId="7c7ba8f323bf6ffe" providerId="LiveId" clId="{C4A327D7-264B-4D81-B8FF-4FFC7F9A35FC}" dt="2024-12-28T13:17:00.269" v="113" actId="47"/>
        <pc:sldMkLst>
          <pc:docMk/>
          <pc:sldMk cId="3833822249" sldId="353"/>
        </pc:sldMkLst>
      </pc:sldChg>
      <pc:sldChg chg="del">
        <pc:chgData name="Michal Stoklasa" userId="7c7ba8f323bf6ffe" providerId="LiveId" clId="{C4A327D7-264B-4D81-B8FF-4FFC7F9A35FC}" dt="2024-12-28T13:17:00.518" v="114" actId="47"/>
        <pc:sldMkLst>
          <pc:docMk/>
          <pc:sldMk cId="109622541" sldId="354"/>
        </pc:sldMkLst>
      </pc:sldChg>
      <pc:sldChg chg="del">
        <pc:chgData name="Michal Stoklasa" userId="7c7ba8f323bf6ffe" providerId="LiveId" clId="{C4A327D7-264B-4D81-B8FF-4FFC7F9A35FC}" dt="2024-12-28T13:17:00.718" v="115" actId="47"/>
        <pc:sldMkLst>
          <pc:docMk/>
          <pc:sldMk cId="2831497242" sldId="355"/>
        </pc:sldMkLst>
      </pc:sldChg>
      <pc:sldChg chg="del">
        <pc:chgData name="Michal Stoklasa" userId="7c7ba8f323bf6ffe" providerId="LiveId" clId="{C4A327D7-264B-4D81-B8FF-4FFC7F9A35FC}" dt="2024-12-28T13:17:00.894" v="116" actId="47"/>
        <pc:sldMkLst>
          <pc:docMk/>
          <pc:sldMk cId="4047647495" sldId="356"/>
        </pc:sldMkLst>
      </pc:sldChg>
      <pc:sldChg chg="del">
        <pc:chgData name="Michal Stoklasa" userId="7c7ba8f323bf6ffe" providerId="LiveId" clId="{C4A327D7-264B-4D81-B8FF-4FFC7F9A35FC}" dt="2024-12-28T13:17:01.109" v="117" actId="47"/>
        <pc:sldMkLst>
          <pc:docMk/>
          <pc:sldMk cId="3001478337" sldId="357"/>
        </pc:sldMkLst>
      </pc:sldChg>
      <pc:sldChg chg="del">
        <pc:chgData name="Michal Stoklasa" userId="7c7ba8f323bf6ffe" providerId="LiveId" clId="{C4A327D7-264B-4D81-B8FF-4FFC7F9A35FC}" dt="2024-12-28T13:17:01.316" v="118" actId="47"/>
        <pc:sldMkLst>
          <pc:docMk/>
          <pc:sldMk cId="1654481658" sldId="358"/>
        </pc:sldMkLst>
      </pc:sldChg>
      <pc:sldChg chg="del">
        <pc:chgData name="Michal Stoklasa" userId="7c7ba8f323bf6ffe" providerId="LiveId" clId="{C4A327D7-264B-4D81-B8FF-4FFC7F9A35FC}" dt="2024-12-28T13:17:01.821" v="119" actId="47"/>
        <pc:sldMkLst>
          <pc:docMk/>
          <pc:sldMk cId="4203040337" sldId="359"/>
        </pc:sldMkLst>
      </pc:sldChg>
      <pc:sldChg chg="del">
        <pc:chgData name="Michal Stoklasa" userId="7c7ba8f323bf6ffe" providerId="LiveId" clId="{C4A327D7-264B-4D81-B8FF-4FFC7F9A35FC}" dt="2024-12-28T13:17:02.028" v="120" actId="47"/>
        <pc:sldMkLst>
          <pc:docMk/>
          <pc:sldMk cId="2791425540" sldId="360"/>
        </pc:sldMkLst>
      </pc:sldChg>
      <pc:sldChg chg="del">
        <pc:chgData name="Michal Stoklasa" userId="7c7ba8f323bf6ffe" providerId="LiveId" clId="{C4A327D7-264B-4D81-B8FF-4FFC7F9A35FC}" dt="2024-12-28T13:17:02.196" v="121" actId="47"/>
        <pc:sldMkLst>
          <pc:docMk/>
          <pc:sldMk cId="3423901012" sldId="361"/>
        </pc:sldMkLst>
      </pc:sldChg>
      <pc:sldChg chg="del">
        <pc:chgData name="Michal Stoklasa" userId="7c7ba8f323bf6ffe" providerId="LiveId" clId="{C4A327D7-264B-4D81-B8FF-4FFC7F9A35FC}" dt="2024-12-28T13:17:02.398" v="122" actId="47"/>
        <pc:sldMkLst>
          <pc:docMk/>
          <pc:sldMk cId="378952303" sldId="362"/>
        </pc:sldMkLst>
      </pc:sldChg>
      <pc:sldChg chg="del">
        <pc:chgData name="Michal Stoklasa" userId="7c7ba8f323bf6ffe" providerId="LiveId" clId="{C4A327D7-264B-4D81-B8FF-4FFC7F9A35FC}" dt="2024-12-28T13:17:02.597" v="123" actId="47"/>
        <pc:sldMkLst>
          <pc:docMk/>
          <pc:sldMk cId="1314928153" sldId="363"/>
        </pc:sldMkLst>
      </pc:sldChg>
      <pc:sldChg chg="del">
        <pc:chgData name="Michal Stoklasa" userId="7c7ba8f323bf6ffe" providerId="LiveId" clId="{C4A327D7-264B-4D81-B8FF-4FFC7F9A35FC}" dt="2024-12-28T13:17:03.100" v="125" actId="47"/>
        <pc:sldMkLst>
          <pc:docMk/>
          <pc:sldMk cId="3430242464" sldId="364"/>
        </pc:sldMkLst>
      </pc:sldChg>
      <pc:sldChg chg="del">
        <pc:chgData name="Michal Stoklasa" userId="7c7ba8f323bf6ffe" providerId="LiveId" clId="{C4A327D7-264B-4D81-B8FF-4FFC7F9A35FC}" dt="2024-12-28T13:17:03.309" v="126" actId="47"/>
        <pc:sldMkLst>
          <pc:docMk/>
          <pc:sldMk cId="2847815341" sldId="365"/>
        </pc:sldMkLst>
      </pc:sldChg>
      <pc:sldChg chg="del">
        <pc:chgData name="Michal Stoklasa" userId="7c7ba8f323bf6ffe" providerId="LiveId" clId="{C4A327D7-264B-4D81-B8FF-4FFC7F9A35FC}" dt="2024-12-28T13:17:03.519" v="127" actId="47"/>
        <pc:sldMkLst>
          <pc:docMk/>
          <pc:sldMk cId="1830437661" sldId="366"/>
        </pc:sldMkLst>
      </pc:sldChg>
      <pc:sldChg chg="del">
        <pc:chgData name="Michal Stoklasa" userId="7c7ba8f323bf6ffe" providerId="LiveId" clId="{C4A327D7-264B-4D81-B8FF-4FFC7F9A35FC}" dt="2024-12-28T13:17:03.717" v="128" actId="47"/>
        <pc:sldMkLst>
          <pc:docMk/>
          <pc:sldMk cId="243669766" sldId="367"/>
        </pc:sldMkLst>
      </pc:sldChg>
      <pc:sldChg chg="del">
        <pc:chgData name="Michal Stoklasa" userId="7c7ba8f323bf6ffe" providerId="LiveId" clId="{C4A327D7-264B-4D81-B8FF-4FFC7F9A35FC}" dt="2024-12-28T13:17:03.932" v="129" actId="47"/>
        <pc:sldMkLst>
          <pc:docMk/>
          <pc:sldMk cId="1824527530" sldId="368"/>
        </pc:sldMkLst>
      </pc:sldChg>
      <pc:sldChg chg="del">
        <pc:chgData name="Michal Stoklasa" userId="7c7ba8f323bf6ffe" providerId="LiveId" clId="{C4A327D7-264B-4D81-B8FF-4FFC7F9A35FC}" dt="2024-12-28T13:17:04.140" v="130" actId="47"/>
        <pc:sldMkLst>
          <pc:docMk/>
          <pc:sldMk cId="462228252" sldId="369"/>
        </pc:sldMkLst>
      </pc:sldChg>
      <pc:sldChg chg="del">
        <pc:chgData name="Michal Stoklasa" userId="7c7ba8f323bf6ffe" providerId="LiveId" clId="{C4A327D7-264B-4D81-B8FF-4FFC7F9A35FC}" dt="2024-12-28T13:17:04.324" v="131" actId="47"/>
        <pc:sldMkLst>
          <pc:docMk/>
          <pc:sldMk cId="3425448152" sldId="370"/>
        </pc:sldMkLst>
      </pc:sldChg>
      <pc:sldChg chg="del">
        <pc:chgData name="Michal Stoklasa" userId="7c7ba8f323bf6ffe" providerId="LiveId" clId="{C4A327D7-264B-4D81-B8FF-4FFC7F9A35FC}" dt="2024-12-28T13:17:04.526" v="132" actId="47"/>
        <pc:sldMkLst>
          <pc:docMk/>
          <pc:sldMk cId="942806075" sldId="371"/>
        </pc:sldMkLst>
      </pc:sldChg>
      <pc:sldChg chg="del">
        <pc:chgData name="Michal Stoklasa" userId="7c7ba8f323bf6ffe" providerId="LiveId" clId="{C4A327D7-264B-4D81-B8FF-4FFC7F9A35FC}" dt="2024-12-28T13:17:04.727" v="133" actId="47"/>
        <pc:sldMkLst>
          <pc:docMk/>
          <pc:sldMk cId="2322618096" sldId="372"/>
        </pc:sldMkLst>
      </pc:sldChg>
      <pc:sldChg chg="del">
        <pc:chgData name="Michal Stoklasa" userId="7c7ba8f323bf6ffe" providerId="LiveId" clId="{C4A327D7-264B-4D81-B8FF-4FFC7F9A35FC}" dt="2024-12-28T13:16:29.029" v="103" actId="47"/>
        <pc:sldMkLst>
          <pc:docMk/>
          <pc:sldMk cId="2090463730" sldId="373"/>
        </pc:sldMkLst>
      </pc:sldChg>
      <pc:sldChg chg="del">
        <pc:chgData name="Michal Stoklasa" userId="7c7ba8f323bf6ffe" providerId="LiveId" clId="{C4A327D7-264B-4D81-B8FF-4FFC7F9A35FC}" dt="2024-12-28T13:17:02.791" v="124" actId="47"/>
        <pc:sldMkLst>
          <pc:docMk/>
          <pc:sldMk cId="912921223" sldId="374"/>
        </pc:sldMkLst>
      </pc:sldChg>
      <pc:sldChg chg="del">
        <pc:chgData name="Michal Stoklasa" userId="7c7ba8f323bf6ffe" providerId="LiveId" clId="{C4A327D7-264B-4D81-B8FF-4FFC7F9A35FC}" dt="2024-12-28T13:17:04.919" v="134" actId="47"/>
        <pc:sldMkLst>
          <pc:docMk/>
          <pc:sldMk cId="2155472966" sldId="377"/>
        </pc:sldMkLst>
      </pc:sldChg>
      <pc:sldChg chg="del">
        <pc:chgData name="Michal Stoklasa" userId="7c7ba8f323bf6ffe" providerId="LiveId" clId="{C4A327D7-264B-4D81-B8FF-4FFC7F9A35FC}" dt="2024-12-28T13:17:05.118" v="135" actId="47"/>
        <pc:sldMkLst>
          <pc:docMk/>
          <pc:sldMk cId="2286189800" sldId="378"/>
        </pc:sldMkLst>
      </pc:sldChg>
      <pc:sldChg chg="del">
        <pc:chgData name="Michal Stoklasa" userId="7c7ba8f323bf6ffe" providerId="LiveId" clId="{C4A327D7-264B-4D81-B8FF-4FFC7F9A35FC}" dt="2024-12-28T13:17:05.326" v="136" actId="47"/>
        <pc:sldMkLst>
          <pc:docMk/>
          <pc:sldMk cId="1992604326" sldId="379"/>
        </pc:sldMkLst>
      </pc:sldChg>
      <pc:sldChg chg="del">
        <pc:chgData name="Michal Stoklasa" userId="7c7ba8f323bf6ffe" providerId="LiveId" clId="{C4A327D7-264B-4D81-B8FF-4FFC7F9A35FC}" dt="2024-12-28T13:17:05.534" v="137" actId="47"/>
        <pc:sldMkLst>
          <pc:docMk/>
          <pc:sldMk cId="588258888" sldId="380"/>
        </pc:sldMkLst>
      </pc:sldChg>
      <pc:sldChg chg="del">
        <pc:chgData name="Michal Stoklasa" userId="7c7ba8f323bf6ffe" providerId="LiveId" clId="{C4A327D7-264B-4D81-B8FF-4FFC7F9A35FC}" dt="2024-12-28T13:17:05.754" v="138" actId="47"/>
        <pc:sldMkLst>
          <pc:docMk/>
          <pc:sldMk cId="285839460" sldId="381"/>
        </pc:sldMkLst>
      </pc:sldChg>
      <pc:sldChg chg="add del">
        <pc:chgData name="Michal Stoklasa" userId="7c7ba8f323bf6ffe" providerId="LiveId" clId="{C4A327D7-264B-4D81-B8FF-4FFC7F9A35FC}" dt="2024-12-28T13:17:19.617" v="143" actId="47"/>
        <pc:sldMkLst>
          <pc:docMk/>
          <pc:sldMk cId="3396940871" sldId="382"/>
        </pc:sldMkLst>
      </pc:sldChg>
      <pc:sldChg chg="modSp mod">
        <pc:chgData name="Michal Stoklasa" userId="7c7ba8f323bf6ffe" providerId="LiveId" clId="{C4A327D7-264B-4D81-B8FF-4FFC7F9A35FC}" dt="2024-12-28T13:17:42.970" v="209" actId="403"/>
        <pc:sldMkLst>
          <pc:docMk/>
          <pc:sldMk cId="3563517804" sldId="383"/>
        </pc:sldMkLst>
      </pc:sldChg>
      <pc:sldChg chg="delSp modSp mod">
        <pc:chgData name="Michal Stoklasa" userId="7c7ba8f323bf6ffe" providerId="LiveId" clId="{C4A327D7-264B-4D81-B8FF-4FFC7F9A35FC}" dt="2024-12-28T13:37:09.597" v="448" actId="20577"/>
        <pc:sldMkLst>
          <pc:docMk/>
          <pc:sldMk cId="1623692509" sldId="384"/>
        </pc:sldMkLst>
      </pc:sldChg>
      <pc:sldChg chg="modSp add mod">
        <pc:chgData name="Michal Stoklasa" userId="7c7ba8f323bf6ffe" providerId="LiveId" clId="{C4A327D7-264B-4D81-B8FF-4FFC7F9A35FC}" dt="2024-12-28T13:24:10.421" v="268" actId="404"/>
        <pc:sldMkLst>
          <pc:docMk/>
          <pc:sldMk cId="1493591633" sldId="385"/>
        </pc:sldMkLst>
      </pc:sldChg>
      <pc:sldChg chg="del">
        <pc:chgData name="Michal Stoklasa" userId="7c7ba8f323bf6ffe" providerId="LiveId" clId="{C4A327D7-264B-4D81-B8FF-4FFC7F9A35FC}" dt="2024-12-28T13:16:27.841" v="99" actId="47"/>
        <pc:sldMkLst>
          <pc:docMk/>
          <pc:sldMk cId="3191956651" sldId="385"/>
        </pc:sldMkLst>
      </pc:sldChg>
      <pc:sldChg chg="modSp add mod">
        <pc:chgData name="Michal Stoklasa" userId="7c7ba8f323bf6ffe" providerId="LiveId" clId="{C4A327D7-264B-4D81-B8FF-4FFC7F9A35FC}" dt="2024-12-28T13:24:46.737" v="278" actId="20577"/>
        <pc:sldMkLst>
          <pc:docMk/>
          <pc:sldMk cId="1139034687" sldId="386"/>
        </pc:sldMkLst>
      </pc:sldChg>
      <pc:sldChg chg="modSp add mod">
        <pc:chgData name="Michal Stoklasa" userId="7c7ba8f323bf6ffe" providerId="LiveId" clId="{C4A327D7-264B-4D81-B8FF-4FFC7F9A35FC}" dt="2024-12-28T13:25:22.644" v="293" actId="255"/>
        <pc:sldMkLst>
          <pc:docMk/>
          <pc:sldMk cId="1851212565" sldId="387"/>
        </pc:sldMkLst>
      </pc:sldChg>
      <pc:sldChg chg="modSp add mod">
        <pc:chgData name="Michal Stoklasa" userId="7c7ba8f323bf6ffe" providerId="LiveId" clId="{C4A327D7-264B-4D81-B8FF-4FFC7F9A35FC}" dt="2024-12-28T13:28:35.719" v="341" actId="20577"/>
        <pc:sldMkLst>
          <pc:docMk/>
          <pc:sldMk cId="883449047" sldId="388"/>
        </pc:sldMkLst>
      </pc:sldChg>
      <pc:sldChg chg="modSp add mod">
        <pc:chgData name="Michal Stoklasa" userId="7c7ba8f323bf6ffe" providerId="LiveId" clId="{C4A327D7-264B-4D81-B8FF-4FFC7F9A35FC}" dt="2024-12-28T13:30:01.106" v="369" actId="20577"/>
        <pc:sldMkLst>
          <pc:docMk/>
          <pc:sldMk cId="3354313880" sldId="389"/>
        </pc:sldMkLst>
      </pc:sldChg>
      <pc:sldChg chg="modSp add mod">
        <pc:chgData name="Michal Stoklasa" userId="7c7ba8f323bf6ffe" providerId="LiveId" clId="{C4A327D7-264B-4D81-B8FF-4FFC7F9A35FC}" dt="2024-12-28T13:34:34.368" v="374" actId="255"/>
        <pc:sldMkLst>
          <pc:docMk/>
          <pc:sldMk cId="3648906771" sldId="390"/>
        </pc:sldMkLst>
      </pc:sldChg>
      <pc:sldChg chg="modSp add mod">
        <pc:chgData name="Michal Stoklasa" userId="7c7ba8f323bf6ffe" providerId="LiveId" clId="{C4A327D7-264B-4D81-B8FF-4FFC7F9A35FC}" dt="2024-12-28T13:36:00.628" v="381" actId="255"/>
        <pc:sldMkLst>
          <pc:docMk/>
          <pc:sldMk cId="2434620064" sldId="391"/>
        </pc:sldMkLst>
      </pc:sldChg>
      <pc:sldChg chg="modSp add mod modNotesTx">
        <pc:chgData name="Michal Stoklasa" userId="7c7ba8f323bf6ffe" providerId="LiveId" clId="{C4A327D7-264B-4D81-B8FF-4FFC7F9A35FC}" dt="2024-12-28T13:45:30.837" v="519" actId="114"/>
        <pc:sldMkLst>
          <pc:docMk/>
          <pc:sldMk cId="1066085950" sldId="392"/>
        </pc:sldMkLst>
      </pc:sldChg>
      <pc:sldChg chg="modSp add mod">
        <pc:chgData name="Michal Stoklasa" userId="7c7ba8f323bf6ffe" providerId="LiveId" clId="{C4A327D7-264B-4D81-B8FF-4FFC7F9A35FC}" dt="2024-12-28T13:47:09.377" v="586" actId="20577"/>
        <pc:sldMkLst>
          <pc:docMk/>
          <pc:sldMk cId="3370635661" sldId="393"/>
        </pc:sldMkLst>
      </pc:sldChg>
      <pc:sldChg chg="modSp add mod">
        <pc:chgData name="Michal Stoklasa" userId="7c7ba8f323bf6ffe" providerId="LiveId" clId="{C4A327D7-264B-4D81-B8FF-4FFC7F9A35FC}" dt="2024-12-28T14:00:02.355" v="591" actId="20577"/>
        <pc:sldMkLst>
          <pc:docMk/>
          <pc:sldMk cId="3420837857" sldId="394"/>
        </pc:sldMkLst>
      </pc:sldChg>
      <pc:sldChg chg="modSp add mod">
        <pc:chgData name="Michal Stoklasa" userId="7c7ba8f323bf6ffe" providerId="LiveId" clId="{C4A327D7-264B-4D81-B8FF-4FFC7F9A35FC}" dt="2024-12-28T14:02:15.262" v="610" actId="6549"/>
        <pc:sldMkLst>
          <pc:docMk/>
          <pc:sldMk cId="2877880651" sldId="395"/>
        </pc:sldMkLst>
      </pc:sldChg>
      <pc:sldChg chg="addSp modSp add mod">
        <pc:chgData name="Michal Stoklasa" userId="7c7ba8f323bf6ffe" providerId="LiveId" clId="{C4A327D7-264B-4D81-B8FF-4FFC7F9A35FC}" dt="2024-12-28T14:03:59.731" v="637" actId="1076"/>
        <pc:sldMkLst>
          <pc:docMk/>
          <pc:sldMk cId="2518036346" sldId="396"/>
        </pc:sldMkLst>
      </pc:sldChg>
      <pc:sldChg chg="delSp modSp add mod">
        <pc:chgData name="Michal Stoklasa" userId="7c7ba8f323bf6ffe" providerId="LiveId" clId="{C4A327D7-264B-4D81-B8FF-4FFC7F9A35FC}" dt="2024-12-28T14:07:52.977" v="690" actId="6549"/>
        <pc:sldMkLst>
          <pc:docMk/>
          <pc:sldMk cId="2481538556" sldId="397"/>
        </pc:sldMkLst>
      </pc:sldChg>
      <pc:sldChg chg="modSp add mod">
        <pc:chgData name="Michal Stoklasa" userId="7c7ba8f323bf6ffe" providerId="LiveId" clId="{C4A327D7-264B-4D81-B8FF-4FFC7F9A35FC}" dt="2024-12-28T14:16:50.870" v="881" actId="20577"/>
        <pc:sldMkLst>
          <pc:docMk/>
          <pc:sldMk cId="961022431" sldId="398"/>
        </pc:sldMkLst>
      </pc:sldChg>
      <pc:sldChg chg="modSp add mod">
        <pc:chgData name="Michal Stoklasa" userId="7c7ba8f323bf6ffe" providerId="LiveId" clId="{C4A327D7-264B-4D81-B8FF-4FFC7F9A35FC}" dt="2024-12-28T14:18:35.866" v="904" actId="6549"/>
        <pc:sldMkLst>
          <pc:docMk/>
          <pc:sldMk cId="1007488458" sldId="399"/>
        </pc:sldMkLst>
      </pc:sldChg>
      <pc:sldChg chg="modSp add mod">
        <pc:chgData name="Michal Stoklasa" userId="7c7ba8f323bf6ffe" providerId="LiveId" clId="{C4A327D7-264B-4D81-B8FF-4FFC7F9A35FC}" dt="2024-12-28T14:21:15.198" v="963" actId="20577"/>
        <pc:sldMkLst>
          <pc:docMk/>
          <pc:sldMk cId="738583108" sldId="400"/>
        </pc:sldMkLst>
      </pc:sldChg>
      <pc:sldChg chg="modSp add mod">
        <pc:chgData name="Michal Stoklasa" userId="7c7ba8f323bf6ffe" providerId="LiveId" clId="{C4A327D7-264B-4D81-B8FF-4FFC7F9A35FC}" dt="2024-12-28T14:22:42.311" v="1070" actId="20577"/>
        <pc:sldMkLst>
          <pc:docMk/>
          <pc:sldMk cId="1590913005" sldId="401"/>
        </pc:sldMkLst>
      </pc:sldChg>
      <pc:sldChg chg="modSp add mod">
        <pc:chgData name="Michal Stoklasa" userId="7c7ba8f323bf6ffe" providerId="LiveId" clId="{C4A327D7-264B-4D81-B8FF-4FFC7F9A35FC}" dt="2024-12-28T14:23:53.314" v="1073" actId="20577"/>
        <pc:sldMkLst>
          <pc:docMk/>
          <pc:sldMk cId="2640805548" sldId="402"/>
        </pc:sldMkLst>
      </pc:sldChg>
      <pc:sldChg chg="modSp add mod">
        <pc:chgData name="Michal Stoklasa" userId="7c7ba8f323bf6ffe" providerId="LiveId" clId="{C4A327D7-264B-4D81-B8FF-4FFC7F9A35FC}" dt="2024-12-28T14:24:28.612" v="1088" actId="20577"/>
        <pc:sldMkLst>
          <pc:docMk/>
          <pc:sldMk cId="3574419615" sldId="403"/>
        </pc:sldMkLst>
      </pc:sldChg>
      <pc:sldChg chg="modSp add mod">
        <pc:chgData name="Michal Stoklasa" userId="7c7ba8f323bf6ffe" providerId="LiveId" clId="{C4A327D7-264B-4D81-B8FF-4FFC7F9A35FC}" dt="2024-12-28T14:25:00.900" v="1103" actId="20577"/>
        <pc:sldMkLst>
          <pc:docMk/>
          <pc:sldMk cId="4007848913" sldId="404"/>
        </pc:sldMkLst>
      </pc:sldChg>
      <pc:sldChg chg="modSp add mod">
        <pc:chgData name="Michal Stoklasa" userId="7c7ba8f323bf6ffe" providerId="LiveId" clId="{C4A327D7-264B-4D81-B8FF-4FFC7F9A35FC}" dt="2024-12-28T14:25:41.196" v="1108" actId="20577"/>
        <pc:sldMkLst>
          <pc:docMk/>
          <pc:sldMk cId="1066225351" sldId="405"/>
        </pc:sldMkLst>
      </pc:sldChg>
      <pc:sldChg chg="modSp add mod">
        <pc:chgData name="Michal Stoklasa" userId="7c7ba8f323bf6ffe" providerId="LiveId" clId="{C4A327D7-264B-4D81-B8FF-4FFC7F9A35FC}" dt="2024-12-28T14:26:15.790" v="1113" actId="20577"/>
        <pc:sldMkLst>
          <pc:docMk/>
          <pc:sldMk cId="1289349538" sldId="406"/>
        </pc:sldMkLst>
      </pc:sldChg>
      <pc:sldChg chg="modSp add mod">
        <pc:chgData name="Michal Stoklasa" userId="7c7ba8f323bf6ffe" providerId="LiveId" clId="{C4A327D7-264B-4D81-B8FF-4FFC7F9A35FC}" dt="2024-12-28T14:27:21.360" v="1146" actId="20577"/>
        <pc:sldMkLst>
          <pc:docMk/>
          <pc:sldMk cId="1079504380" sldId="407"/>
        </pc:sldMkLst>
      </pc:sldChg>
      <pc:sldMasterChg chg="delSldLayout">
        <pc:chgData name="Michal Stoklasa" userId="7c7ba8f323bf6ffe" providerId="LiveId" clId="{C4A327D7-264B-4D81-B8FF-4FFC7F9A35FC}" dt="2024-12-28T13:17:02.791" v="124" actId="47"/>
        <pc:sldMasterMkLst>
          <pc:docMk/>
          <pc:sldMasterMk cId="3838845485" sldId="2147483648"/>
        </pc:sldMasterMkLst>
        <pc:sldLayoutChg chg="del">
          <pc:chgData name="Michal Stoklasa" userId="7c7ba8f323bf6ffe" providerId="LiveId" clId="{C4A327D7-264B-4D81-B8FF-4FFC7F9A35FC}" dt="2024-12-28T13:17:02.791" v="124" actId="47"/>
          <pc:sldLayoutMkLst>
            <pc:docMk/>
            <pc:sldMasterMk cId="3838845485" sldId="2147483648"/>
            <pc:sldLayoutMk cId="1245796806" sldId="2147483652"/>
          </pc:sldLayoutMkLst>
        </pc:sldLayoutChg>
      </pc:sldMasterChg>
    </pc:docChg>
  </pc:docChgLst>
  <pc:docChgLst>
    <pc:chgData name="Michal Stoklasa" userId="7c7ba8f323bf6ffe" providerId="LiveId" clId="{E32A9831-6AB7-4E6C-B51E-936900BEEFC6}"/>
    <pc:docChg chg="modSld">
      <pc:chgData name="Michal Stoklasa" userId="7c7ba8f323bf6ffe" providerId="LiveId" clId="{E32A9831-6AB7-4E6C-B51E-936900BEEFC6}" dt="2025-06-17T13:32:35.884" v="23" actId="20577"/>
      <pc:docMkLst>
        <pc:docMk/>
      </pc:docMkLst>
      <pc:sldChg chg="modSp mod">
        <pc:chgData name="Michal Stoklasa" userId="7c7ba8f323bf6ffe" providerId="LiveId" clId="{E32A9831-6AB7-4E6C-B51E-936900BEEFC6}" dt="2025-06-17T13:32:35.884" v="23" actId="20577"/>
        <pc:sldMkLst>
          <pc:docMk/>
          <pc:sldMk cId="3563517804" sldId="383"/>
        </pc:sldMkLst>
        <pc:spChg chg="mod">
          <ac:chgData name="Michal Stoklasa" userId="7c7ba8f323bf6ffe" providerId="LiveId" clId="{E32A9831-6AB7-4E6C-B51E-936900BEEFC6}" dt="2025-06-17T13:32:35.884" v="23" actId="20577"/>
          <ac:spMkLst>
            <pc:docMk/>
            <pc:sldMk cId="3563517804" sldId="383"/>
            <ac:spMk id="3" creationId="{00000000-0000-0000-0000-000000000000}"/>
          </ac:spMkLst>
        </pc:spChg>
      </pc:sldChg>
    </pc:docChg>
  </pc:docChgLst>
  <pc:docChgLst>
    <pc:chgData name="Michal Stoklasa" userId="7c7ba8f323bf6ffe" providerId="LiveId" clId="{1EF28447-5D4E-469C-BBAE-A384F3AC57D3}"/>
    <pc:docChg chg="modSld">
      <pc:chgData name="Michal Stoklasa" userId="7c7ba8f323bf6ffe" providerId="LiveId" clId="{1EF28447-5D4E-469C-BBAE-A384F3AC57D3}" dt="2025-07-08T08:29:18.474" v="0"/>
      <pc:docMkLst>
        <pc:docMk/>
      </pc:docMkLst>
      <pc:sldChg chg="addSp modSp">
        <pc:chgData name="Michal Stoklasa" userId="7c7ba8f323bf6ffe" providerId="LiveId" clId="{1EF28447-5D4E-469C-BBAE-A384F3AC57D3}" dt="2025-07-08T08:29:18.474" v="0"/>
        <pc:sldMkLst>
          <pc:docMk/>
          <pc:sldMk cId="280633465" sldId="256"/>
        </pc:sldMkLst>
        <pc:picChg chg="add mod">
          <ac:chgData name="Michal Stoklasa" userId="7c7ba8f323bf6ffe" providerId="LiveId" clId="{1EF28447-5D4E-469C-BBAE-A384F3AC57D3}" dt="2025-07-08T08:29:18.474" v="0"/>
          <ac:picMkLst>
            <pc:docMk/>
            <pc:sldMk cId="280633465" sldId="256"/>
            <ac:picMk id="4" creationId="{29405E60-EE66-5526-9E24-B833C0E5507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08.07.2025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cus-age.cz/m-journal/marketing/mark-ritson-na-marketing--festivalu-2019--jak-vytvorit-funkcni-marketingovou-strategii__s277x14361.html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06165-5597-1A40-044A-B7F53CBF8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918CDF1-2061-A2AC-7F0C-B1AD13DC7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868CDC6-4DAE-654C-B047-95E96B231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EC1462-FFD0-4440-3B90-D8519C65D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748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61E9C-4E95-B764-3965-9A4745BB1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4945261-9590-F2E2-3693-39ACFB0DEE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824636A-BE11-D1B9-0986-F2820D588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5EC1B9-C649-F56D-0529-3144D33F3B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3207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CB96E-6A51-BFEE-6171-9CCC25591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D9575A3-F434-5755-1B8D-ECF2F21141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B40006F-4820-C34F-35A9-05493890D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08DD38-F1EF-0EC2-A85C-5820F81493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403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410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31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</a:t>
            </a:r>
            <a:r>
              <a:rPr lang="cs-CZ" dirty="0">
                <a:hlinkClick r:id="rId3"/>
              </a:rPr>
              <a:t>https://www.focus-age.cz/m-journal/marketing/mark-ritson-na-marketing--festivalu-2019--jak-vytvorit-funkcni-marketingovou-strategii__s277x14361.html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048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24C9F-D39E-3C13-72B0-EFC406D4C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6242BF7-E2CE-140D-210A-0A4D418E1D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B37D1A0-D6B9-5752-F228-94CB55C9F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9CEBE8-1B91-0A9A-7FC6-55E393021F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4068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D4AF1-3295-1555-9264-80EC4728F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0A36119-59F6-8ED0-3C66-D2E0F76B14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FE76A29-A260-8877-EDFF-F18FBE180F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730A43B-8EF3-FF5B-21A4-D9B3FC55C5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281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DC85C-BA55-CFC1-EE64-74D82C11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AFB04F2-7734-EB72-13EA-A5BD7121A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0052F29-9B96-2BA6-DCDD-832AF1C10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3028B96-118B-7E60-30C7-083EA4988B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9901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EA96C-4C1B-29DA-3EA8-F3440ABC0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647358F-0FD7-4781-A43B-B6F820B9B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34CEA1F-E987-6B6E-15BC-5DB0BA5A5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795A6F-0622-EAA5-7D21-572EFD3828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625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3805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C80A5-6B7E-95D4-5BA9-4A8262763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9FA27F9-9560-5413-17F1-AA03897803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B0039BC-36E9-3217-2708-F31D096C5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C526C2-B15B-E3AA-929C-5F23B5EE3E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102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F0F08-D20F-25EA-0DBD-AAF54FF5D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9789F58-EC87-15A4-8F28-358F5F8C18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B8A0B6F-8DD0-3126-2215-7DC3D2D7FA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349B52F-8AAC-5E34-EFA5-BE12C8A443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2182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A4FF8-9197-79C3-21FE-42243F096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C17C91D-E74D-DE56-0266-D7E270479F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E12B221-10E3-2319-27CC-7D32CD6954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99DE0F-8604-C4CE-DD1C-D0609F95E3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4307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77DFC-5148-08BE-E398-67B0155F6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8127C79-980F-BC01-C4B6-999B40220D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B5F8B6-5130-12A2-1BC0-B385E1DAD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4FCE86-695D-037B-D4CA-F9DEC21F32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317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E45B4-11FF-1A6E-B5A2-C383F2993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2B97561-0130-12EC-95E9-D1A33AF474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B741459-F45D-B9E6-E78F-819E9D5234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3D4371-208A-987D-2762-51CAE98067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975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1AFF9-C5AD-6650-F6E7-1747126AA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88434E7-23E6-0B9C-2E5C-9D26EFC4B6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6686945-2DC8-888F-4500-6FCE8A870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EDF7D4-57B6-4874-8FA0-306FC7663E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28311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D0E2B-FAEF-D8A3-6D8C-0B077FE15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76316B2-2686-FED9-CD28-E0C49792E1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F333974-6DA6-2298-89CD-970ADAE2D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0EBB0B-ACEE-02A8-93C1-3BB578DD63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0627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AA817-005B-229B-A7E0-5E6060CCD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A994B04-0F27-1D87-D586-4EB3222ABF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9571CC1-03D3-7856-CE8D-849831ED4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A83A818-53E4-359F-7B53-D467B15A09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71633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7B2B2-2D1A-6C56-D5BA-6320BDCBA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F6B1B3-7C78-1CC1-2222-9D881B2CE5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CC52B12-EA86-C97F-3187-182BEA9730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5FE174-AD32-BFA7-9403-ED6CB2CE90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610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09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B4C8E-F05C-A94B-2F0E-A2593F7FD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096EE93-B6F5-C2B3-C04C-3FE7FCF3A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FAC5DF2-56FF-3291-6C62-D970D51106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3B92CD-348A-64B3-EF01-8550354A4C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253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1C627-293C-AD58-0BAD-B55A13F21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709AC9B-DE23-9716-14CC-3F7532111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FCF517F-F1A4-E136-6D86-AF005CAAB0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12213B-4DEB-29D9-53DC-A42D567B1C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809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49DE8-BF58-105E-91C0-E20E74141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2B80E22-33EC-5A87-B868-4E7C2299B0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9F752A8-6D67-840A-03C6-B8CDE4D8F6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972646-BD1B-DD22-9427-1AC6308BBA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099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75A16-74A1-CBC6-87C9-F45BD8834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59EDC7F-A93A-D71E-87F3-EFEB44966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1F5A1AC-F50B-B9AB-5B32-CBA48BAD9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244E36-A9EC-1308-2CF3-8F255EBDA9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048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CDEF8-9906-6550-8FFD-3A1162E85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D9EA569-CAD3-7BE4-60D2-AF866F84B1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D623914-4E11-BAC5-5DA4-C5B2DAF247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6739D9-02BA-537A-6A5E-5599D7D291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446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677FE-FEB8-07E1-FE7E-7BE95A231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B466E07-1F1C-DFF0-33A8-9745FAC2D1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A9BC88A-BD07-0B6D-D27A-6040083A1B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1275FD-09C0-B383-5A96-DA1D443B5E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984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08812-3E50-E411-72DA-73B0B01D6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8ED6210-3693-A71A-5FAD-3154F1E58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F4EE42F-9A3D-A934-BC51-5A2D940AE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F73800E-C442-69ED-DAD6-C75BB449DE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90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reauveritas.cz/newsroom/certifikace-ecovadis-cesta-k-udrzitelnejsi-budoucnost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cus-age.cz/m-journal/marketing/mark-ritson-na-marketing--festivalu-2019--jak-vytvorit-funkcni-marketingovou-strategii__s277x14361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ffworks.co.uk/ten-best-charts-binet-field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pulse/aligning-profit-purpose-case-study-unilevers-living-plan-jayus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kinners.co.uk/news/introducing-our-fully-recyclable-dog-food-range/?srsltid=AfmBOordwF_-DrlCslgACspWh9YaAjxhQUkWw82liPD3WmOUuxQj6efP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rmanmiller.com/en_lac/better-world/sustainability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kea.com/global/en/our-business/sustainability/our-circular-agenda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ivinechocolate.com/pages/our-impact" TargetMode="External"/><Relationship Id="rId4" Type="http://schemas.openxmlformats.org/officeDocument/2006/relationships/hyperlink" Target="https://fsc.org/en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mblebundle.com/about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sn.cz/osn/hlavni-temata/cile-udrzitelneho-rozvoje-sdg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-dashboards.sdgindex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wsroom.accenture.com/news/2021/two-thirds-of-consumers-are-sustainability-minded-drivers-accenture-report-find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joint-research-centre.ec.europa.eu/scientific-activities-z/energy-efficiency/energy-consumption-trends-eu_e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ec.europa.eu/capital-markets-union-and-financial-markets/company-reporting-and-auditing/company-reporting/corporate-sustainability-reporting_e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 strategie a taktiky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Udržíme to!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marketing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9405E60-EE66-5526-9E24-B833C0E55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3565763"/>
            <a:ext cx="5616624" cy="13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380A8-CF28-ACD3-A06F-CF7DEE536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A03A63-1BD7-E454-532B-F4A3B2AE9D8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klíčové trendy v oblasti udržitelnosti patří Evropský Green </a:t>
            </a:r>
            <a:r>
              <a:rPr lang="cs-CZ" alt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Deal</a:t>
            </a:r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jehož cílem je dosažení uhlíkové neutrality do roku 2050. Tento plán zahrnuje opatření, jako je podpora obnovitelných zdrojů energie, dekarbonizace průmyslu a podpora oběhového hospodářství.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Dále je zde tlak na odpovědnost firem vůči společnosti a životnímu prostředí, což je reflektováno v legislativách jako CSRD.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trendy vytvářejí rámec, který pomáhá firmám nejen splnit zákonné požadavky, ale také identifikovat nové příležitosti pro růst a inovace.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DB135824-CA3F-7388-7F78-E96932367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Udržitelnost pro MSP?</a:t>
            </a:r>
          </a:p>
        </p:txBody>
      </p:sp>
    </p:spTree>
    <p:extLst>
      <p:ext uri="{BB962C8B-B14F-4D97-AF65-F5344CB8AC3E}">
        <p14:creationId xmlns:p14="http://schemas.microsoft.com/office/powerpoint/2010/main" val="243462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A3D78-6D11-FF52-6357-4D7CEFDA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F4C49D-2968-12F0-2487-F75765D1D1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 implementace by měl zahrnovat jasně stanovené cíle, například snížení emisí CO2 o 20 % během tří let.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dosažení těchto cílů je nutné zapojit zaměstnance prostřednictvím workshopů a školení zaměřených na udržitelnost.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krok zvyšuje povědomí a zapojení zaměstnanců do celkové strategie.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0A29D0B5-AF2E-87AA-D9B1-A8B1E980D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Plán implementace</a:t>
            </a:r>
          </a:p>
        </p:txBody>
      </p:sp>
    </p:spTree>
    <p:extLst>
      <p:ext uri="{BB962C8B-B14F-4D97-AF65-F5344CB8AC3E}">
        <p14:creationId xmlns:p14="http://schemas.microsoft.com/office/powerpoint/2010/main" val="106622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486A5-D11A-CBA7-CA11-BCFA1F7F0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2EDB7D-B60B-15A1-F919-D3908B33D54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Klíčové ukazatele výkonnosti (</a:t>
            </a:r>
            <a:r>
              <a:rPr lang="cs-CZ" alt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</a:t>
            </a:r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zahrnují například emise uhlíku, podíl recyklovaných materiálů ve výrobě nebo spokojenost zákazníků (měřenou pomocí NPS).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Pravidelné měření umožňuje firmám sledovat pokrok a identifikovat oblasti pro zlepšení.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nástroje jako </a:t>
            </a:r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EcoVadis</a:t>
            </a:r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poskytují firmám platformu pro sledování jejich ekologické výkonnosti.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5D6FDD06-1C86-10E7-1E08-725320FA2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Měření úspěšnosti</a:t>
            </a:r>
          </a:p>
        </p:txBody>
      </p:sp>
    </p:spTree>
    <p:extLst>
      <p:ext uri="{BB962C8B-B14F-4D97-AF65-F5344CB8AC3E}">
        <p14:creationId xmlns:p14="http://schemas.microsoft.com/office/powerpoint/2010/main" val="1289349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5BFB5-0C2D-0A76-6F48-A4733F3D1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B8FAAF4-13F3-BDFE-30F8-20B0E56288D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by měly být pravidelně aktualizovány, ideálně každé dva roky, na základě zpětné vazby od zákazníků, partnerů a dalších zainteresovaných stran.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Dotazníky a </a:t>
            </a:r>
            <a:r>
              <a:rPr lang="cs-CZ" altLang="cs-CZ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fokusní</a:t>
            </a:r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skupiny mohou být efektivními nástroji pro získání těchto dat.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proces zajišťuje, že firma zůstává relevantní a přizpůsobuje se měnícím se podmínkám.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8499802-32FC-39CF-37DA-90FCB9CFB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Zpětná vazba a zlepšování</a:t>
            </a:r>
          </a:p>
        </p:txBody>
      </p:sp>
    </p:spTree>
    <p:extLst>
      <p:ext uri="{BB962C8B-B14F-4D97-AF65-F5344CB8AC3E}">
        <p14:creationId xmlns:p14="http://schemas.microsoft.com/office/powerpoint/2010/main" val="1079504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568952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b="1" dirty="0">
                <a:solidFill>
                  <a:srgbClr val="002060"/>
                </a:solidFill>
              </a:rPr>
              <a:t>Cílový trh</a:t>
            </a:r>
            <a:r>
              <a:rPr lang="cs-CZ" sz="2000" dirty="0">
                <a:solidFill>
                  <a:srgbClr val="002060"/>
                </a:solidFill>
              </a:rPr>
              <a:t> – pro který je naše nabídka určena. Volíme si segment, na který chceme dodávat, podle charakteristik zákazníků. 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Stěžejní prezentace </a:t>
            </a:r>
            <a:r>
              <a:rPr lang="cs-CZ" sz="2000" dirty="0">
                <a:solidFill>
                  <a:srgbClr val="002060"/>
                </a:solidFill>
              </a:rPr>
              <a:t>– jedná se o zamýšlený positioning, který by si měl zákazník spojit s naší nabídkou/firmou.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Celková hodnotová proklamace </a:t>
            </a:r>
            <a:r>
              <a:rPr lang="cs-CZ" sz="2000" dirty="0">
                <a:solidFill>
                  <a:srgbClr val="002060"/>
                </a:solidFill>
              </a:rPr>
              <a:t>– tedy jakou hodnotu nabízíme. Hodnotu produktu bude vnímat každý zákazník odlišně, proto musíme mít vhodně nastavenou segmentaci.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Cenová prezentace </a:t>
            </a:r>
            <a:r>
              <a:rPr lang="cs-CZ" sz="2000" dirty="0">
                <a:solidFill>
                  <a:srgbClr val="002060"/>
                </a:solidFill>
              </a:rPr>
              <a:t>– vychází z positioningu, měla by jej podpořit, viz dále.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Distribuční strategie </a:t>
            </a:r>
            <a:r>
              <a:rPr lang="cs-CZ" sz="2000" dirty="0">
                <a:solidFill>
                  <a:srgbClr val="002060"/>
                </a:solidFill>
              </a:rPr>
              <a:t>– udává, jak budeme cílový trh obsluhovat (jaká bude naše dostupnost).</a:t>
            </a:r>
          </a:p>
          <a:p>
            <a:r>
              <a:rPr lang="cs-CZ" sz="2000" b="1" dirty="0">
                <a:solidFill>
                  <a:srgbClr val="002060"/>
                </a:solidFill>
              </a:rPr>
              <a:t>Komunikační strategie </a:t>
            </a:r>
            <a:r>
              <a:rPr lang="cs-CZ" sz="2000" dirty="0">
                <a:solidFill>
                  <a:srgbClr val="002060"/>
                </a:solidFill>
              </a:rPr>
              <a:t>– jaké nástroje a média využijeme, kolik do toho budeme investovat.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Marketingovou strategii lze popsat takto (Hanzelková, 2009, s. 23-24)</a:t>
            </a:r>
          </a:p>
        </p:txBody>
      </p:sp>
    </p:spTree>
    <p:extLst>
      <p:ext uri="{BB962C8B-B14F-4D97-AF65-F5344CB8AC3E}">
        <p14:creationId xmlns:p14="http://schemas.microsoft.com/office/powerpoint/2010/main" val="1492303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20359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  <a:hlinkClick r:id="rId3"/>
              </a:rPr>
              <a:t>Mark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Ritson</a:t>
            </a:r>
            <a:r>
              <a:rPr lang="cs-CZ" sz="2000" dirty="0">
                <a:solidFill>
                  <a:srgbClr val="002060"/>
                </a:solidFill>
              </a:rPr>
              <a:t> na Marketing Festivalu 2019: jak vytvořit funkční marketingovou strategii.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Doporučené čtení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6166536-DC46-4AD9-8C05-2A60D7AAFF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94" y="1995686"/>
            <a:ext cx="7783011" cy="277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146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„Můžete mít ty nejlepší taktiky na světě a hromadu peněz. Když budete mít špatně strategii, neuspějete.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Podobně můžete být skvělý strategický myslitel, ale pokud máte špatnou diagnózu a váš výzkum, vše půjde špatným směrem.„</a:t>
            </a:r>
          </a:p>
          <a:p>
            <a:r>
              <a:rPr lang="cs-CZ" sz="2000" dirty="0">
                <a:solidFill>
                  <a:srgbClr val="002060"/>
                </a:solidFill>
              </a:rPr>
              <a:t>Jak na strategii - položte si 5 základních otázek.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Které značky v rámci mého portfolia použiji? (značka musí něco znamenat)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Na které zákazníky zacílíme? (STP, masové cílení – </a:t>
            </a:r>
            <a:r>
              <a:rPr lang="cs-CZ" sz="1800" dirty="0">
                <a:solidFill>
                  <a:srgbClr val="002060"/>
                </a:solidFill>
                <a:hlinkClick r:id="rId3"/>
              </a:rPr>
              <a:t>Byron Sharp</a:t>
            </a:r>
            <a:r>
              <a:rPr lang="cs-CZ" sz="1800" dirty="0">
                <a:solidFill>
                  <a:srgbClr val="002060"/>
                </a:solidFill>
              </a:rPr>
              <a:t>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Co je naše pozice vůči daným zákazníkům? (jde to vůbec? raději být vidět) 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Co jsou kódy značky (tzv. </a:t>
            </a:r>
            <a:r>
              <a:rPr lang="cs-CZ" sz="1800" dirty="0" err="1">
                <a:solidFill>
                  <a:srgbClr val="002060"/>
                </a:solidFill>
              </a:rPr>
              <a:t>brand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codes</a:t>
            </a:r>
            <a:r>
              <a:rPr lang="cs-CZ" sz="1800" dirty="0">
                <a:solidFill>
                  <a:srgbClr val="002060"/>
                </a:solidFill>
              </a:rPr>
              <a:t>)?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Co jsou naše strategické cíle? (cca 3)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Mark </a:t>
            </a:r>
            <a:r>
              <a:rPr lang="cs-CZ" dirty="0" err="1"/>
              <a:t>Ritson</a:t>
            </a:r>
            <a:r>
              <a:rPr lang="cs-CZ" dirty="0"/>
              <a:t> na Marketing Festivalu 2019</a:t>
            </a:r>
          </a:p>
        </p:txBody>
      </p:sp>
    </p:spTree>
    <p:extLst>
      <p:ext uri="{BB962C8B-B14F-4D97-AF65-F5344CB8AC3E}">
        <p14:creationId xmlns:p14="http://schemas.microsoft.com/office/powerpoint/2010/main" val="4085902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54C67-6FF3-ECAF-5F02-29D70F101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291F419-B358-FE44-F78F-1F658824BCF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Strategické směřování začíná formulací vize a mise orientované na udržitelnost.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Například textilní firma může vytvořit misi: "</a:t>
            </a:r>
            <a:r>
              <a:rPr lang="cs-CZ" sz="2000" i="1" dirty="0">
                <a:solidFill>
                  <a:srgbClr val="002060"/>
                </a:solidFill>
              </a:rPr>
              <a:t>Podporujeme cirkulární ekonomiku v textilním průmyslu.</a:t>
            </a:r>
            <a:r>
              <a:rPr lang="cs-CZ" sz="2000" dirty="0">
                <a:solidFill>
                  <a:srgbClr val="002060"/>
                </a:solidFill>
              </a:rPr>
              <a:t>" Tato mise jasně komunikuje záměr firmy směrem k zákazníkům, partnerům i zaměstnancům.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32FBE622-9FB5-8832-F95A-9E69E0B48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2 Trvale udržitelné strategie</a:t>
            </a:r>
          </a:p>
        </p:txBody>
      </p:sp>
    </p:spTree>
    <p:extLst>
      <p:ext uri="{BB962C8B-B14F-4D97-AF65-F5344CB8AC3E}">
        <p14:creationId xmlns:p14="http://schemas.microsoft.com/office/powerpoint/2010/main" val="1066085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83D39-4A61-5F47-4047-F3BAB7508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812320-2D8D-0E1D-F23A-D0668EB5290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Druhým krokem je provedení nezbytných analýz, tedy mapování zájmů zainteresovaných stran, jako jsou zákazníci, dodavatelé, komunita a regulátoři.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Tento krok pomáhá firmám pochopit očekávání a potřeby všech klíčových hráčů. Zmapování může být provedeno pomocí metod, jako jsou dotazníky, rozhovory nebo analýzy zpětné vazby.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Analýzy zaměřené na udržitelnost umožňují identifikovat příležitosti, jako jsou dotace na ekologické technologie nebo inovativní obchodní modely, a zároveň odhalit potenciální hrozby, například růst cen energií nebo legislativní změny.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C95453B2-5C5A-361C-24F1-DE83A612F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udržitelné strategie</a:t>
            </a:r>
          </a:p>
        </p:txBody>
      </p:sp>
    </p:spTree>
    <p:extLst>
      <p:ext uri="{BB962C8B-B14F-4D97-AF65-F5344CB8AC3E}">
        <p14:creationId xmlns:p14="http://schemas.microsoft.com/office/powerpoint/2010/main" val="3370635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BDA5E-32B4-579F-B1A4-8CA8F2D90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D3C371-DC4D-8959-F6E6-8204C5B2F4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Integrovaný přístup vyžaduje propojení hodnotového řetězce a identifikaci klíčových procesů s dopadem na udržitelnost.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To zahrnuje optimalizaci dodavatelského řetězce, zajištění transparentnosti a spolupráci s partnery na sdílení udržitelných praktik.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Například společnosti mohou zavádět systémy sledovatelnosti surovin nebo využívat obnovitelné zdroje energie v každé fázi hodnotového řetězce.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FE71596C-530F-E7CF-689D-A5ADA57A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Integrovaný přístup</a:t>
            </a:r>
          </a:p>
        </p:txBody>
      </p:sp>
    </p:spTree>
    <p:extLst>
      <p:ext uri="{BB962C8B-B14F-4D97-AF65-F5344CB8AC3E}">
        <p14:creationId xmlns:p14="http://schemas.microsoft.com/office/powerpoint/2010/main" val="342083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Trvalá udržitelnost jako koncept.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Trvale udržitelné strategie.</a:t>
            </a:r>
          </a:p>
          <a:p>
            <a:endParaRPr lang="cs-CZ" altLang="cs-C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Trvale udržitelné taktiky.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přednášky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8CBD0-3327-A505-DA7D-0EE6EBF28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432A56-CD61-AF33-FE3A-786171B126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Udržitelná inovace je dalším klíčovým bodem, který zahrnuje vývoj nových produktů s nižší ekologickou stopou.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Například vývoj biodegradabilních obalů nebo využití obnovitelných zdrojů energie v rámci výroby může firmám pomoci dosáhnout jejich cílů.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Firmy jako </a:t>
            </a:r>
            <a:r>
              <a:rPr lang="cs-CZ" sz="2000" dirty="0" err="1">
                <a:solidFill>
                  <a:srgbClr val="002060"/>
                </a:solidFill>
              </a:rPr>
              <a:t>Unilever</a:t>
            </a:r>
            <a:r>
              <a:rPr lang="cs-CZ" sz="2000" dirty="0">
                <a:solidFill>
                  <a:srgbClr val="002060"/>
                </a:solidFill>
              </a:rPr>
              <a:t> nebo Nestlé ukazují, že přechod na obaly z recyklovatelných materiálů přináší nejen environmentální, ale i finanční přínosy (zdroj: LinkedIn, </a:t>
            </a:r>
            <a:r>
              <a:rPr lang="en-US" sz="2000" dirty="0">
                <a:solidFill>
                  <a:srgbClr val="002060"/>
                </a:solidFill>
                <a:hlinkClick r:id="rId3"/>
              </a:rPr>
              <a:t>Aligning Profit with Purpose: A Case Study of Unilever's Sustainable Living Plan</a:t>
            </a:r>
            <a:r>
              <a:rPr lang="cs-CZ" sz="2000" dirty="0">
                <a:solidFill>
                  <a:srgbClr val="002060"/>
                </a:solidFill>
              </a:rPr>
              <a:t>, 2023).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23FDFD25-FDF6-6D09-0CE2-B12211100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Integrovaný přístup</a:t>
            </a:r>
          </a:p>
        </p:txBody>
      </p:sp>
    </p:spTree>
    <p:extLst>
      <p:ext uri="{BB962C8B-B14F-4D97-AF65-F5344CB8AC3E}">
        <p14:creationId xmlns:p14="http://schemas.microsoft.com/office/powerpoint/2010/main" val="2877880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A88DB-0AFB-487A-E58A-5323C8E1A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4542F-D899-4928-CFF9-4B3EC458564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Jedním z příkladů je firma Skinners, která minimalizuje použití plastů ve svém balení a podporuje recyklaci.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Společnost Skinners vyvinula obaly z materiálů, které jsou plně recyklovatelné a zároveň odolné, čímž snižují odpad.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01948AF8-CE81-7A25-34D6-EC162ECD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Příklad - </a:t>
            </a:r>
            <a:r>
              <a:rPr lang="cs-CZ" dirty="0">
                <a:hlinkClick r:id="rId3"/>
              </a:rPr>
              <a:t>Skinners</a:t>
            </a:r>
            <a:endParaRPr lang="cs-CZ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39A2CF2-F869-E487-61FA-03AD75B34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71750"/>
            <a:ext cx="5532107" cy="2074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036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B0D94-B4E2-6BA8-6BB4-0746BBA93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52A685-D497-433C-541D-E217946144E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1540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Další inspirací může být </a:t>
            </a:r>
            <a:r>
              <a:rPr lang="cs-CZ" sz="2000" dirty="0" err="1">
                <a:solidFill>
                  <a:srgbClr val="002060"/>
                </a:solidFill>
              </a:rPr>
              <a:t>Biopekárna</a:t>
            </a:r>
            <a:r>
              <a:rPr lang="cs-CZ" sz="2000" dirty="0">
                <a:solidFill>
                  <a:srgbClr val="002060"/>
                </a:solidFill>
              </a:rPr>
              <a:t> Zemanka, která o sobě tvrdí: „</a:t>
            </a:r>
            <a:r>
              <a:rPr lang="cs-CZ" sz="2000" i="1" dirty="0">
                <a:solidFill>
                  <a:srgbClr val="002060"/>
                </a:solidFill>
              </a:rPr>
              <a:t>Podstatou našeho podnikání je také udržitelnost a šetrná výroba ohleduplná k životnímu prostředí. Suroviny proto odebíráme od českých dodavatelů a lokálních eko farmářů. Využíváme principy cirkulární ekonomiky, která zpracovává už jednou použité suroviny. Produkty balíme do snadno recyklovatelných obalů a dodáváme je i do bezobalových prodejen. Pro rozvoz využíváme sdílenou dopravu. Odebíráme energii jen z obnovitelných zdrojů. A míříme dál. Jiná cesta pro nás vůbec není myslitelná</a:t>
            </a:r>
            <a:r>
              <a:rPr lang="cs-CZ" sz="2000" dirty="0">
                <a:solidFill>
                  <a:srgbClr val="002060"/>
                </a:solidFill>
              </a:rPr>
              <a:t>.“</a:t>
            </a:r>
          </a:p>
          <a:p>
            <a:r>
              <a:rPr lang="cs-CZ" sz="2000" dirty="0">
                <a:solidFill>
                  <a:srgbClr val="002060"/>
                </a:solidFill>
              </a:rPr>
              <a:t>Tato firma ukazuje, že udržitelné strategie mohou být efektivní i v malých podnicích. </a:t>
            </a: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BF021A26-2CCB-5AF8-97D3-AF39CB08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Příklad – </a:t>
            </a:r>
            <a:r>
              <a:rPr lang="cs-CZ" dirty="0" err="1"/>
              <a:t>Biopekárna</a:t>
            </a:r>
            <a:r>
              <a:rPr lang="cs-CZ" dirty="0"/>
              <a:t> Zemanka</a:t>
            </a:r>
          </a:p>
        </p:txBody>
      </p:sp>
    </p:spTree>
    <p:extLst>
      <p:ext uri="{BB962C8B-B14F-4D97-AF65-F5344CB8AC3E}">
        <p14:creationId xmlns:p14="http://schemas.microsoft.com/office/powerpoint/2010/main" val="2481538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0FA3A-D616-EAA1-1BA8-5B74C6FB1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1590A6-B303-F7D5-8619-57648934600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1540" y="915566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Každou strategii je nutno vyplnit jednotlivými taktikami z marketingového mixu.</a:t>
            </a:r>
          </a:p>
          <a:p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Rozumíme tím tedy v našem případě: produkt, cenu, distribuci a komunikaci.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A93BB029-6F1A-857F-84ED-74F1AC674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3 Trvale udržitelné taktiky</a:t>
            </a:r>
          </a:p>
        </p:txBody>
      </p:sp>
    </p:spTree>
    <p:extLst>
      <p:ext uri="{BB962C8B-B14F-4D97-AF65-F5344CB8AC3E}">
        <p14:creationId xmlns:p14="http://schemas.microsoft.com/office/powerpoint/2010/main" val="961022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EF22A-C05E-8EAE-FA88-9CE33DF96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C92A66-2B85-0B6F-3058-0952F0677A2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1540" y="915566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Ekologický design se zaměřuje na minimalizaci odpadu a maximalizaci životnosti produktů. Tento přístup zahrnuje využití materiálů, které jsou recyklovatelné, obnovitelné nebo biodegradabilní.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Například modulární design nábytku umožňuje snadnou opravu a výměnu poškozených částí, čímž prodlužuje životnost výrobku.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Společnost Herman Miller implementovala tento přístup při výrobě kancelářských židlí </a:t>
            </a:r>
            <a:r>
              <a:rPr lang="cs-CZ" sz="2400" dirty="0" err="1">
                <a:solidFill>
                  <a:srgbClr val="002060"/>
                </a:solidFill>
              </a:rPr>
              <a:t>Aeron</a:t>
            </a:r>
            <a:r>
              <a:rPr lang="cs-CZ" sz="2400" dirty="0">
                <a:solidFill>
                  <a:srgbClr val="002060"/>
                </a:solidFill>
              </a:rPr>
              <a:t>, které jsou vyrobeny z 91 % z recyklovaných materiálů (zdroj: </a:t>
            </a:r>
            <a:r>
              <a:rPr lang="cs-CZ" sz="2400" dirty="0">
                <a:solidFill>
                  <a:srgbClr val="002060"/>
                </a:solidFill>
                <a:hlinkClick r:id="rId3"/>
              </a:rPr>
              <a:t>Herman Miller </a:t>
            </a:r>
            <a:r>
              <a:rPr lang="cs-CZ" sz="2400" dirty="0" err="1">
                <a:solidFill>
                  <a:srgbClr val="002060"/>
                </a:solidFill>
                <a:hlinkClick r:id="rId3"/>
              </a:rPr>
              <a:t>Sustainability</a:t>
            </a:r>
            <a:r>
              <a:rPr lang="cs-CZ" sz="2400" dirty="0">
                <a:solidFill>
                  <a:srgbClr val="002060"/>
                </a:solidFill>
                <a:hlinkClick r:id="rId3"/>
              </a:rPr>
              <a:t> Report</a:t>
            </a:r>
            <a:r>
              <a:rPr lang="cs-CZ" sz="2400" dirty="0">
                <a:solidFill>
                  <a:srgbClr val="002060"/>
                </a:solidFill>
              </a:rPr>
              <a:t>, 2022).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214DBC2D-AF18-9A8F-20E4-570DD1C22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udržitelné produkty</a:t>
            </a:r>
          </a:p>
        </p:txBody>
      </p:sp>
    </p:spTree>
    <p:extLst>
      <p:ext uri="{BB962C8B-B14F-4D97-AF65-F5344CB8AC3E}">
        <p14:creationId xmlns:p14="http://schemas.microsoft.com/office/powerpoint/2010/main" val="1007488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4AD75-254D-31E7-1504-F91981F1D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E2A8C6-BE41-1459-449B-24B7B020D6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5526" y="716547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Cirkulární ekonomika zahrnuje programy pro vrácení produktů, které mohou být recyklovány nebo opětovně použity.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Například IKEA spustila program "Second </a:t>
            </a:r>
            <a:r>
              <a:rPr lang="cs-CZ" sz="2000" dirty="0" err="1">
                <a:solidFill>
                  <a:srgbClr val="002060"/>
                </a:solidFill>
              </a:rPr>
              <a:t>Life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for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Furniture</a:t>
            </a:r>
            <a:r>
              <a:rPr lang="cs-CZ" sz="2000" dirty="0">
                <a:solidFill>
                  <a:srgbClr val="002060"/>
                </a:solidFill>
              </a:rPr>
              <a:t>", kde zákazníci mohou vrátit starý nábytek a získat slevy na nové produkty. Tento model nejen snižuje odpad, ale také podporuje udržitelné chování zákazníků (zdroj: IKEA,  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Our </a:t>
            </a:r>
            <a:r>
              <a:rPr lang="cs-CZ" sz="2000" dirty="0" err="1">
                <a:solidFill>
                  <a:srgbClr val="002060"/>
                </a:solidFill>
                <a:hlinkClick r:id="rId3"/>
              </a:rPr>
              <a:t>circular</a:t>
            </a:r>
            <a:r>
              <a:rPr lang="cs-CZ" sz="2000" dirty="0">
                <a:solidFill>
                  <a:srgbClr val="002060"/>
                </a:solidFill>
                <a:hlinkClick r:id="rId3"/>
              </a:rPr>
              <a:t> agenda</a:t>
            </a:r>
            <a:r>
              <a:rPr lang="cs-CZ" sz="2000" dirty="0">
                <a:solidFill>
                  <a:srgbClr val="002060"/>
                </a:solidFill>
              </a:rPr>
              <a:t>).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Certifikace, jako FSC (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Forest </a:t>
            </a:r>
            <a:r>
              <a:rPr lang="cs-CZ" sz="2000" dirty="0" err="1">
                <a:solidFill>
                  <a:srgbClr val="002060"/>
                </a:solidFill>
                <a:hlinkClick r:id="rId4"/>
              </a:rPr>
              <a:t>Stewardship</a:t>
            </a:r>
            <a:r>
              <a:rPr lang="cs-CZ" sz="2000" dirty="0">
                <a:solidFill>
                  <a:srgbClr val="002060"/>
                </a:solidFill>
                <a:hlinkClick r:id="rId4"/>
              </a:rPr>
              <a:t> </a:t>
            </a:r>
            <a:r>
              <a:rPr lang="cs-CZ" sz="2000" dirty="0" err="1">
                <a:solidFill>
                  <a:srgbClr val="002060"/>
                </a:solidFill>
                <a:hlinkClick r:id="rId4"/>
              </a:rPr>
              <a:t>Council</a:t>
            </a:r>
            <a:r>
              <a:rPr lang="cs-CZ" sz="2000" dirty="0">
                <a:solidFill>
                  <a:srgbClr val="002060"/>
                </a:solidFill>
              </a:rPr>
              <a:t>) pro dřevo nebo Fair </a:t>
            </a:r>
            <a:r>
              <a:rPr lang="cs-CZ" sz="2000" dirty="0" err="1">
                <a:solidFill>
                  <a:srgbClr val="002060"/>
                </a:solidFill>
              </a:rPr>
              <a:t>Trade</a:t>
            </a:r>
            <a:r>
              <a:rPr lang="cs-CZ" sz="2000" dirty="0">
                <a:solidFill>
                  <a:srgbClr val="002060"/>
                </a:solidFill>
              </a:rPr>
              <a:t> pro potraviny a textilie, zajišťují, že produkty splňují ekologické a sociální standardy. Tyto certifikace budují důvěru zákazníků a podporují informované nákupní rozhodování. 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Například značka Divine </a:t>
            </a:r>
            <a:r>
              <a:rPr lang="cs-CZ" sz="2000" dirty="0" err="1">
                <a:solidFill>
                  <a:srgbClr val="002060"/>
                </a:solidFill>
              </a:rPr>
              <a:t>Chocolate</a:t>
            </a:r>
            <a:r>
              <a:rPr lang="cs-CZ" sz="2000" dirty="0">
                <a:solidFill>
                  <a:srgbClr val="002060"/>
                </a:solidFill>
              </a:rPr>
              <a:t> nese certifikaci Fair </a:t>
            </a:r>
            <a:r>
              <a:rPr lang="cs-CZ" sz="2000" dirty="0" err="1">
                <a:solidFill>
                  <a:srgbClr val="002060"/>
                </a:solidFill>
              </a:rPr>
              <a:t>Trade</a:t>
            </a:r>
            <a:r>
              <a:rPr lang="cs-CZ" sz="2000" dirty="0">
                <a:solidFill>
                  <a:srgbClr val="002060"/>
                </a:solidFill>
              </a:rPr>
              <a:t> a podporuje drobné pěstitele kakaa v rozvojových zemích (zdroj: 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Divine </a:t>
            </a:r>
            <a:r>
              <a:rPr lang="cs-CZ" sz="2000" dirty="0" err="1">
                <a:solidFill>
                  <a:srgbClr val="002060"/>
                </a:solidFill>
                <a:hlinkClick r:id="rId5"/>
              </a:rPr>
              <a:t>Chocolate</a:t>
            </a:r>
            <a:r>
              <a:rPr lang="cs-CZ" sz="2000" dirty="0">
                <a:solidFill>
                  <a:srgbClr val="002060"/>
                </a:solidFill>
                <a:hlinkClick r:id="rId5"/>
              </a:rPr>
              <a:t>, Our </a:t>
            </a:r>
            <a:r>
              <a:rPr lang="cs-CZ" sz="2000" dirty="0" err="1">
                <a:solidFill>
                  <a:srgbClr val="002060"/>
                </a:solidFill>
                <a:hlinkClick r:id="rId5"/>
              </a:rPr>
              <a:t>Impact</a:t>
            </a:r>
            <a:r>
              <a:rPr lang="cs-CZ" sz="2000" dirty="0">
                <a:solidFill>
                  <a:srgbClr val="002060"/>
                </a:solidFill>
              </a:rPr>
              <a:t>).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3A95AA35-C848-00DA-49D6-FD12E7BA6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udržitelné produkty</a:t>
            </a:r>
          </a:p>
        </p:txBody>
      </p:sp>
    </p:spTree>
    <p:extLst>
      <p:ext uri="{BB962C8B-B14F-4D97-AF65-F5344CB8AC3E}">
        <p14:creationId xmlns:p14="http://schemas.microsoft.com/office/powerpoint/2010/main" val="738583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D4CEA-7174-22DA-55A3-10C766825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961695-2D18-65E0-D2E1-7215738C3F9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5526" y="915566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Transparentní cenotvorba zahrnuje jasné vysvětlení nákladů spojených s ekologickými opatřeními. Například některé firmy uvádějí, že "5 % z ceny produktu jde na obnovu lesů."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Férové nastavení cen je důležité jak pro dodavatele, tak pro zákazníky.</a:t>
            </a:r>
          </a:p>
          <a:p>
            <a:r>
              <a:rPr lang="cs-CZ" sz="2400" dirty="0">
                <a:solidFill>
                  <a:srgbClr val="002060"/>
                </a:solidFill>
              </a:rPr>
              <a:t>Například </a:t>
            </a:r>
            <a:r>
              <a:rPr lang="cs-CZ" sz="2400" dirty="0">
                <a:solidFill>
                  <a:srgbClr val="002060"/>
                </a:solidFill>
                <a:hlinkClick r:id="rId3"/>
              </a:rPr>
              <a:t>Humble </a:t>
            </a:r>
            <a:r>
              <a:rPr lang="cs-CZ" sz="2400" dirty="0" err="1">
                <a:solidFill>
                  <a:srgbClr val="002060"/>
                </a:solidFill>
                <a:hlinkClick r:id="rId3"/>
              </a:rPr>
              <a:t>Bundle</a:t>
            </a:r>
            <a:r>
              <a:rPr lang="cs-CZ" sz="2400" dirty="0">
                <a:solidFill>
                  <a:srgbClr val="002060"/>
                </a:solidFill>
                <a:hlinkClick r:id="rId3"/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umožňuje nastavit individuální cenu dle ochoty přispět na charitu. 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3B2C471-9B6B-605C-C60E-3FC8A94B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udržitelná cena</a:t>
            </a:r>
          </a:p>
        </p:txBody>
      </p:sp>
    </p:spTree>
    <p:extLst>
      <p:ext uri="{BB962C8B-B14F-4D97-AF65-F5344CB8AC3E}">
        <p14:creationId xmlns:p14="http://schemas.microsoft.com/office/powerpoint/2010/main" val="1590913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87ECE-B160-CD22-1F73-3EA132BF4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CFA860-2FA7-D29E-73C5-F02833B1DB2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5526" y="915566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Firmy mohou využít také dotace a příspěvky, například z programu Horizont 2020, který podporuje výzkum a inovace v oblasti udržitelnosti.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Tento typ financování pomáhá firmám pokrýt náklady na ekologické inovace a zároveň přispívá k dosažení jejich cílů.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FB7DBD5D-35A8-E1F1-4613-FDD9297AB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udržitelná cena</a:t>
            </a:r>
          </a:p>
        </p:txBody>
      </p:sp>
    </p:spTree>
    <p:extLst>
      <p:ext uri="{BB962C8B-B14F-4D97-AF65-F5344CB8AC3E}">
        <p14:creationId xmlns:p14="http://schemas.microsoft.com/office/powerpoint/2010/main" val="26408055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2ECDE-D05C-EC6E-0752-BB31768BA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AD0545-D3BC-B1DC-5F07-C8FB208817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5526" y="915566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Optimalizace dopravy snižuje ekologickou stopu a zároveň zvyšuje efektivitu.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Logistické firmy, jako je Zásilkovna, nabízejí ekologické možnosti doručování.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Dalším krokem je podpora lokálních zdrojů, které pomáhají snižovat emise díky kratším logistickým řetězcům.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Vratné obaly, jako je systém recyklace kapslí firmy Nespresso, podporují cirkulární ekonomiku a zvyšují zapojení zákazníků do udržitelných praktik.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5673E1F5-3ABA-254A-957D-44D5365A4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udržitelná distribuce</a:t>
            </a:r>
          </a:p>
        </p:txBody>
      </p:sp>
    </p:spTree>
    <p:extLst>
      <p:ext uri="{BB962C8B-B14F-4D97-AF65-F5344CB8AC3E}">
        <p14:creationId xmlns:p14="http://schemas.microsoft.com/office/powerpoint/2010/main" val="3574419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67F7F-1FE4-83A5-CFFC-9CC5D7E7C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EC7D1E-2744-4F06-1E97-2D4B4386EFB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5526" y="915566"/>
            <a:ext cx="8532948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Green marketing zahrnuje pravdivou komunikaci ekologických hodnot a vyhýbání se </a:t>
            </a:r>
            <a:r>
              <a:rPr lang="cs-CZ" sz="2400" dirty="0" err="1">
                <a:solidFill>
                  <a:srgbClr val="002060"/>
                </a:solidFill>
              </a:rPr>
              <a:t>greenwashingu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Značky jako </a:t>
            </a:r>
            <a:r>
              <a:rPr lang="cs-CZ" sz="2400" dirty="0" err="1">
                <a:solidFill>
                  <a:srgbClr val="002060"/>
                </a:solidFill>
              </a:rPr>
              <a:t>Patagonia</a:t>
            </a:r>
            <a:r>
              <a:rPr lang="cs-CZ" sz="2400" dirty="0">
                <a:solidFill>
                  <a:srgbClr val="002060"/>
                </a:solidFill>
              </a:rPr>
              <a:t> efektivně komunikují své snahy o ochranu přírody prostřednictvím příběhů a vzdělávacích kampaní.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Tyto kampaně zároveň informují zákazníky o dopadu jejich voleb, například na uhlíkovou stopu produktu.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Vzdělávání zákazníků je klíčovým prvkem udržitelné komunikace.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27326C4A-E485-40DD-5532-028D8761D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Trvale udržitelná komunikace</a:t>
            </a:r>
          </a:p>
        </p:txBody>
      </p:sp>
    </p:spTree>
    <p:extLst>
      <p:ext uri="{BB962C8B-B14F-4D97-AF65-F5344CB8AC3E}">
        <p14:creationId xmlns:p14="http://schemas.microsoft.com/office/powerpoint/2010/main" val="400784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Trvalá udržitelnost zahrnuje tři klíčové pilíře: </a:t>
            </a:r>
          </a:p>
          <a:p>
            <a:pPr lvl="1"/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ekonomický, </a:t>
            </a:r>
          </a:p>
          <a:p>
            <a:pPr lvl="1"/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ekologický, </a:t>
            </a:r>
          </a:p>
          <a:p>
            <a:pPr lvl="1"/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Pilíře se navzájem doplňují a posilují.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výborně popsány např. v: </a:t>
            </a:r>
            <a:r>
              <a:rPr lang="en-US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OSN, Agenda 2030, Sustainable Development Goals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SDGs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1 Trvalá udržitelnost jako koncept</a:t>
            </a:r>
          </a:p>
        </p:txBody>
      </p:sp>
    </p:spTree>
    <p:extLst>
      <p:ext uri="{BB962C8B-B14F-4D97-AF65-F5344CB8AC3E}">
        <p14:creationId xmlns:p14="http://schemas.microsoft.com/office/powerpoint/2010/main" val="1623692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Konec prezentace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1779662"/>
            <a:ext cx="3888432" cy="237626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915567"/>
            <a:ext cx="8136904" cy="281195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endParaRPr lang="cs-CZ" sz="2400" dirty="0">
              <a:solidFill>
                <a:srgbClr val="002060"/>
              </a:solidFill>
            </a:endParaRPr>
          </a:p>
          <a:p>
            <a:pPr lvl="0"/>
            <a:r>
              <a:rPr lang="cs-CZ" sz="2400" dirty="0">
                <a:solidFill>
                  <a:srgbClr val="002060"/>
                </a:solidFill>
              </a:rPr>
              <a:t>Navrhněte trvale udržitelnou strategii pro vámi </a:t>
            </a:r>
            <a:r>
              <a:rPr lang="cs-CZ" sz="2400">
                <a:solidFill>
                  <a:srgbClr val="002060"/>
                </a:solidFill>
              </a:rPr>
              <a:t>zvolenou společnost.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7504" y="195486"/>
            <a:ext cx="8136904" cy="507703"/>
          </a:xfrm>
        </p:spPr>
        <p:txBody>
          <a:bodyPr/>
          <a:lstStyle/>
          <a:p>
            <a:r>
              <a:rPr lang="cs-CZ" dirty="0"/>
              <a:t>Úkoly na seminář</a:t>
            </a:r>
          </a:p>
        </p:txBody>
      </p:sp>
    </p:spTree>
    <p:extLst>
      <p:ext uri="{BB962C8B-B14F-4D97-AF65-F5344CB8AC3E}">
        <p14:creationId xmlns:p14="http://schemas.microsoft.com/office/powerpoint/2010/main" val="3563517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C0825-8741-D430-D2D6-95D5B194D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C4B4B2-1B9E-BD9C-A5C5-6C4DFB9F97E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Ekonomický pilíř se zaměřuje na zajištění dlouhodobé prosperity a růstu podniku. To zahrnuje například efektivní hospodaření s finančními prostředky, optimalizaci provozních nákladů a hledání nových obchodních příležitostí v souladu s udržitelnými hodnotami.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 podnikání může být i ekonomicky výhodné, například prostřednictvím snižování spotřeby energií nebo implementace cirkulární ekonomiky, která omezuje plýtvání zdroji a přináší úspory.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93279FC-C11F-B7B2-D0FE-68DFFB4F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Ekonomický pilíř</a:t>
            </a:r>
          </a:p>
        </p:txBody>
      </p:sp>
    </p:spTree>
    <p:extLst>
      <p:ext uri="{BB962C8B-B14F-4D97-AF65-F5344CB8AC3E}">
        <p14:creationId xmlns:p14="http://schemas.microsoft.com/office/powerpoint/2010/main" val="149359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37C26-5EA1-E61C-D199-DD210B14B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B02605-4748-7B2D-17B1-80852F9C05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Ekologický pilíř představuje minimalizaci negativního dopadu na životní prostředí.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Firmy se zaměřují na snížení emisí skleníkových plynů, používání obnovitelných zdrojů energie, optimalizaci spotřeby vody a materiálů a zavádění recyklačních systémů.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Příkladem může být implementace technologií na výrobu produktů s nižší uhlíkovou stopou nebo používání biodegradabilních obalů.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562BC981-538E-0875-A4FB-16BFA5E55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Ekologický pilíř</a:t>
            </a:r>
          </a:p>
        </p:txBody>
      </p:sp>
    </p:spTree>
    <p:extLst>
      <p:ext uri="{BB962C8B-B14F-4D97-AF65-F5344CB8AC3E}">
        <p14:creationId xmlns:p14="http://schemas.microsoft.com/office/powerpoint/2010/main" val="113903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52B6A-5EF4-D924-E9E6-CE0AE236A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59B89C-7F24-1D0F-A274-146171DE5D6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Sociální pilíř podporuje zaměstnance, komunitu a rovnosti ve společnosti.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Zahrnuje vytváření bezpečných a férových pracovních podmínek, podporu diverzity, zapojení místní komunity a rozvoj programů, které přispívají k celkovému blahu společnosti.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firmy mohou podporovat vzdělávací projekty v regionech, kde působí, nebo investovat do iniciativ, které zlepšují kvalitu života zaměstnanců a jejich rodin. </a:t>
            </a:r>
          </a:p>
          <a:p>
            <a:r>
              <a:rPr lang="cs-CZ" alt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pilíř také klade důraz na etické jednání a transparentní komunikaci s partnery a zákazníky.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96208DC8-4F2D-98F7-DEBF-71BCA1A61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Sociální pilíř</a:t>
            </a:r>
          </a:p>
        </p:txBody>
      </p:sp>
    </p:spTree>
    <p:extLst>
      <p:ext uri="{BB962C8B-B14F-4D97-AF65-F5344CB8AC3E}">
        <p14:creationId xmlns:p14="http://schemas.microsoft.com/office/powerpoint/2010/main" val="1851212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0AA31-981D-21B1-8527-A4FFF07D3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8AAEA1-07E7-6C8B-4CF0-CFBE7DD9286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zprávy Evropské komise z roku 2023 mohou firmy, které implementují udržitelnost, dosáhnout až o 30 % vyšší loajality zákazníků (zdroj: 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Evropská komise, 2023,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Sustainable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Development Report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 společnosti Accenture z roku 2021 ukazuje, že 62 % spotřebitelů preferuje firmy s udržitelnými praktikami (zdroj: 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Accenture, 2021,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The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Sustainable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Consumer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Udržitelnost tak představuje klíčový faktor úspěchu.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B0ED2DB2-6AE1-B4F8-9106-95A367B21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Pilíře v naší strategii?</a:t>
            </a:r>
          </a:p>
        </p:txBody>
      </p:sp>
    </p:spTree>
    <p:extLst>
      <p:ext uri="{BB962C8B-B14F-4D97-AF65-F5344CB8AC3E}">
        <p14:creationId xmlns:p14="http://schemas.microsoft.com/office/powerpoint/2010/main" val="88344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738E3-1806-A66C-2F7F-E4AD8FD66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8A392D-0C14-DD1A-C6AA-58AAC8F115E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 podnikání přináší konkurenční výhodu a umožňuje firmám odlišit se na stále náročnějším trhu. Například firmy, které investují do ekologických inovací, mohou přilákat zákazníky, kteří preferují produkty a služby s nižší ekologickou stopou. </a:t>
            </a:r>
          </a:p>
          <a:p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 praktiky umožňují snižování nákladů, například prostřednictvím efektivního využívání energií, zavádění úsporných technologií nebo minimalizace odpadu. Podle Evropské komise mohou firmy implementující energeticky efektivní technologie ušetřit až 20 % provozních nákladů (zdroj: 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Evropská komise, 2023,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Energy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Efficiency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cs-CZ" alt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Trends</a:t>
            </a:r>
            <a:r>
              <a:rPr lang="cs-CZ" alt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8C03F64-6EFA-E5FD-E719-7FC5773AF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Udržitelnost pro MSP?</a:t>
            </a:r>
          </a:p>
        </p:txBody>
      </p:sp>
    </p:spTree>
    <p:extLst>
      <p:ext uri="{BB962C8B-B14F-4D97-AF65-F5344CB8AC3E}">
        <p14:creationId xmlns:p14="http://schemas.microsoft.com/office/powerpoint/2010/main" val="3354313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A7B1E-72E6-B867-3AE5-BD627D2C5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E744A3-3B3D-3CDD-192E-9AACAC31D43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Udržitelnost také napomáhá plnit legislativní požadavky, jako je ESG reporting, který je stále více vyžadován investory a regulátory. </a:t>
            </a:r>
          </a:p>
          <a:p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CSRD směrnice (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Corporate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Sustainability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Reporting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Directive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například ukládá firmám povinnost transparentně reportovat své dopady na životní prostředí a společnost. Tyto kroky nejen přispívají k ochraně planety, ale také zvyšují atraktivitu značky u zákazníků a investorů, kteří oceňují transparentnost a odpovědnost.</a:t>
            </a: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D41AEB6-10A1-B33C-62E4-CCBD1A35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dirty="0"/>
              <a:t>Udržitelnost pro MSP?</a:t>
            </a:r>
          </a:p>
        </p:txBody>
      </p:sp>
    </p:spTree>
    <p:extLst>
      <p:ext uri="{BB962C8B-B14F-4D97-AF65-F5344CB8AC3E}">
        <p14:creationId xmlns:p14="http://schemas.microsoft.com/office/powerpoint/2010/main" val="36489067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FC87EC-AB1C-4FD6-94DE-EC79CEDFAE7A}"/>
</file>

<file path=customXml/itemProps2.xml><?xml version="1.0" encoding="utf-8"?>
<ds:datastoreItem xmlns:ds="http://schemas.openxmlformats.org/officeDocument/2006/customXml" ds:itemID="{45CC6254-1E40-4E2C-AA64-7CAB4FC41936}"/>
</file>

<file path=customXml/itemProps3.xml><?xml version="1.0" encoding="utf-8"?>
<ds:datastoreItem xmlns:ds="http://schemas.openxmlformats.org/officeDocument/2006/customXml" ds:itemID="{AEABAB2B-A272-4DB5-AC4D-5F1B5EFAB0B0}"/>
</file>

<file path=docProps/app.xml><?xml version="1.0" encoding="utf-8"?>
<Properties xmlns="http://schemas.openxmlformats.org/officeDocument/2006/extended-properties" xmlns:vt="http://schemas.openxmlformats.org/officeDocument/2006/docPropsVTypes">
  <TotalTime>4783</TotalTime>
  <Words>1967</Words>
  <Application>Microsoft Office PowerPoint</Application>
  <PresentationFormat>Předvádění na obrazovce (16:9)</PresentationFormat>
  <Paragraphs>171</Paragraphs>
  <Slides>31</Slides>
  <Notes>29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SLU</vt:lpstr>
      <vt:lpstr>Udržitelné strategie a taktiky</vt:lpstr>
      <vt:lpstr>Obsah přednášky</vt:lpstr>
      <vt:lpstr>1 Trvalá udržitelnost jako koncept</vt:lpstr>
      <vt:lpstr>Ekonomický pilíř</vt:lpstr>
      <vt:lpstr>Ekologický pilíř</vt:lpstr>
      <vt:lpstr>Sociální pilíř</vt:lpstr>
      <vt:lpstr>Pilíře v naší strategii?</vt:lpstr>
      <vt:lpstr>Udržitelnost pro MSP?</vt:lpstr>
      <vt:lpstr>Udržitelnost pro MSP?</vt:lpstr>
      <vt:lpstr>Udržitelnost pro MSP?</vt:lpstr>
      <vt:lpstr>Plán implementace</vt:lpstr>
      <vt:lpstr>Měření úspěšnosti</vt:lpstr>
      <vt:lpstr>Zpětná vazba a zlepšování</vt:lpstr>
      <vt:lpstr>Marketingovou strategii lze popsat takto (Hanzelková, 2009, s. 23-24)</vt:lpstr>
      <vt:lpstr>Doporučené čtení</vt:lpstr>
      <vt:lpstr>Mark Ritson na Marketing Festivalu 2019</vt:lpstr>
      <vt:lpstr>2 Trvale udržitelné strategie</vt:lpstr>
      <vt:lpstr>Trvale udržitelné strategie</vt:lpstr>
      <vt:lpstr>Integrovaný přístup</vt:lpstr>
      <vt:lpstr>Integrovaný přístup</vt:lpstr>
      <vt:lpstr>Příklad - Skinners</vt:lpstr>
      <vt:lpstr>Příklad – Biopekárna Zemanka</vt:lpstr>
      <vt:lpstr>3 Trvale udržitelné taktiky</vt:lpstr>
      <vt:lpstr>Trvale udržitelné produkty</vt:lpstr>
      <vt:lpstr>Trvale udržitelné produkty</vt:lpstr>
      <vt:lpstr>Trvale udržitelná cena</vt:lpstr>
      <vt:lpstr>Trvale udržitelná cena</vt:lpstr>
      <vt:lpstr>Trvale udržitelná distribuce</vt:lpstr>
      <vt:lpstr>Trvale udržitelná komunikace</vt:lpstr>
      <vt:lpstr>Konec prezentace</vt:lpstr>
      <vt:lpstr>Úkoly na seminář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Stoklasa</cp:lastModifiedBy>
  <cp:revision>166</cp:revision>
  <dcterms:created xsi:type="dcterms:W3CDTF">2016-07-06T15:42:34Z</dcterms:created>
  <dcterms:modified xsi:type="dcterms:W3CDTF">2025-07-08T08:29:20Z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