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sldIdLst>
    <p:sldId id="256" r:id="rId2"/>
    <p:sldId id="257" r:id="rId3"/>
    <p:sldId id="321" r:id="rId4"/>
    <p:sldId id="295" r:id="rId5"/>
    <p:sldId id="261" r:id="rId6"/>
    <p:sldId id="268" r:id="rId7"/>
    <p:sldId id="342" r:id="rId8"/>
    <p:sldId id="269" r:id="rId9"/>
    <p:sldId id="272" r:id="rId10"/>
    <p:sldId id="296" r:id="rId11"/>
    <p:sldId id="264" r:id="rId12"/>
    <p:sldId id="274" r:id="rId13"/>
    <p:sldId id="275" r:id="rId14"/>
    <p:sldId id="322" r:id="rId15"/>
    <p:sldId id="323" r:id="rId16"/>
    <p:sldId id="297" r:id="rId17"/>
    <p:sldId id="267" r:id="rId18"/>
    <p:sldId id="314" r:id="rId19"/>
    <p:sldId id="277" r:id="rId20"/>
    <p:sldId id="318" r:id="rId21"/>
    <p:sldId id="279" r:id="rId22"/>
    <p:sldId id="278" r:id="rId23"/>
    <p:sldId id="319" r:id="rId24"/>
    <p:sldId id="280" r:id="rId25"/>
    <p:sldId id="281" r:id="rId26"/>
    <p:sldId id="285" r:id="rId27"/>
    <p:sldId id="283" r:id="rId28"/>
    <p:sldId id="298" r:id="rId29"/>
    <p:sldId id="293" r:id="rId30"/>
    <p:sldId id="339" r:id="rId31"/>
    <p:sldId id="262" r:id="rId32"/>
    <p:sldId id="307" r:id="rId33"/>
    <p:sldId id="308" r:id="rId34"/>
    <p:sldId id="309" r:id="rId35"/>
    <p:sldId id="343" r:id="rId36"/>
    <p:sldId id="335" r:id="rId37"/>
    <p:sldId id="344" r:id="rId38"/>
    <p:sldId id="301" r:id="rId39"/>
    <p:sldId id="303" r:id="rId40"/>
    <p:sldId id="291" r:id="rId41"/>
    <p:sldId id="287" r:id="rId42"/>
    <p:sldId id="304" r:id="rId43"/>
    <p:sldId id="312" r:id="rId44"/>
    <p:sldId id="315" r:id="rId45"/>
    <p:sldId id="320" r:id="rId46"/>
    <p:sldId id="316" r:id="rId47"/>
    <p:sldId id="288" r:id="rId48"/>
    <p:sldId id="299" r:id="rId49"/>
    <p:sldId id="345" r:id="rId50"/>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D71D2E-03B1-4D15-8667-FD8D0488F4FF}" v="7" dt="2025-09-29T12:46:01.1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162" autoAdjust="0"/>
  </p:normalViewPr>
  <p:slideViewPr>
    <p:cSldViewPr>
      <p:cViewPr varScale="1">
        <p:scale>
          <a:sx n="133" d="100"/>
          <a:sy n="133" d="100"/>
        </p:scale>
        <p:origin x="984" y="120"/>
      </p:cViewPr>
      <p:guideLst>
        <p:guide orient="horz" pos="162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microsoft.com/office/2015/10/relationships/revisionInfo" Target="revisionInfo.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l Stoklasa" userId="7c7ba8f323bf6ffe" providerId="LiveId" clId="{E54C1C34-4F4E-447A-8E28-09D7E925507B}"/>
    <pc:docChg chg="undo custSel modSld">
      <pc:chgData name="Michal Stoklasa" userId="7c7ba8f323bf6ffe" providerId="LiveId" clId="{E54C1C34-4F4E-447A-8E28-09D7E925507B}" dt="2024-11-25T13:02:07.879" v="417"/>
      <pc:docMkLst>
        <pc:docMk/>
      </pc:docMkLst>
      <pc:sldChg chg="modSp mod">
        <pc:chgData name="Michal Stoklasa" userId="7c7ba8f323bf6ffe" providerId="LiveId" clId="{E54C1C34-4F4E-447A-8E28-09D7E925507B}" dt="2024-11-23T11:13:41.367" v="13" actId="20577"/>
        <pc:sldMkLst>
          <pc:docMk/>
          <pc:sldMk cId="280633465" sldId="256"/>
        </pc:sldMkLst>
      </pc:sldChg>
      <pc:sldChg chg="modSp mod">
        <pc:chgData name="Michal Stoklasa" userId="7c7ba8f323bf6ffe" providerId="LiveId" clId="{E54C1C34-4F4E-447A-8E28-09D7E925507B}" dt="2024-11-24T07:03:14.756" v="41" actId="20577"/>
        <pc:sldMkLst>
          <pc:docMk/>
          <pc:sldMk cId="2997543792" sldId="257"/>
        </pc:sldMkLst>
      </pc:sldChg>
      <pc:sldChg chg="modSp mod">
        <pc:chgData name="Michal Stoklasa" userId="7c7ba8f323bf6ffe" providerId="LiveId" clId="{E54C1C34-4F4E-447A-8E28-09D7E925507B}" dt="2024-11-24T07:05:14.765" v="57" actId="20577"/>
        <pc:sldMkLst>
          <pc:docMk/>
          <pc:sldMk cId="1322172155" sldId="274"/>
        </pc:sldMkLst>
      </pc:sldChg>
      <pc:sldChg chg="modSp mod modNotesTx">
        <pc:chgData name="Michal Stoklasa" userId="7c7ba8f323bf6ffe" providerId="LiveId" clId="{E54C1C34-4F4E-447A-8E28-09D7E925507B}" dt="2024-11-25T13:02:07.879" v="417"/>
        <pc:sldMkLst>
          <pc:docMk/>
          <pc:sldMk cId="4139837200" sldId="277"/>
        </pc:sldMkLst>
      </pc:sldChg>
      <pc:sldChg chg="modSp mod">
        <pc:chgData name="Michal Stoklasa" userId="7c7ba8f323bf6ffe" providerId="LiveId" clId="{E54C1C34-4F4E-447A-8E28-09D7E925507B}" dt="2024-11-21T09:33:31.531" v="8" actId="6549"/>
        <pc:sldMkLst>
          <pc:docMk/>
          <pc:sldMk cId="3260929405" sldId="294"/>
        </pc:sldMkLst>
      </pc:sldChg>
      <pc:sldChg chg="modSp mod">
        <pc:chgData name="Michal Stoklasa" userId="7c7ba8f323bf6ffe" providerId="LiveId" clId="{E54C1C34-4F4E-447A-8E28-09D7E925507B}" dt="2024-11-24T07:09:04.449" v="85" actId="6549"/>
        <pc:sldMkLst>
          <pc:docMk/>
          <pc:sldMk cId="868815430" sldId="298"/>
        </pc:sldMkLst>
      </pc:sldChg>
      <pc:sldChg chg="modSp mod">
        <pc:chgData name="Michal Stoklasa" userId="7c7ba8f323bf6ffe" providerId="LiveId" clId="{E54C1C34-4F4E-447A-8E28-09D7E925507B}" dt="2024-11-24T07:10:57.836" v="148" actId="6549"/>
        <pc:sldMkLst>
          <pc:docMk/>
          <pc:sldMk cId="2012900703" sldId="301"/>
        </pc:sldMkLst>
      </pc:sldChg>
      <pc:sldChg chg="modSp mod">
        <pc:chgData name="Michal Stoklasa" userId="7c7ba8f323bf6ffe" providerId="LiveId" clId="{E54C1C34-4F4E-447A-8E28-09D7E925507B}" dt="2024-11-24T07:22:54.605" v="180" actId="20577"/>
        <pc:sldMkLst>
          <pc:docMk/>
          <pc:sldMk cId="2565390598" sldId="303"/>
        </pc:sldMkLst>
      </pc:sldChg>
      <pc:sldChg chg="modSp mod">
        <pc:chgData name="Michal Stoklasa" userId="7c7ba8f323bf6ffe" providerId="LiveId" clId="{E54C1C34-4F4E-447A-8E28-09D7E925507B}" dt="2024-11-24T07:24:24.366" v="242" actId="20577"/>
        <pc:sldMkLst>
          <pc:docMk/>
          <pc:sldMk cId="2732526884" sldId="305"/>
        </pc:sldMkLst>
      </pc:sldChg>
      <pc:sldChg chg="modSp mod">
        <pc:chgData name="Michal Stoklasa" userId="7c7ba8f323bf6ffe" providerId="LiveId" clId="{E54C1C34-4F4E-447A-8E28-09D7E925507B}" dt="2024-11-24T07:29:40.189" v="362" actId="20577"/>
        <pc:sldMkLst>
          <pc:docMk/>
          <pc:sldMk cId="3166140404" sldId="321"/>
        </pc:sldMkLst>
      </pc:sldChg>
    </pc:docChg>
  </pc:docChgLst>
  <pc:docChgLst>
    <pc:chgData name="Michal Stoklasa" userId="7c7ba8f323bf6ffe" providerId="LiveId" clId="{5F5180D7-A195-49CD-A88D-06E000CF760A}"/>
    <pc:docChg chg="custSel modSld">
      <pc:chgData name="Michal Stoklasa" userId="7c7ba8f323bf6ffe" providerId="LiveId" clId="{5F5180D7-A195-49CD-A88D-06E000CF760A}" dt="2025-09-12T06:53:57.437" v="571" actId="6549"/>
      <pc:docMkLst>
        <pc:docMk/>
      </pc:docMkLst>
      <pc:sldChg chg="modSp mod">
        <pc:chgData name="Michal Stoklasa" userId="7c7ba8f323bf6ffe" providerId="LiveId" clId="{5F5180D7-A195-49CD-A88D-06E000CF760A}" dt="2025-09-12T06:53:57.437" v="571" actId="6549"/>
        <pc:sldMkLst>
          <pc:docMk/>
          <pc:sldMk cId="280633465" sldId="256"/>
        </pc:sldMkLst>
        <pc:spChg chg="mod">
          <ac:chgData name="Michal Stoklasa" userId="7c7ba8f323bf6ffe" providerId="LiveId" clId="{5F5180D7-A195-49CD-A88D-06E000CF760A}" dt="2025-09-12T06:53:50.480" v="566" actId="20577"/>
          <ac:spMkLst>
            <pc:docMk/>
            <pc:sldMk cId="280633465" sldId="256"/>
            <ac:spMk id="3" creationId="{00000000-0000-0000-0000-000000000000}"/>
          </ac:spMkLst>
        </pc:spChg>
        <pc:spChg chg="mod">
          <ac:chgData name="Michal Stoklasa" userId="7c7ba8f323bf6ffe" providerId="LiveId" clId="{5F5180D7-A195-49CD-A88D-06E000CF760A}" dt="2025-09-12T06:53:57.437" v="571" actId="6549"/>
          <ac:spMkLst>
            <pc:docMk/>
            <pc:sldMk cId="280633465" sldId="256"/>
            <ac:spMk id="9" creationId="{00000000-0000-0000-0000-000000000000}"/>
          </ac:spMkLst>
        </pc:spChg>
      </pc:sldChg>
      <pc:sldChg chg="modSp mod">
        <pc:chgData name="Michal Stoklasa" userId="7c7ba8f323bf6ffe" providerId="LiveId" clId="{5F5180D7-A195-49CD-A88D-06E000CF760A}" dt="2025-09-07T13:23:28.362" v="20" actId="20577"/>
        <pc:sldMkLst>
          <pc:docMk/>
          <pc:sldMk cId="3203925006" sldId="258"/>
        </pc:sldMkLst>
      </pc:sldChg>
      <pc:sldChg chg="modSp mod">
        <pc:chgData name="Michal Stoklasa" userId="7c7ba8f323bf6ffe" providerId="LiveId" clId="{5F5180D7-A195-49CD-A88D-06E000CF760A}" dt="2025-09-07T13:25:50.491" v="43" actId="20577"/>
        <pc:sldMkLst>
          <pc:docMk/>
          <pc:sldMk cId="695616320" sldId="269"/>
        </pc:sldMkLst>
        <pc:spChg chg="mod">
          <ac:chgData name="Michal Stoklasa" userId="7c7ba8f323bf6ffe" providerId="LiveId" clId="{5F5180D7-A195-49CD-A88D-06E000CF760A}" dt="2025-09-07T13:25:50.491" v="43" actId="20577"/>
          <ac:spMkLst>
            <pc:docMk/>
            <pc:sldMk cId="695616320" sldId="269"/>
            <ac:spMk id="16" creationId="{00000000-0000-0000-0000-000000000000}"/>
          </ac:spMkLst>
        </pc:spChg>
      </pc:sldChg>
      <pc:sldChg chg="modSp mod">
        <pc:chgData name="Michal Stoklasa" userId="7c7ba8f323bf6ffe" providerId="LiveId" clId="{5F5180D7-A195-49CD-A88D-06E000CF760A}" dt="2025-09-07T13:25:20.501" v="36" actId="20577"/>
        <pc:sldMkLst>
          <pc:docMk/>
          <pc:sldMk cId="227301263" sldId="271"/>
        </pc:sldMkLst>
      </pc:sldChg>
      <pc:sldChg chg="modSp mod">
        <pc:chgData name="Michal Stoklasa" userId="7c7ba8f323bf6ffe" providerId="LiveId" clId="{5F5180D7-A195-49CD-A88D-06E000CF760A}" dt="2025-09-07T13:29:52.396" v="345" actId="27636"/>
        <pc:sldMkLst>
          <pc:docMk/>
          <pc:sldMk cId="1322172155" sldId="274"/>
        </pc:sldMkLst>
        <pc:spChg chg="mod">
          <ac:chgData name="Michal Stoklasa" userId="7c7ba8f323bf6ffe" providerId="LiveId" clId="{5F5180D7-A195-49CD-A88D-06E000CF760A}" dt="2025-09-07T13:29:52.396" v="345" actId="27636"/>
          <ac:spMkLst>
            <pc:docMk/>
            <pc:sldMk cId="1322172155" sldId="274"/>
            <ac:spMk id="16" creationId="{00000000-0000-0000-0000-000000000000}"/>
          </ac:spMkLst>
        </pc:spChg>
      </pc:sldChg>
      <pc:sldChg chg="delSp modSp mod">
        <pc:chgData name="Michal Stoklasa" userId="7c7ba8f323bf6ffe" providerId="LiveId" clId="{5F5180D7-A195-49CD-A88D-06E000CF760A}" dt="2025-09-07T13:35:19.152" v="415" actId="478"/>
        <pc:sldMkLst>
          <pc:docMk/>
          <pc:sldMk cId="744690964" sldId="282"/>
        </pc:sldMkLst>
      </pc:sldChg>
      <pc:sldChg chg="modSp mod">
        <pc:chgData name="Michal Stoklasa" userId="7c7ba8f323bf6ffe" providerId="LiveId" clId="{5F5180D7-A195-49CD-A88D-06E000CF760A}" dt="2025-09-07T13:40:48.878" v="564" actId="27636"/>
        <pc:sldMkLst>
          <pc:docMk/>
          <pc:sldMk cId="699741258" sldId="283"/>
        </pc:sldMkLst>
        <pc:spChg chg="mod">
          <ac:chgData name="Michal Stoklasa" userId="7c7ba8f323bf6ffe" providerId="LiveId" clId="{5F5180D7-A195-49CD-A88D-06E000CF760A}" dt="2025-09-07T13:40:48.878" v="564" actId="27636"/>
          <ac:spMkLst>
            <pc:docMk/>
            <pc:sldMk cId="699741258" sldId="283"/>
            <ac:spMk id="16" creationId="{00000000-0000-0000-0000-000000000000}"/>
          </ac:spMkLst>
        </pc:spChg>
      </pc:sldChg>
    </pc:docChg>
  </pc:docChgLst>
  <pc:docChgLst>
    <pc:chgData name="Michal Stoklasa" userId="7c7ba8f323bf6ffe" providerId="LiveId" clId="{E15192BA-9474-4006-A28A-38E4CEDE5817}"/>
    <pc:docChg chg="custSel modSld">
      <pc:chgData name="Michal Stoklasa" userId="7c7ba8f323bf6ffe" providerId="LiveId" clId="{E15192BA-9474-4006-A28A-38E4CEDE5817}" dt="2024-10-17T06:47:32.289" v="25" actId="20577"/>
      <pc:docMkLst>
        <pc:docMk/>
      </pc:docMkLst>
      <pc:sldChg chg="modSp mod">
        <pc:chgData name="Michal Stoklasa" userId="7c7ba8f323bf6ffe" providerId="LiveId" clId="{E15192BA-9474-4006-A28A-38E4CEDE5817}" dt="2024-10-17T06:47:32.289" v="25" actId="20577"/>
        <pc:sldMkLst>
          <pc:docMk/>
          <pc:sldMk cId="280633465" sldId="256"/>
        </pc:sldMkLst>
      </pc:sldChg>
      <pc:sldChg chg="modSp mod">
        <pc:chgData name="Michal Stoklasa" userId="7c7ba8f323bf6ffe" providerId="LiveId" clId="{E15192BA-9474-4006-A28A-38E4CEDE5817}" dt="2024-10-15T11:55:32.052" v="11" actId="20577"/>
        <pc:sldMkLst>
          <pc:docMk/>
          <pc:sldMk cId="2344184960" sldId="265"/>
        </pc:sldMkLst>
      </pc:sldChg>
    </pc:docChg>
  </pc:docChgLst>
  <pc:docChgLst>
    <pc:chgData name="Michal Stoklasa" userId="7c7ba8f323bf6ffe" providerId="LiveId" clId="{BC339274-82E2-42FB-84FC-7784D8BB452C}"/>
    <pc:docChg chg="modSld">
      <pc:chgData name="Michal Stoklasa" userId="7c7ba8f323bf6ffe" providerId="LiveId" clId="{BC339274-82E2-42FB-84FC-7784D8BB452C}" dt="2024-11-27T11:17:09.844" v="8" actId="20577"/>
      <pc:docMkLst>
        <pc:docMk/>
      </pc:docMkLst>
      <pc:sldChg chg="modSp mod">
        <pc:chgData name="Michal Stoklasa" userId="7c7ba8f323bf6ffe" providerId="LiveId" clId="{BC339274-82E2-42FB-84FC-7784D8BB452C}" dt="2024-11-27T11:17:09.844" v="8" actId="20577"/>
        <pc:sldMkLst>
          <pc:docMk/>
          <pc:sldMk cId="280633465" sldId="256"/>
        </pc:sldMkLst>
      </pc:sldChg>
    </pc:docChg>
  </pc:docChgLst>
  <pc:docChgLst>
    <pc:chgData name="Michal Stoklasa" userId="7c7ba8f323bf6ffe" providerId="LiveId" clId="{6F683072-A66E-443C-8D01-A3DBAC3940E5}"/>
    <pc:docChg chg="custSel addSld delSld modSld sldOrd">
      <pc:chgData name="Michal Stoklasa" userId="7c7ba8f323bf6ffe" providerId="LiveId" clId="{6F683072-A66E-443C-8D01-A3DBAC3940E5}" dt="2024-10-14T15:01:41.888" v="793" actId="14100"/>
      <pc:docMkLst>
        <pc:docMk/>
      </pc:docMkLst>
      <pc:sldChg chg="modSp mod">
        <pc:chgData name="Michal Stoklasa" userId="7c7ba8f323bf6ffe" providerId="LiveId" clId="{6F683072-A66E-443C-8D01-A3DBAC3940E5}" dt="2024-10-14T14:16:52.321" v="11" actId="20577"/>
        <pc:sldMkLst>
          <pc:docMk/>
          <pc:sldMk cId="280633465" sldId="256"/>
        </pc:sldMkLst>
      </pc:sldChg>
      <pc:sldChg chg="modSp mod">
        <pc:chgData name="Michal Stoklasa" userId="7c7ba8f323bf6ffe" providerId="LiveId" clId="{6F683072-A66E-443C-8D01-A3DBAC3940E5}" dt="2024-10-14T14:27:09.977" v="602" actId="20577"/>
        <pc:sldMkLst>
          <pc:docMk/>
          <pc:sldMk cId="85706631" sldId="267"/>
        </pc:sldMkLst>
      </pc:sldChg>
      <pc:sldChg chg="modSp mod">
        <pc:chgData name="Michal Stoklasa" userId="7c7ba8f323bf6ffe" providerId="LiveId" clId="{6F683072-A66E-443C-8D01-A3DBAC3940E5}" dt="2024-10-14T14:18:55.350" v="50" actId="6549"/>
        <pc:sldMkLst>
          <pc:docMk/>
          <pc:sldMk cId="1328489883" sldId="268"/>
        </pc:sldMkLst>
      </pc:sldChg>
      <pc:sldChg chg="modSp mod">
        <pc:chgData name="Michal Stoklasa" userId="7c7ba8f323bf6ffe" providerId="LiveId" clId="{6F683072-A66E-443C-8D01-A3DBAC3940E5}" dt="2024-10-14T14:20:10.631" v="203" actId="20577"/>
        <pc:sldMkLst>
          <pc:docMk/>
          <pc:sldMk cId="4222746271" sldId="272"/>
        </pc:sldMkLst>
      </pc:sldChg>
      <pc:sldChg chg="del">
        <pc:chgData name="Michal Stoklasa" userId="7c7ba8f323bf6ffe" providerId="LiveId" clId="{6F683072-A66E-443C-8D01-A3DBAC3940E5}" dt="2024-10-14T14:20:19.297" v="204" actId="47"/>
        <pc:sldMkLst>
          <pc:docMk/>
          <pc:sldMk cId="3346938262" sldId="273"/>
        </pc:sldMkLst>
      </pc:sldChg>
      <pc:sldChg chg="modSp mod ord">
        <pc:chgData name="Michal Stoklasa" userId="7c7ba8f323bf6ffe" providerId="LiveId" clId="{6F683072-A66E-443C-8D01-A3DBAC3940E5}" dt="2024-10-14T14:25:32.474" v="595" actId="20577"/>
        <pc:sldMkLst>
          <pc:docMk/>
          <pc:sldMk cId="2898174700" sldId="279"/>
        </pc:sldMkLst>
      </pc:sldChg>
      <pc:sldChg chg="modSp mod">
        <pc:chgData name="Michal Stoklasa" userId="7c7ba8f323bf6ffe" providerId="LiveId" clId="{6F683072-A66E-443C-8D01-A3DBAC3940E5}" dt="2024-10-14T14:23:37.999" v="436" actId="20577"/>
        <pc:sldMkLst>
          <pc:docMk/>
          <pc:sldMk cId="3599946863" sldId="284"/>
        </pc:sldMkLst>
      </pc:sldChg>
      <pc:sldChg chg="modSp mod">
        <pc:chgData name="Michal Stoklasa" userId="7c7ba8f323bf6ffe" providerId="LiveId" clId="{6F683072-A66E-443C-8D01-A3DBAC3940E5}" dt="2024-10-14T14:30:20.916" v="716" actId="6549"/>
        <pc:sldMkLst>
          <pc:docMk/>
          <pc:sldMk cId="1955023282" sldId="285"/>
        </pc:sldMkLst>
      </pc:sldChg>
      <pc:sldChg chg="del">
        <pc:chgData name="Michal Stoklasa" userId="7c7ba8f323bf6ffe" providerId="LiveId" clId="{6F683072-A66E-443C-8D01-A3DBAC3940E5}" dt="2024-10-14T14:32:39.221" v="772" actId="47"/>
        <pc:sldMkLst>
          <pc:docMk/>
          <pc:sldMk cId="756113167" sldId="289"/>
        </pc:sldMkLst>
      </pc:sldChg>
      <pc:sldChg chg="del">
        <pc:chgData name="Michal Stoklasa" userId="7c7ba8f323bf6ffe" providerId="LiveId" clId="{6F683072-A66E-443C-8D01-A3DBAC3940E5}" dt="2024-10-14T14:32:41.951" v="773" actId="47"/>
        <pc:sldMkLst>
          <pc:docMk/>
          <pc:sldMk cId="1245537353" sldId="290"/>
        </pc:sldMkLst>
      </pc:sldChg>
      <pc:sldChg chg="modSp mod">
        <pc:chgData name="Michal Stoklasa" userId="7c7ba8f323bf6ffe" providerId="LiveId" clId="{6F683072-A66E-443C-8D01-A3DBAC3940E5}" dt="2024-10-14T14:32:16.640" v="771" actId="20577"/>
        <pc:sldMkLst>
          <pc:docMk/>
          <pc:sldMk cId="1851612013" sldId="293"/>
        </pc:sldMkLst>
      </pc:sldChg>
      <pc:sldChg chg="modSp mod">
        <pc:chgData name="Michal Stoklasa" userId="7c7ba8f323bf6ffe" providerId="LiveId" clId="{6F683072-A66E-443C-8D01-A3DBAC3940E5}" dt="2024-10-14T14:21:36.184" v="288" actId="20577"/>
        <pc:sldMkLst>
          <pc:docMk/>
          <pc:sldMk cId="1237092933" sldId="311"/>
        </pc:sldMkLst>
      </pc:sldChg>
      <pc:sldChg chg="del">
        <pc:chgData name="Michal Stoklasa" userId="7c7ba8f323bf6ffe" providerId="LiveId" clId="{6F683072-A66E-443C-8D01-A3DBAC3940E5}" dt="2024-10-14T14:17:14.823" v="12" actId="47"/>
        <pc:sldMkLst>
          <pc:docMk/>
          <pc:sldMk cId="4041410714" sldId="318"/>
        </pc:sldMkLst>
      </pc:sldChg>
      <pc:sldChg chg="modSp add mod modNotesTx">
        <pc:chgData name="Michal Stoklasa" userId="7c7ba8f323bf6ffe" providerId="LiveId" clId="{6F683072-A66E-443C-8D01-A3DBAC3940E5}" dt="2024-10-14T14:28:40.972" v="645" actId="20577"/>
        <pc:sldMkLst>
          <pc:docMk/>
          <pc:sldMk cId="4266374423" sldId="318"/>
        </pc:sldMkLst>
      </pc:sldChg>
      <pc:sldChg chg="modSp add mod modNotesTx">
        <pc:chgData name="Michal Stoklasa" userId="7c7ba8f323bf6ffe" providerId="LiveId" clId="{6F683072-A66E-443C-8D01-A3DBAC3940E5}" dt="2024-10-14T14:29:42.039" v="684" actId="6549"/>
        <pc:sldMkLst>
          <pc:docMk/>
          <pc:sldMk cId="3568540208" sldId="319"/>
        </pc:sldMkLst>
      </pc:sldChg>
      <pc:sldChg chg="addSp modSp add mod modNotesTx">
        <pc:chgData name="Michal Stoklasa" userId="7c7ba8f323bf6ffe" providerId="LiveId" clId="{6F683072-A66E-443C-8D01-A3DBAC3940E5}" dt="2024-10-14T15:01:41.888" v="793" actId="14100"/>
        <pc:sldMkLst>
          <pc:docMk/>
          <pc:sldMk cId="1021341628" sldId="320"/>
        </pc:sldMkLst>
      </pc:sldChg>
    </pc:docChg>
  </pc:docChgLst>
  <pc:docChgLst>
    <pc:chgData name="Michal Stoklasa" userId="7c7ba8f323bf6ffe" providerId="LiveId" clId="{DDC54CA7-0D68-4472-9750-108C1DB916C2}"/>
    <pc:docChg chg="custSel addSld delSld modSld sldOrd">
      <pc:chgData name="Michal Stoklasa" userId="7c7ba8f323bf6ffe" providerId="LiveId" clId="{DDC54CA7-0D68-4472-9750-108C1DB916C2}" dt="2025-09-29T16:35:04.071" v="2290" actId="20577"/>
      <pc:docMkLst>
        <pc:docMk/>
      </pc:docMkLst>
      <pc:sldChg chg="modSp mod">
        <pc:chgData name="Michal Stoklasa" userId="7c7ba8f323bf6ffe" providerId="LiveId" clId="{DDC54CA7-0D68-4472-9750-108C1DB916C2}" dt="2025-09-29T16:35:04.071" v="2290" actId="20577"/>
        <pc:sldMkLst>
          <pc:docMk/>
          <pc:sldMk cId="280633465" sldId="256"/>
        </pc:sldMkLst>
        <pc:spChg chg="mod">
          <ac:chgData name="Michal Stoklasa" userId="7c7ba8f323bf6ffe" providerId="LiveId" clId="{DDC54CA7-0D68-4472-9750-108C1DB916C2}" dt="2025-09-29T07:47:34.701" v="1850" actId="20577"/>
          <ac:spMkLst>
            <pc:docMk/>
            <pc:sldMk cId="280633465" sldId="256"/>
            <ac:spMk id="3" creationId="{00000000-0000-0000-0000-000000000000}"/>
          </ac:spMkLst>
        </pc:spChg>
        <pc:spChg chg="mod">
          <ac:chgData name="Michal Stoklasa" userId="7c7ba8f323bf6ffe" providerId="LiveId" clId="{DDC54CA7-0D68-4472-9750-108C1DB916C2}" dt="2025-09-29T16:35:04.071" v="2290" actId="20577"/>
          <ac:spMkLst>
            <pc:docMk/>
            <pc:sldMk cId="280633465" sldId="256"/>
            <ac:spMk id="9" creationId="{00000000-0000-0000-0000-000000000000}"/>
          </ac:spMkLst>
        </pc:spChg>
      </pc:sldChg>
      <pc:sldChg chg="modSp mod">
        <pc:chgData name="Michal Stoklasa" userId="7c7ba8f323bf6ffe" providerId="LiveId" clId="{DDC54CA7-0D68-4472-9750-108C1DB916C2}" dt="2025-09-29T07:48:32.260" v="1874" actId="27636"/>
        <pc:sldMkLst>
          <pc:docMk/>
          <pc:sldMk cId="2997543792" sldId="257"/>
        </pc:sldMkLst>
        <pc:spChg chg="mod">
          <ac:chgData name="Michal Stoklasa" userId="7c7ba8f323bf6ffe" providerId="LiveId" clId="{DDC54CA7-0D68-4472-9750-108C1DB916C2}" dt="2025-09-29T07:48:10.965" v="1865" actId="20577"/>
          <ac:spMkLst>
            <pc:docMk/>
            <pc:sldMk cId="2997543792" sldId="257"/>
            <ac:spMk id="6" creationId="{00000000-0000-0000-0000-000000000000}"/>
          </ac:spMkLst>
        </pc:spChg>
        <pc:spChg chg="mod">
          <ac:chgData name="Michal Stoklasa" userId="7c7ba8f323bf6ffe" providerId="LiveId" clId="{DDC54CA7-0D68-4472-9750-108C1DB916C2}" dt="2025-09-29T07:48:32.260" v="1874" actId="27636"/>
          <ac:spMkLst>
            <pc:docMk/>
            <pc:sldMk cId="2997543792" sldId="257"/>
            <ac:spMk id="16" creationId="{00000000-0000-0000-0000-000000000000}"/>
          </ac:spMkLst>
        </pc:spChg>
      </pc:sldChg>
      <pc:sldChg chg="modSp del mod">
        <pc:chgData name="Michal Stoklasa" userId="7c7ba8f323bf6ffe" providerId="LiveId" clId="{DDC54CA7-0D68-4472-9750-108C1DB916C2}" dt="2025-09-29T07:48:39.615" v="1876" actId="47"/>
        <pc:sldMkLst>
          <pc:docMk/>
          <pc:sldMk cId="3203925006" sldId="258"/>
        </pc:sldMkLst>
      </pc:sldChg>
      <pc:sldChg chg="del">
        <pc:chgData name="Michal Stoklasa" userId="7c7ba8f323bf6ffe" providerId="LiveId" clId="{DDC54CA7-0D68-4472-9750-108C1DB916C2}" dt="2025-09-29T07:48:40.366" v="1877" actId="47"/>
        <pc:sldMkLst>
          <pc:docMk/>
          <pc:sldMk cId="962004447" sldId="259"/>
        </pc:sldMkLst>
      </pc:sldChg>
      <pc:sldChg chg="del">
        <pc:chgData name="Michal Stoklasa" userId="7c7ba8f323bf6ffe" providerId="LiveId" clId="{DDC54CA7-0D68-4472-9750-108C1DB916C2}" dt="2025-09-29T07:54:59.149" v="1891" actId="47"/>
        <pc:sldMkLst>
          <pc:docMk/>
          <pc:sldMk cId="339867274" sldId="262"/>
        </pc:sldMkLst>
      </pc:sldChg>
      <pc:sldChg chg="add">
        <pc:chgData name="Michal Stoklasa" userId="7c7ba8f323bf6ffe" providerId="LiveId" clId="{DDC54CA7-0D68-4472-9750-108C1DB916C2}" dt="2025-09-29T12:44:14.281" v="1937"/>
        <pc:sldMkLst>
          <pc:docMk/>
          <pc:sldMk cId="1142766353" sldId="262"/>
        </pc:sldMkLst>
      </pc:sldChg>
      <pc:sldChg chg="del">
        <pc:chgData name="Michal Stoklasa" userId="7c7ba8f323bf6ffe" providerId="LiveId" clId="{DDC54CA7-0D68-4472-9750-108C1DB916C2}" dt="2025-09-29T07:55:09.942" v="1893" actId="47"/>
        <pc:sldMkLst>
          <pc:docMk/>
          <pc:sldMk cId="2344184960" sldId="265"/>
        </pc:sldMkLst>
      </pc:sldChg>
      <pc:sldChg chg="del">
        <pc:chgData name="Michal Stoklasa" userId="7c7ba8f323bf6ffe" providerId="LiveId" clId="{DDC54CA7-0D68-4472-9750-108C1DB916C2}" dt="2025-09-29T07:55:33.758" v="1895" actId="47"/>
        <pc:sldMkLst>
          <pc:docMk/>
          <pc:sldMk cId="4086119318" sldId="266"/>
        </pc:sldMkLst>
      </pc:sldChg>
      <pc:sldChg chg="modSp mod">
        <pc:chgData name="Michal Stoklasa" userId="7c7ba8f323bf6ffe" providerId="LiveId" clId="{DDC54CA7-0D68-4472-9750-108C1DB916C2}" dt="2025-09-29T07:49:22.507" v="1880" actId="3626"/>
        <pc:sldMkLst>
          <pc:docMk/>
          <pc:sldMk cId="1328489883" sldId="268"/>
        </pc:sldMkLst>
        <pc:spChg chg="mod">
          <ac:chgData name="Michal Stoklasa" userId="7c7ba8f323bf6ffe" providerId="LiveId" clId="{DDC54CA7-0D68-4472-9750-108C1DB916C2}" dt="2025-09-29T07:49:22.507" v="1880" actId="3626"/>
          <ac:spMkLst>
            <pc:docMk/>
            <pc:sldMk cId="1328489883" sldId="268"/>
            <ac:spMk id="16" creationId="{00000000-0000-0000-0000-000000000000}"/>
          </ac:spMkLst>
        </pc:spChg>
      </pc:sldChg>
      <pc:sldChg chg="modSp del mod">
        <pc:chgData name="Michal Stoklasa" userId="7c7ba8f323bf6ffe" providerId="LiveId" clId="{DDC54CA7-0D68-4472-9750-108C1DB916C2}" dt="2025-09-29T07:54:05.631" v="1889" actId="47"/>
        <pc:sldMkLst>
          <pc:docMk/>
          <pc:sldMk cId="227301263" sldId="271"/>
        </pc:sldMkLst>
        <pc:spChg chg="mod">
          <ac:chgData name="Michal Stoklasa" userId="7c7ba8f323bf6ffe" providerId="LiveId" clId="{DDC54CA7-0D68-4472-9750-108C1DB916C2}" dt="2025-09-29T07:53:03.365" v="1887" actId="6549"/>
          <ac:spMkLst>
            <pc:docMk/>
            <pc:sldMk cId="227301263" sldId="271"/>
            <ac:spMk id="16" creationId="{00000000-0000-0000-0000-000000000000}"/>
          </ac:spMkLst>
        </pc:spChg>
      </pc:sldChg>
      <pc:sldChg chg="modSp mod">
        <pc:chgData name="Michal Stoklasa" userId="7c7ba8f323bf6ffe" providerId="LiveId" clId="{DDC54CA7-0D68-4472-9750-108C1DB916C2}" dt="2025-09-29T07:55:21.184" v="1894" actId="6549"/>
        <pc:sldMkLst>
          <pc:docMk/>
          <pc:sldMk cId="2973633111" sldId="275"/>
        </pc:sldMkLst>
        <pc:spChg chg="mod">
          <ac:chgData name="Michal Stoklasa" userId="7c7ba8f323bf6ffe" providerId="LiveId" clId="{DDC54CA7-0D68-4472-9750-108C1DB916C2}" dt="2025-09-29T07:55:21.184" v="1894" actId="6549"/>
          <ac:spMkLst>
            <pc:docMk/>
            <pc:sldMk cId="2973633111" sldId="275"/>
            <ac:spMk id="16" creationId="{00000000-0000-0000-0000-000000000000}"/>
          </ac:spMkLst>
        </pc:spChg>
      </pc:sldChg>
      <pc:sldChg chg="del">
        <pc:chgData name="Michal Stoklasa" userId="7c7ba8f323bf6ffe" providerId="LiveId" clId="{DDC54CA7-0D68-4472-9750-108C1DB916C2}" dt="2025-09-29T07:55:52.127" v="1898" actId="47"/>
        <pc:sldMkLst>
          <pc:docMk/>
          <pc:sldMk cId="1933254820" sldId="276"/>
        </pc:sldMkLst>
      </pc:sldChg>
      <pc:sldChg chg="modSp mod">
        <pc:chgData name="Michal Stoklasa" userId="7c7ba8f323bf6ffe" providerId="LiveId" clId="{DDC54CA7-0D68-4472-9750-108C1DB916C2}" dt="2025-09-09T07:54:03.608" v="1584"/>
        <pc:sldMkLst>
          <pc:docMk/>
          <pc:sldMk cId="2954149192" sldId="280"/>
        </pc:sldMkLst>
        <pc:spChg chg="mod">
          <ac:chgData name="Michal Stoklasa" userId="7c7ba8f323bf6ffe" providerId="LiveId" clId="{DDC54CA7-0D68-4472-9750-108C1DB916C2}" dt="2025-09-09T07:54:03.608" v="1584"/>
          <ac:spMkLst>
            <pc:docMk/>
            <pc:sldMk cId="2954149192" sldId="280"/>
            <ac:spMk id="16" creationId="{00000000-0000-0000-0000-000000000000}"/>
          </ac:spMkLst>
        </pc:spChg>
      </pc:sldChg>
      <pc:sldChg chg="del">
        <pc:chgData name="Michal Stoklasa" userId="7c7ba8f323bf6ffe" providerId="LiveId" clId="{DDC54CA7-0D68-4472-9750-108C1DB916C2}" dt="2025-09-29T07:55:05.949" v="1892" actId="47"/>
        <pc:sldMkLst>
          <pc:docMk/>
          <pc:sldMk cId="744690964" sldId="282"/>
        </pc:sldMkLst>
      </pc:sldChg>
      <pc:sldChg chg="modSp mod">
        <pc:chgData name="Michal Stoklasa" userId="7c7ba8f323bf6ffe" providerId="LiveId" clId="{DDC54CA7-0D68-4472-9750-108C1DB916C2}" dt="2025-09-09T07:56:04.560" v="1705" actId="20577"/>
        <pc:sldMkLst>
          <pc:docMk/>
          <pc:sldMk cId="699741258" sldId="283"/>
        </pc:sldMkLst>
        <pc:spChg chg="mod">
          <ac:chgData name="Michal Stoklasa" userId="7c7ba8f323bf6ffe" providerId="LiveId" clId="{DDC54CA7-0D68-4472-9750-108C1DB916C2}" dt="2025-09-09T07:56:04.560" v="1705" actId="20577"/>
          <ac:spMkLst>
            <pc:docMk/>
            <pc:sldMk cId="699741258" sldId="283"/>
            <ac:spMk id="16" creationId="{00000000-0000-0000-0000-000000000000}"/>
          </ac:spMkLst>
        </pc:spChg>
      </pc:sldChg>
      <pc:sldChg chg="del">
        <pc:chgData name="Michal Stoklasa" userId="7c7ba8f323bf6ffe" providerId="LiveId" clId="{DDC54CA7-0D68-4472-9750-108C1DB916C2}" dt="2025-09-29T07:55:58.398" v="1899" actId="47"/>
        <pc:sldMkLst>
          <pc:docMk/>
          <pc:sldMk cId="3599946863" sldId="284"/>
        </pc:sldMkLst>
      </pc:sldChg>
      <pc:sldChg chg="modSp mod">
        <pc:chgData name="Michal Stoklasa" userId="7c7ba8f323bf6ffe" providerId="LiveId" clId="{DDC54CA7-0D68-4472-9750-108C1DB916C2}" dt="2025-09-09T07:54:28.862" v="1618" actId="20577"/>
        <pc:sldMkLst>
          <pc:docMk/>
          <pc:sldMk cId="1955023282" sldId="285"/>
        </pc:sldMkLst>
        <pc:spChg chg="mod">
          <ac:chgData name="Michal Stoklasa" userId="7c7ba8f323bf6ffe" providerId="LiveId" clId="{DDC54CA7-0D68-4472-9750-108C1DB916C2}" dt="2025-09-09T07:54:28.862" v="1618" actId="20577"/>
          <ac:spMkLst>
            <pc:docMk/>
            <pc:sldMk cId="1955023282" sldId="285"/>
            <ac:spMk id="16" creationId="{00000000-0000-0000-0000-000000000000}"/>
          </ac:spMkLst>
        </pc:spChg>
      </pc:sldChg>
      <pc:sldChg chg="modSp del mod">
        <pc:chgData name="Michal Stoklasa" userId="7c7ba8f323bf6ffe" providerId="LiveId" clId="{DDC54CA7-0D68-4472-9750-108C1DB916C2}" dt="2025-09-29T07:56:45.987" v="1902" actId="47"/>
        <pc:sldMkLst>
          <pc:docMk/>
          <pc:sldMk cId="2346846564" sldId="286"/>
        </pc:sldMkLst>
      </pc:sldChg>
      <pc:sldChg chg="del">
        <pc:chgData name="Michal Stoklasa" userId="7c7ba8f323bf6ffe" providerId="LiveId" clId="{DDC54CA7-0D68-4472-9750-108C1DB916C2}" dt="2025-09-29T07:56:12.214" v="1901" actId="47"/>
        <pc:sldMkLst>
          <pc:docMk/>
          <pc:sldMk cId="3608489365" sldId="292"/>
        </pc:sldMkLst>
      </pc:sldChg>
      <pc:sldChg chg="modSp mod">
        <pc:chgData name="Michal Stoklasa" userId="7c7ba8f323bf6ffe" providerId="LiveId" clId="{DDC54CA7-0D68-4472-9750-108C1DB916C2}" dt="2025-09-09T07:25:25.373" v="28" actId="113"/>
        <pc:sldMkLst>
          <pc:docMk/>
          <pc:sldMk cId="1851612013" sldId="293"/>
        </pc:sldMkLst>
        <pc:spChg chg="mod">
          <ac:chgData name="Michal Stoklasa" userId="7c7ba8f323bf6ffe" providerId="LiveId" clId="{DDC54CA7-0D68-4472-9750-108C1DB916C2}" dt="2025-09-09T07:25:25.373" v="28" actId="113"/>
          <ac:spMkLst>
            <pc:docMk/>
            <pc:sldMk cId="1851612013" sldId="293"/>
            <ac:spMk id="16" creationId="{00000000-0000-0000-0000-000000000000}"/>
          </ac:spMkLst>
        </pc:spChg>
      </pc:sldChg>
      <pc:sldChg chg="del">
        <pc:chgData name="Michal Stoklasa" userId="7c7ba8f323bf6ffe" providerId="LiveId" clId="{DDC54CA7-0D68-4472-9750-108C1DB916C2}" dt="2025-09-29T07:48:38.635" v="1875" actId="47"/>
        <pc:sldMkLst>
          <pc:docMk/>
          <pc:sldMk cId="3260929405" sldId="294"/>
        </pc:sldMkLst>
      </pc:sldChg>
      <pc:sldChg chg="modSp mod">
        <pc:chgData name="Michal Stoklasa" userId="7c7ba8f323bf6ffe" providerId="LiveId" clId="{DDC54CA7-0D68-4472-9750-108C1DB916C2}" dt="2025-09-29T07:48:48.929" v="1878" actId="20577"/>
        <pc:sldMkLst>
          <pc:docMk/>
          <pc:sldMk cId="1666774940" sldId="295"/>
        </pc:sldMkLst>
        <pc:spChg chg="mod">
          <ac:chgData name="Michal Stoklasa" userId="7c7ba8f323bf6ffe" providerId="LiveId" clId="{DDC54CA7-0D68-4472-9750-108C1DB916C2}" dt="2025-09-29T07:48:48.929" v="1878" actId="20577"/>
          <ac:spMkLst>
            <pc:docMk/>
            <pc:sldMk cId="1666774940" sldId="295"/>
            <ac:spMk id="6" creationId="{00000000-0000-0000-0000-000000000000}"/>
          </ac:spMkLst>
        </pc:spChg>
      </pc:sldChg>
      <pc:sldChg chg="modSp mod">
        <pc:chgData name="Michal Stoklasa" userId="7c7ba8f323bf6ffe" providerId="LiveId" clId="{DDC54CA7-0D68-4472-9750-108C1DB916C2}" dt="2025-09-29T12:17:10.480" v="1933" actId="20577"/>
        <pc:sldMkLst>
          <pc:docMk/>
          <pc:sldMk cId="1616435472" sldId="296"/>
        </pc:sldMkLst>
        <pc:spChg chg="mod">
          <ac:chgData name="Michal Stoklasa" userId="7c7ba8f323bf6ffe" providerId="LiveId" clId="{DDC54CA7-0D68-4472-9750-108C1DB916C2}" dt="2025-09-29T12:17:10.480" v="1933" actId="20577"/>
          <ac:spMkLst>
            <pc:docMk/>
            <pc:sldMk cId="1616435472" sldId="296"/>
            <ac:spMk id="5" creationId="{00000000-0000-0000-0000-000000000000}"/>
          </ac:spMkLst>
        </pc:spChg>
        <pc:spChg chg="mod">
          <ac:chgData name="Michal Stoklasa" userId="7c7ba8f323bf6ffe" providerId="LiveId" clId="{DDC54CA7-0D68-4472-9750-108C1DB916C2}" dt="2025-09-29T07:54:45.111" v="1890" actId="20577"/>
          <ac:spMkLst>
            <pc:docMk/>
            <pc:sldMk cId="1616435472" sldId="296"/>
            <ac:spMk id="6" creationId="{00000000-0000-0000-0000-000000000000}"/>
          </ac:spMkLst>
        </pc:spChg>
      </pc:sldChg>
      <pc:sldChg chg="modSp mod">
        <pc:chgData name="Michal Stoklasa" userId="7c7ba8f323bf6ffe" providerId="LiveId" clId="{DDC54CA7-0D68-4472-9750-108C1DB916C2}" dt="2025-09-29T12:42:49.086" v="1934" actId="6549"/>
        <pc:sldMkLst>
          <pc:docMk/>
          <pc:sldMk cId="3699645508" sldId="297"/>
        </pc:sldMkLst>
        <pc:spChg chg="mod">
          <ac:chgData name="Michal Stoklasa" userId="7c7ba8f323bf6ffe" providerId="LiveId" clId="{DDC54CA7-0D68-4472-9750-108C1DB916C2}" dt="2025-09-29T12:42:49.086" v="1934" actId="6549"/>
          <ac:spMkLst>
            <pc:docMk/>
            <pc:sldMk cId="3699645508" sldId="297"/>
            <ac:spMk id="5" creationId="{00000000-0000-0000-0000-000000000000}"/>
          </ac:spMkLst>
        </pc:spChg>
        <pc:spChg chg="mod">
          <ac:chgData name="Michal Stoklasa" userId="7c7ba8f323bf6ffe" providerId="LiveId" clId="{DDC54CA7-0D68-4472-9750-108C1DB916C2}" dt="2025-09-29T07:56:01.634" v="1900" actId="20577"/>
          <ac:spMkLst>
            <pc:docMk/>
            <pc:sldMk cId="3699645508" sldId="297"/>
            <ac:spMk id="6" creationId="{00000000-0000-0000-0000-000000000000}"/>
          </ac:spMkLst>
        </pc:spChg>
      </pc:sldChg>
      <pc:sldChg chg="modSp mod">
        <pc:chgData name="Michal Stoklasa" userId="7c7ba8f323bf6ffe" providerId="LiveId" clId="{DDC54CA7-0D68-4472-9750-108C1DB916C2}" dt="2025-09-29T12:46:24.195" v="1995" actId="6549"/>
        <pc:sldMkLst>
          <pc:docMk/>
          <pc:sldMk cId="868815430" sldId="298"/>
        </pc:sldMkLst>
        <pc:spChg chg="mod">
          <ac:chgData name="Michal Stoklasa" userId="7c7ba8f323bf6ffe" providerId="LiveId" clId="{DDC54CA7-0D68-4472-9750-108C1DB916C2}" dt="2025-09-29T12:46:24.195" v="1995" actId="6549"/>
          <ac:spMkLst>
            <pc:docMk/>
            <pc:sldMk cId="868815430" sldId="298"/>
            <ac:spMk id="5" creationId="{00000000-0000-0000-0000-000000000000}"/>
          </ac:spMkLst>
        </pc:spChg>
        <pc:spChg chg="mod">
          <ac:chgData name="Michal Stoklasa" userId="7c7ba8f323bf6ffe" providerId="LiveId" clId="{DDC54CA7-0D68-4472-9750-108C1DB916C2}" dt="2025-09-29T07:57:16.459" v="1904" actId="20577"/>
          <ac:spMkLst>
            <pc:docMk/>
            <pc:sldMk cId="868815430" sldId="298"/>
            <ac:spMk id="6" creationId="{00000000-0000-0000-0000-000000000000}"/>
          </ac:spMkLst>
        </pc:spChg>
      </pc:sldChg>
      <pc:sldChg chg="add">
        <pc:chgData name="Michal Stoklasa" userId="7c7ba8f323bf6ffe" providerId="LiveId" clId="{DDC54CA7-0D68-4472-9750-108C1DB916C2}" dt="2025-09-29T12:46:01.158" v="1974"/>
        <pc:sldMkLst>
          <pc:docMk/>
          <pc:sldMk cId="469762763" sldId="301"/>
        </pc:sldMkLst>
      </pc:sldChg>
      <pc:sldChg chg="del">
        <pc:chgData name="Michal Stoklasa" userId="7c7ba8f323bf6ffe" providerId="LiveId" clId="{DDC54CA7-0D68-4472-9750-108C1DB916C2}" dt="2025-09-29T12:44:21.047" v="1938" actId="47"/>
        <pc:sldMkLst>
          <pc:docMk/>
          <pc:sldMk cId="2012900703" sldId="301"/>
        </pc:sldMkLst>
      </pc:sldChg>
      <pc:sldChg chg="del">
        <pc:chgData name="Michal Stoklasa" userId="7c7ba8f323bf6ffe" providerId="LiveId" clId="{DDC54CA7-0D68-4472-9750-108C1DB916C2}" dt="2025-09-29T12:45:21.381" v="1973" actId="47"/>
        <pc:sldMkLst>
          <pc:docMk/>
          <pc:sldMk cId="2754224684" sldId="302"/>
        </pc:sldMkLst>
      </pc:sldChg>
      <pc:sldChg chg="del">
        <pc:chgData name="Michal Stoklasa" userId="7c7ba8f323bf6ffe" providerId="LiveId" clId="{DDC54CA7-0D68-4472-9750-108C1DB916C2}" dt="2025-09-09T07:43:48.463" v="1289" actId="47"/>
        <pc:sldMkLst>
          <pc:docMk/>
          <pc:sldMk cId="2732526884" sldId="305"/>
        </pc:sldMkLst>
      </pc:sldChg>
      <pc:sldChg chg="modSp del mod">
        <pc:chgData name="Michal Stoklasa" userId="7c7ba8f323bf6ffe" providerId="LiveId" clId="{DDC54CA7-0D68-4472-9750-108C1DB916C2}" dt="2025-09-29T12:43:06.516" v="1935" actId="47"/>
        <pc:sldMkLst>
          <pc:docMk/>
          <pc:sldMk cId="3873412309" sldId="306"/>
        </pc:sldMkLst>
      </pc:sldChg>
      <pc:sldChg chg="add">
        <pc:chgData name="Michal Stoklasa" userId="7c7ba8f323bf6ffe" providerId="LiveId" clId="{DDC54CA7-0D68-4472-9750-108C1DB916C2}" dt="2025-09-29T12:44:14.281" v="1937"/>
        <pc:sldMkLst>
          <pc:docMk/>
          <pc:sldMk cId="821050753" sldId="307"/>
        </pc:sldMkLst>
      </pc:sldChg>
      <pc:sldChg chg="add">
        <pc:chgData name="Michal Stoklasa" userId="7c7ba8f323bf6ffe" providerId="LiveId" clId="{DDC54CA7-0D68-4472-9750-108C1DB916C2}" dt="2025-09-29T12:44:14.281" v="1937"/>
        <pc:sldMkLst>
          <pc:docMk/>
          <pc:sldMk cId="3220549921" sldId="308"/>
        </pc:sldMkLst>
      </pc:sldChg>
      <pc:sldChg chg="add">
        <pc:chgData name="Michal Stoklasa" userId="7c7ba8f323bf6ffe" providerId="LiveId" clId="{DDC54CA7-0D68-4472-9750-108C1DB916C2}" dt="2025-09-29T12:44:14.281" v="1937"/>
        <pc:sldMkLst>
          <pc:docMk/>
          <pc:sldMk cId="1526448226" sldId="309"/>
        </pc:sldMkLst>
      </pc:sldChg>
      <pc:sldChg chg="modSp del mod">
        <pc:chgData name="Michal Stoklasa" userId="7c7ba8f323bf6ffe" providerId="LiveId" clId="{DDC54CA7-0D68-4472-9750-108C1DB916C2}" dt="2025-09-29T07:57:03.088" v="1903" actId="47"/>
        <pc:sldMkLst>
          <pc:docMk/>
          <pc:sldMk cId="3560901591" sldId="310"/>
        </pc:sldMkLst>
      </pc:sldChg>
      <pc:sldChg chg="del">
        <pc:chgData name="Michal Stoklasa" userId="7c7ba8f323bf6ffe" providerId="LiveId" clId="{DDC54CA7-0D68-4472-9750-108C1DB916C2}" dt="2025-09-29T07:55:36.238" v="1896" actId="47"/>
        <pc:sldMkLst>
          <pc:docMk/>
          <pc:sldMk cId="1237092933" sldId="311"/>
        </pc:sldMkLst>
      </pc:sldChg>
      <pc:sldChg chg="del">
        <pc:chgData name="Michal Stoklasa" userId="7c7ba8f323bf6ffe" providerId="LiveId" clId="{DDC54CA7-0D68-4472-9750-108C1DB916C2}" dt="2025-09-29T12:45:15.511" v="1972" actId="47"/>
        <pc:sldMkLst>
          <pc:docMk/>
          <pc:sldMk cId="1565009029" sldId="313"/>
        </pc:sldMkLst>
      </pc:sldChg>
      <pc:sldChg chg="modSp mod">
        <pc:chgData name="Michal Stoklasa" userId="7c7ba8f323bf6ffe" providerId="LiveId" clId="{DDC54CA7-0D68-4472-9750-108C1DB916C2}" dt="2025-09-09T07:52:10.635" v="1579" actId="114"/>
        <pc:sldMkLst>
          <pc:docMk/>
          <pc:sldMk cId="879316637" sldId="314"/>
        </pc:sldMkLst>
        <pc:spChg chg="mod">
          <ac:chgData name="Michal Stoklasa" userId="7c7ba8f323bf6ffe" providerId="LiveId" clId="{DDC54CA7-0D68-4472-9750-108C1DB916C2}" dt="2025-09-09T07:52:10.635" v="1579" actId="114"/>
          <ac:spMkLst>
            <pc:docMk/>
            <pc:sldMk cId="879316637" sldId="314"/>
            <ac:spMk id="16" creationId="{00000000-0000-0000-0000-000000000000}"/>
          </ac:spMkLst>
        </pc:spChg>
      </pc:sldChg>
      <pc:sldChg chg="modSp mod">
        <pc:chgData name="Michal Stoklasa" userId="7c7ba8f323bf6ffe" providerId="LiveId" clId="{DDC54CA7-0D68-4472-9750-108C1DB916C2}" dt="2025-09-09T07:47:30.727" v="1517" actId="1076"/>
        <pc:sldMkLst>
          <pc:docMk/>
          <pc:sldMk cId="3054352068" sldId="315"/>
        </pc:sldMkLst>
        <pc:spChg chg="mod">
          <ac:chgData name="Michal Stoklasa" userId="7c7ba8f323bf6ffe" providerId="LiveId" clId="{DDC54CA7-0D68-4472-9750-108C1DB916C2}" dt="2025-09-09T07:47:30.727" v="1517" actId="1076"/>
          <ac:spMkLst>
            <pc:docMk/>
            <pc:sldMk cId="3054352068" sldId="315"/>
            <ac:spMk id="16" creationId="{00000000-0000-0000-0000-000000000000}"/>
          </ac:spMkLst>
        </pc:spChg>
      </pc:sldChg>
      <pc:sldChg chg="modSp mod">
        <pc:chgData name="Michal Stoklasa" userId="7c7ba8f323bf6ffe" providerId="LiveId" clId="{DDC54CA7-0D68-4472-9750-108C1DB916C2}" dt="2025-09-09T07:44:10.782" v="1292" actId="20577"/>
        <pc:sldMkLst>
          <pc:docMk/>
          <pc:sldMk cId="2314189806" sldId="316"/>
        </pc:sldMkLst>
        <pc:spChg chg="mod">
          <ac:chgData name="Michal Stoklasa" userId="7c7ba8f323bf6ffe" providerId="LiveId" clId="{DDC54CA7-0D68-4472-9750-108C1DB916C2}" dt="2025-09-09T07:44:10.782" v="1292" actId="20577"/>
          <ac:spMkLst>
            <pc:docMk/>
            <pc:sldMk cId="2314189806" sldId="316"/>
            <ac:spMk id="16" creationId="{00000000-0000-0000-0000-000000000000}"/>
          </ac:spMkLst>
        </pc:spChg>
      </pc:sldChg>
      <pc:sldChg chg="del">
        <pc:chgData name="Michal Stoklasa" userId="7c7ba8f323bf6ffe" providerId="LiveId" clId="{DDC54CA7-0D68-4472-9750-108C1DB916C2}" dt="2025-09-29T07:55:50.070" v="1897" actId="47"/>
        <pc:sldMkLst>
          <pc:docMk/>
          <pc:sldMk cId="3173707823" sldId="317"/>
        </pc:sldMkLst>
      </pc:sldChg>
      <pc:sldChg chg="modSp mod">
        <pc:chgData name="Michal Stoklasa" userId="7c7ba8f323bf6ffe" providerId="LiveId" clId="{DDC54CA7-0D68-4472-9750-108C1DB916C2}" dt="2025-09-09T07:53:19.963" v="1580" actId="6549"/>
        <pc:sldMkLst>
          <pc:docMk/>
          <pc:sldMk cId="3568540208" sldId="319"/>
        </pc:sldMkLst>
        <pc:spChg chg="mod">
          <ac:chgData name="Michal Stoklasa" userId="7c7ba8f323bf6ffe" providerId="LiveId" clId="{DDC54CA7-0D68-4472-9750-108C1DB916C2}" dt="2025-09-09T07:53:19.963" v="1580" actId="6549"/>
          <ac:spMkLst>
            <pc:docMk/>
            <pc:sldMk cId="3568540208" sldId="319"/>
            <ac:spMk id="16" creationId="{00000000-0000-0000-0000-000000000000}"/>
          </ac:spMkLst>
        </pc:spChg>
      </pc:sldChg>
      <pc:sldChg chg="addSp modSp mod">
        <pc:chgData name="Michal Stoklasa" userId="7c7ba8f323bf6ffe" providerId="LiveId" clId="{DDC54CA7-0D68-4472-9750-108C1DB916C2}" dt="2025-09-09T07:45:03.835" v="1331" actId="1076"/>
        <pc:sldMkLst>
          <pc:docMk/>
          <pc:sldMk cId="1021341628" sldId="320"/>
        </pc:sldMkLst>
        <pc:spChg chg="add mod">
          <ac:chgData name="Michal Stoklasa" userId="7c7ba8f323bf6ffe" providerId="LiveId" clId="{DDC54CA7-0D68-4472-9750-108C1DB916C2}" dt="2025-09-09T07:45:03.835" v="1331" actId="1076"/>
          <ac:spMkLst>
            <pc:docMk/>
            <pc:sldMk cId="1021341628" sldId="320"/>
            <ac:spMk id="2" creationId="{D3286D32-6D0A-E563-5FCB-D3988E33CE3C}"/>
          </ac:spMkLst>
        </pc:spChg>
      </pc:sldChg>
      <pc:sldChg chg="modSp mod">
        <pc:chgData name="Michal Stoklasa" userId="7c7ba8f323bf6ffe" providerId="LiveId" clId="{DDC54CA7-0D68-4472-9750-108C1DB916C2}" dt="2025-09-29T07:52:20.179" v="1886" actId="6549"/>
        <pc:sldMkLst>
          <pc:docMk/>
          <pc:sldMk cId="3166140404" sldId="321"/>
        </pc:sldMkLst>
        <pc:spChg chg="mod">
          <ac:chgData name="Michal Stoklasa" userId="7c7ba8f323bf6ffe" providerId="LiveId" clId="{DDC54CA7-0D68-4472-9750-108C1DB916C2}" dt="2025-09-29T07:52:20.179" v="1886" actId="6549"/>
          <ac:spMkLst>
            <pc:docMk/>
            <pc:sldMk cId="3166140404" sldId="321"/>
            <ac:spMk id="16" creationId="{00000000-0000-0000-0000-000000000000}"/>
          </ac:spMkLst>
        </pc:spChg>
      </pc:sldChg>
      <pc:sldChg chg="add">
        <pc:chgData name="Michal Stoklasa" userId="7c7ba8f323bf6ffe" providerId="LiveId" clId="{DDC54CA7-0D68-4472-9750-108C1DB916C2}" dt="2025-09-29T12:16:50.656" v="1907"/>
        <pc:sldMkLst>
          <pc:docMk/>
          <pc:sldMk cId="425800170" sldId="322"/>
        </pc:sldMkLst>
      </pc:sldChg>
      <pc:sldChg chg="modSp add del mod modNotesTx">
        <pc:chgData name="Michal Stoklasa" userId="7c7ba8f323bf6ffe" providerId="LiveId" clId="{DDC54CA7-0D68-4472-9750-108C1DB916C2}" dt="2025-09-29T12:16:46.483" v="1906" actId="2696"/>
        <pc:sldMkLst>
          <pc:docMk/>
          <pc:sldMk cId="1439040480" sldId="322"/>
        </pc:sldMkLst>
      </pc:sldChg>
      <pc:sldChg chg="add">
        <pc:chgData name="Michal Stoklasa" userId="7c7ba8f323bf6ffe" providerId="LiveId" clId="{DDC54CA7-0D68-4472-9750-108C1DB916C2}" dt="2025-09-29T12:16:50.656" v="1907"/>
        <pc:sldMkLst>
          <pc:docMk/>
          <pc:sldMk cId="252112917" sldId="323"/>
        </pc:sldMkLst>
      </pc:sldChg>
      <pc:sldChg chg="modSp add del mod">
        <pc:chgData name="Michal Stoklasa" userId="7c7ba8f323bf6ffe" providerId="LiveId" clId="{DDC54CA7-0D68-4472-9750-108C1DB916C2}" dt="2025-09-29T12:16:46.483" v="1906" actId="2696"/>
        <pc:sldMkLst>
          <pc:docMk/>
          <pc:sldMk cId="1695966508" sldId="323"/>
        </pc:sldMkLst>
      </pc:sldChg>
      <pc:sldChg chg="add">
        <pc:chgData name="Michal Stoklasa" userId="7c7ba8f323bf6ffe" providerId="LiveId" clId="{DDC54CA7-0D68-4472-9750-108C1DB916C2}" dt="2025-09-29T12:44:14.281" v="1937"/>
        <pc:sldMkLst>
          <pc:docMk/>
          <pc:sldMk cId="705060033" sldId="335"/>
        </pc:sldMkLst>
      </pc:sldChg>
      <pc:sldChg chg="add">
        <pc:chgData name="Michal Stoklasa" userId="7c7ba8f323bf6ffe" providerId="LiveId" clId="{DDC54CA7-0D68-4472-9750-108C1DB916C2}" dt="2025-09-29T12:43:24.943" v="1936"/>
        <pc:sldMkLst>
          <pc:docMk/>
          <pc:sldMk cId="1229026767" sldId="339"/>
        </pc:sldMkLst>
      </pc:sldChg>
      <pc:sldChg chg="add">
        <pc:chgData name="Michal Stoklasa" userId="7c7ba8f323bf6ffe" providerId="LiveId" clId="{DDC54CA7-0D68-4472-9750-108C1DB916C2}" dt="2025-09-29T07:54:00.015" v="1888"/>
        <pc:sldMkLst>
          <pc:docMk/>
          <pc:sldMk cId="609519320" sldId="342"/>
        </pc:sldMkLst>
      </pc:sldChg>
      <pc:sldChg chg="add">
        <pc:chgData name="Michal Stoklasa" userId="7c7ba8f323bf6ffe" providerId="LiveId" clId="{DDC54CA7-0D68-4472-9750-108C1DB916C2}" dt="2025-09-29T12:44:14.281" v="1937"/>
        <pc:sldMkLst>
          <pc:docMk/>
          <pc:sldMk cId="4093991525" sldId="343"/>
        </pc:sldMkLst>
      </pc:sldChg>
      <pc:sldChg chg="add">
        <pc:chgData name="Michal Stoklasa" userId="7c7ba8f323bf6ffe" providerId="LiveId" clId="{DDC54CA7-0D68-4472-9750-108C1DB916C2}" dt="2025-09-29T12:46:01.158" v="1974"/>
        <pc:sldMkLst>
          <pc:docMk/>
          <pc:sldMk cId="3624011447" sldId="344"/>
        </pc:sldMkLst>
      </pc:sldChg>
      <pc:sldChg chg="modSp add mod ord modNotesTx">
        <pc:chgData name="Michal Stoklasa" userId="7c7ba8f323bf6ffe" providerId="LiveId" clId="{DDC54CA7-0D68-4472-9750-108C1DB916C2}" dt="2025-09-29T14:15:04.193" v="2274" actId="20577"/>
        <pc:sldMkLst>
          <pc:docMk/>
          <pc:sldMk cId="547231980" sldId="345"/>
        </pc:sldMkLst>
        <pc:spChg chg="mod">
          <ac:chgData name="Michal Stoklasa" userId="7c7ba8f323bf6ffe" providerId="LiveId" clId="{DDC54CA7-0D68-4472-9750-108C1DB916C2}" dt="2025-09-29T14:12:34.222" v="2014" actId="20577"/>
          <ac:spMkLst>
            <pc:docMk/>
            <pc:sldMk cId="547231980" sldId="345"/>
            <ac:spMk id="6" creationId="{874B1489-528A-552E-57DC-87404D0949A5}"/>
          </ac:spMkLst>
        </pc:spChg>
        <pc:spChg chg="mod">
          <ac:chgData name="Michal Stoklasa" userId="7c7ba8f323bf6ffe" providerId="LiveId" clId="{DDC54CA7-0D68-4472-9750-108C1DB916C2}" dt="2025-09-29T14:15:04.193" v="2274" actId="20577"/>
          <ac:spMkLst>
            <pc:docMk/>
            <pc:sldMk cId="547231980" sldId="345"/>
            <ac:spMk id="16" creationId="{FCA2B10E-6403-318B-21A8-BC3CCB83BC8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29.09.2025</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3310261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16695021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06E5DC-8B79-4E91-0543-643466962026}"/>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4B235DE8-9B76-6050-0039-F8BC6BC59897}"/>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AA105ADB-0090-DC92-65D7-3551E35B198F}"/>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5A44B61E-4954-2BF6-0C7D-0463F2E0B452}"/>
              </a:ext>
            </a:extLst>
          </p:cNvPr>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14794905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C8F1D7-11C2-21FD-A73F-D8CCFD1FEB3A}"/>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36142234-DC15-602A-EF0F-64F2BD4505E6}"/>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A4ADE104-9CE3-F2C2-D291-62EED905FC2E}"/>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C8DEFCF1-FBEE-23D8-7073-9AAC2BF05102}"/>
              </a:ext>
            </a:extLst>
          </p:cNvPr>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30711733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24422552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16133035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https://medium.com/mlearning-ai/i-scanned-1000-prompts-so-you-dont-have-to-10-need-to-know-techniques-a77bcd074d97 </a:t>
            </a:r>
          </a:p>
          <a:p>
            <a:r>
              <a:rPr lang="cs-CZ" dirty="0"/>
              <a:t>Oficiální zdroj od </a:t>
            </a:r>
            <a:r>
              <a:rPr lang="cs-CZ" dirty="0" err="1"/>
              <a:t>OpenAI</a:t>
            </a:r>
            <a:r>
              <a:rPr lang="cs-CZ" dirty="0"/>
              <a:t> jak </a:t>
            </a:r>
            <a:r>
              <a:rPr lang="cs-CZ" dirty="0" err="1"/>
              <a:t>promptovat</a:t>
            </a:r>
            <a:r>
              <a:rPr lang="cs-CZ" dirty="0"/>
              <a:t>: https://platform.openai.com/docs/guides/prompt-engineering/six-strategies-for-getting-better-results</a:t>
            </a:r>
          </a:p>
          <a:p>
            <a:endParaRPr lang="cs-CZ" dirty="0"/>
          </a:p>
          <a:p>
            <a:r>
              <a:rPr lang="cs-CZ" dirty="0"/>
              <a:t>Tipy: https://www.marktechpost.com/2024/03/30/how-to-use-prompt-engineering-in-chatgpt-key-insights-and-tips/</a:t>
            </a:r>
          </a:p>
          <a:p>
            <a:r>
              <a:rPr lang="cs-CZ" dirty="0"/>
              <a:t>Tipy: https://www.wired.cz/clanky/10-vynalezavych-promptu-ktere-vam-z-gpt-4o-udelaji-nahradni-mozek</a:t>
            </a:r>
          </a:p>
          <a:p>
            <a:endParaRPr lang="cs-CZ" dirty="0"/>
          </a:p>
          <a:p>
            <a:r>
              <a:rPr lang="cs-CZ" dirty="0"/>
              <a:t>Perfektní článek o </a:t>
            </a:r>
            <a:r>
              <a:rPr lang="cs-CZ" dirty="0" err="1"/>
              <a:t>promptování</a:t>
            </a:r>
            <a:r>
              <a:rPr lang="cs-CZ" dirty="0"/>
              <a:t> s tunou příkladů</a:t>
            </a:r>
            <a:r>
              <a:rPr lang="cs-CZ"/>
              <a:t>: https://startupkitchen.community/how-to-prompt-the-ultimate-guide/</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10853205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40594103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https://medium.com/mlearning-ai/i-scanned-1000-prompts-so-you-dont-have-to-10-need-to-know-techniques-a77bcd074d97 </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5641100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https://medium.com/mlearning-ai/i-scanned-1000-prompts-so-you-dont-have-to-10-need-to-know-techniques-a77bcd074d97 </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8270549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23</a:t>
            </a:fld>
            <a:endParaRPr lang="cs-CZ"/>
          </a:p>
        </p:txBody>
      </p:sp>
    </p:spTree>
    <p:extLst>
      <p:ext uri="{BB962C8B-B14F-4D97-AF65-F5344CB8AC3E}">
        <p14:creationId xmlns:p14="http://schemas.microsoft.com/office/powerpoint/2010/main" val="719422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31979455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https://medium.com/mlearning-ai/i-scanned-1000-prompts-so-you-dont-have-to-10-need-to-know-techniques-a77bcd074d97 </a:t>
            </a:r>
          </a:p>
          <a:p>
            <a:r>
              <a:rPr lang="cs-CZ" dirty="0"/>
              <a:t>Zdroj uveď zdroje: https://palindromecommunications.com/chatgpt-prompt-sheet/</a:t>
            </a:r>
          </a:p>
          <a:p>
            <a:endParaRPr lang="cs-CZ" dirty="0"/>
          </a:p>
          <a:p>
            <a:r>
              <a:rPr lang="cs-CZ" dirty="0"/>
              <a:t>Zdroj pro ještě komplexnější prompty: https://medium.com/@mdsatriaalamshah/chatgpt-prompt-engineering-cheat-sheet-8ee73a81d2bc</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24</a:t>
            </a:fld>
            <a:endParaRPr lang="cs-CZ"/>
          </a:p>
        </p:txBody>
      </p:sp>
    </p:spTree>
    <p:extLst>
      <p:ext uri="{BB962C8B-B14F-4D97-AF65-F5344CB8AC3E}">
        <p14:creationId xmlns:p14="http://schemas.microsoft.com/office/powerpoint/2010/main" val="30950024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https://palindromecommunications.com/chatgpt-prompt-sheet/</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25</a:t>
            </a:fld>
            <a:endParaRPr lang="cs-CZ"/>
          </a:p>
        </p:txBody>
      </p:sp>
    </p:spTree>
    <p:extLst>
      <p:ext uri="{BB962C8B-B14F-4D97-AF65-F5344CB8AC3E}">
        <p14:creationId xmlns:p14="http://schemas.microsoft.com/office/powerpoint/2010/main" val="18276118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26</a:t>
            </a:fld>
            <a:endParaRPr lang="cs-CZ"/>
          </a:p>
        </p:txBody>
      </p:sp>
    </p:spTree>
    <p:extLst>
      <p:ext uri="{BB962C8B-B14F-4D97-AF65-F5344CB8AC3E}">
        <p14:creationId xmlns:p14="http://schemas.microsoft.com/office/powerpoint/2010/main" val="26749714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https://bootcamp.uxdesign.cc/the-ultimate-midjourney-cheat-sheet-2023-copy-paste-prompt-for-any-style-779049396dbe</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27</a:t>
            </a:fld>
            <a:endParaRPr lang="cs-CZ"/>
          </a:p>
        </p:txBody>
      </p:sp>
    </p:spTree>
    <p:extLst>
      <p:ext uri="{BB962C8B-B14F-4D97-AF65-F5344CB8AC3E}">
        <p14:creationId xmlns:p14="http://schemas.microsoft.com/office/powerpoint/2010/main" val="11179549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https://www.godofprompt.ai/blog/how-to-use-custom-instructions-for-chatgpt</a:t>
            </a:r>
          </a:p>
          <a:p>
            <a:r>
              <a:rPr lang="cs-CZ" dirty="0"/>
              <a:t>Zdroj: https://blog.enterprisedna.co/chatgpt-custom-instructions/</a:t>
            </a:r>
          </a:p>
          <a:p>
            <a:r>
              <a:rPr lang="cs-CZ" dirty="0"/>
              <a:t>Český zdroj: https://www.kapler.cz/chatgpt-custom-instructions-k-cemu-jsou-a-jak-je-povolit/</a:t>
            </a:r>
          </a:p>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29</a:t>
            </a:fld>
            <a:endParaRPr lang="cs-CZ"/>
          </a:p>
        </p:txBody>
      </p:sp>
    </p:spTree>
    <p:extLst>
      <p:ext uri="{BB962C8B-B14F-4D97-AF65-F5344CB8AC3E}">
        <p14:creationId xmlns:p14="http://schemas.microsoft.com/office/powerpoint/2010/main" val="15344163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73366-931B-568F-75FB-11A20F263B68}"/>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C0C77739-2EE9-8ECE-2A0B-0DB3EFEC6C3A}"/>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5AB9CE18-6F75-BE06-2622-83880209C4F1}"/>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97B17117-04E6-DD85-8849-96F8EEECB2C0}"/>
              </a:ext>
            </a:extLst>
          </p:cNvPr>
          <p:cNvSpPr>
            <a:spLocks noGrp="1"/>
          </p:cNvSpPr>
          <p:nvPr>
            <p:ph type="sldNum" sz="quarter" idx="10"/>
          </p:nvPr>
        </p:nvSpPr>
        <p:spPr/>
        <p:txBody>
          <a:bodyPr/>
          <a:lstStyle/>
          <a:p>
            <a:fld id="{DDD4000A-37E1-4D72-B31A-77993FD77D47}" type="slidenum">
              <a:rPr lang="cs-CZ" smtClean="0"/>
              <a:t>30</a:t>
            </a:fld>
            <a:endParaRPr lang="cs-CZ"/>
          </a:p>
        </p:txBody>
      </p:sp>
    </p:spTree>
    <p:extLst>
      <p:ext uri="{BB962C8B-B14F-4D97-AF65-F5344CB8AC3E}">
        <p14:creationId xmlns:p14="http://schemas.microsoft.com/office/powerpoint/2010/main" val="33708802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31</a:t>
            </a:fld>
            <a:endParaRPr lang="cs-CZ"/>
          </a:p>
        </p:txBody>
      </p:sp>
    </p:spTree>
    <p:extLst>
      <p:ext uri="{BB962C8B-B14F-4D97-AF65-F5344CB8AC3E}">
        <p14:creationId xmlns:p14="http://schemas.microsoft.com/office/powerpoint/2010/main" val="99408900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E010AF-F511-2F5C-256C-277ECC0FB5FB}"/>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C3CF3E8-00B3-5556-77AF-70B286F68FB8}"/>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53F91F3E-8558-F084-4FEE-10435DB17518}"/>
              </a:ext>
            </a:extLst>
          </p:cNvPr>
          <p:cNvSpPr>
            <a:spLocks noGrp="1"/>
          </p:cNvSpPr>
          <p:nvPr>
            <p:ph type="body" idx="1"/>
          </p:nvPr>
        </p:nvSpPr>
        <p:spPr/>
        <p:txBody>
          <a:bodyPr/>
          <a:lstStyle/>
          <a:p>
            <a:r>
              <a:rPr lang="cs-CZ" dirty="0" err="1"/>
              <a:t>csvukrs</a:t>
            </a:r>
            <a:endParaRPr lang="cs-CZ" dirty="0"/>
          </a:p>
        </p:txBody>
      </p:sp>
      <p:sp>
        <p:nvSpPr>
          <p:cNvPr id="4" name="Zástupný symbol pro číslo snímku 3">
            <a:extLst>
              <a:ext uri="{FF2B5EF4-FFF2-40B4-BE49-F238E27FC236}">
                <a16:creationId xmlns:a16="http://schemas.microsoft.com/office/drawing/2014/main" id="{AEE6E02F-EF80-2892-4FD1-8F421A0581B7}"/>
              </a:ext>
            </a:extLst>
          </p:cNvPr>
          <p:cNvSpPr>
            <a:spLocks noGrp="1"/>
          </p:cNvSpPr>
          <p:nvPr>
            <p:ph type="sldNum" sz="quarter" idx="10"/>
          </p:nvPr>
        </p:nvSpPr>
        <p:spPr/>
        <p:txBody>
          <a:bodyPr/>
          <a:lstStyle/>
          <a:p>
            <a:fld id="{DDD4000A-37E1-4D72-B31A-77993FD77D47}" type="slidenum">
              <a:rPr lang="cs-CZ" smtClean="0"/>
              <a:t>32</a:t>
            </a:fld>
            <a:endParaRPr lang="cs-CZ"/>
          </a:p>
        </p:txBody>
      </p:sp>
    </p:spTree>
    <p:extLst>
      <p:ext uri="{BB962C8B-B14F-4D97-AF65-F5344CB8AC3E}">
        <p14:creationId xmlns:p14="http://schemas.microsoft.com/office/powerpoint/2010/main" val="37319520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288C7F-FC8E-1B3A-5315-13DC5E014D60}"/>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902D154-4DB5-8F47-E4BA-A96F8B4BDB86}"/>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66950D14-4C9D-16A8-EE0E-01E85AD3F2D3}"/>
              </a:ext>
            </a:extLst>
          </p:cNvPr>
          <p:cNvSpPr>
            <a:spLocks noGrp="1"/>
          </p:cNvSpPr>
          <p:nvPr>
            <p:ph type="body" idx="1"/>
          </p:nvPr>
        </p:nvSpPr>
        <p:spPr/>
        <p:txBody>
          <a:bodyPr/>
          <a:lstStyle/>
          <a:p>
            <a:r>
              <a:rPr lang="cs-CZ" dirty="0"/>
              <a:t>Kompletní video návod na návrh GPT asistenta: https://www.youtube.com/watch?v=rRQMkOaRguI</a:t>
            </a:r>
          </a:p>
        </p:txBody>
      </p:sp>
      <p:sp>
        <p:nvSpPr>
          <p:cNvPr id="4" name="Zástupný symbol pro číslo snímku 3">
            <a:extLst>
              <a:ext uri="{FF2B5EF4-FFF2-40B4-BE49-F238E27FC236}">
                <a16:creationId xmlns:a16="http://schemas.microsoft.com/office/drawing/2014/main" id="{AA6D5D60-D4C9-5708-9544-5C05F79EA1E7}"/>
              </a:ext>
            </a:extLst>
          </p:cNvPr>
          <p:cNvSpPr>
            <a:spLocks noGrp="1"/>
          </p:cNvSpPr>
          <p:nvPr>
            <p:ph type="sldNum" sz="quarter" idx="10"/>
          </p:nvPr>
        </p:nvSpPr>
        <p:spPr/>
        <p:txBody>
          <a:bodyPr/>
          <a:lstStyle/>
          <a:p>
            <a:fld id="{DDD4000A-37E1-4D72-B31A-77993FD77D47}" type="slidenum">
              <a:rPr lang="cs-CZ" smtClean="0"/>
              <a:t>33</a:t>
            </a:fld>
            <a:endParaRPr lang="cs-CZ"/>
          </a:p>
        </p:txBody>
      </p:sp>
    </p:spTree>
    <p:extLst>
      <p:ext uri="{BB962C8B-B14F-4D97-AF65-F5344CB8AC3E}">
        <p14:creationId xmlns:p14="http://schemas.microsoft.com/office/powerpoint/2010/main" val="21269141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A72247-568D-1869-AA8B-729858FAA410}"/>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8CA8B98D-04BD-E0C7-DC83-70201FBB5130}"/>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D28DF430-0C9F-1FD6-45DF-CAF0D8774D30}"/>
              </a:ext>
            </a:extLst>
          </p:cNvPr>
          <p:cNvSpPr>
            <a:spLocks noGrp="1"/>
          </p:cNvSpPr>
          <p:nvPr>
            <p:ph type="body" idx="1"/>
          </p:nvPr>
        </p:nvSpPr>
        <p:spPr/>
        <p:txBody>
          <a:bodyPr/>
          <a:lstStyle/>
          <a:p>
            <a:r>
              <a:rPr lang="cs-CZ" dirty="0" err="1"/>
              <a:t>csvukrs</a:t>
            </a:r>
            <a:endParaRPr lang="cs-CZ" dirty="0"/>
          </a:p>
        </p:txBody>
      </p:sp>
      <p:sp>
        <p:nvSpPr>
          <p:cNvPr id="4" name="Zástupný symbol pro číslo snímku 3">
            <a:extLst>
              <a:ext uri="{FF2B5EF4-FFF2-40B4-BE49-F238E27FC236}">
                <a16:creationId xmlns:a16="http://schemas.microsoft.com/office/drawing/2014/main" id="{C3F41183-8821-D4AC-BB73-644DD870A198}"/>
              </a:ext>
            </a:extLst>
          </p:cNvPr>
          <p:cNvSpPr>
            <a:spLocks noGrp="1"/>
          </p:cNvSpPr>
          <p:nvPr>
            <p:ph type="sldNum" sz="quarter" idx="10"/>
          </p:nvPr>
        </p:nvSpPr>
        <p:spPr/>
        <p:txBody>
          <a:bodyPr/>
          <a:lstStyle/>
          <a:p>
            <a:fld id="{DDD4000A-37E1-4D72-B31A-77993FD77D47}" type="slidenum">
              <a:rPr lang="cs-CZ" smtClean="0"/>
              <a:t>34</a:t>
            </a:fld>
            <a:endParaRPr lang="cs-CZ"/>
          </a:p>
        </p:txBody>
      </p:sp>
    </p:spTree>
    <p:extLst>
      <p:ext uri="{BB962C8B-B14F-4D97-AF65-F5344CB8AC3E}">
        <p14:creationId xmlns:p14="http://schemas.microsoft.com/office/powerpoint/2010/main" val="38360792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Definice AI: https://aidetem.cz/kurz-cast-1-ai-v-kontextu-naseho-sveta/#co-to-je-ai%20</a:t>
            </a:r>
          </a:p>
          <a:p>
            <a:r>
              <a:rPr lang="cs-CZ" dirty="0"/>
              <a:t>Definice LLM: https://www.mobiljednoduse.cz/ekniha/umela-inteligence/ </a:t>
            </a:r>
          </a:p>
          <a:p>
            <a:endParaRPr lang="cs-CZ" dirty="0"/>
          </a:p>
          <a:p>
            <a:r>
              <a:rPr lang="cs-CZ" sz="1200" i="1" dirty="0">
                <a:solidFill>
                  <a:srgbClr val="002060"/>
                </a:solidFill>
                <a:latin typeface="Times New Roman" panose="02020603050405020304" pitchFamily="18" charset="0"/>
                <a:cs typeface="Times New Roman" panose="02020603050405020304" pitchFamily="18" charset="0"/>
              </a:rPr>
              <a:t>„Umělá inteligence založená na LLM však staví na „jednoduchém konceptu“ generovaní dalšího nejvíce pravděpodobného slova v sekvenci. Tento typ AI je trénován na velkém množství textových dat, aby mohl odpovídat na otázky, generovat text a provádět jiné jazykové úkoly. </a:t>
            </a:r>
          </a:p>
          <a:p>
            <a:pPr marL="0" marR="0" lvl="0" indent="0" algn="l" defTabSz="914400" rtl="0" eaLnBrk="1" fontAlgn="auto" latinLnBrk="0" hangingPunct="1">
              <a:lnSpc>
                <a:spcPct val="100000"/>
              </a:lnSpc>
              <a:spcBef>
                <a:spcPts val="0"/>
              </a:spcBef>
              <a:spcAft>
                <a:spcPts val="0"/>
              </a:spcAft>
              <a:buClrTx/>
              <a:buSzTx/>
              <a:buFontTx/>
              <a:buNone/>
              <a:tabLst/>
              <a:defRPr/>
            </a:pPr>
            <a:r>
              <a:rPr lang="cs-CZ" sz="1200" i="1" dirty="0">
                <a:solidFill>
                  <a:srgbClr val="002060"/>
                </a:solidFill>
                <a:latin typeface="Times New Roman" panose="02020603050405020304" pitchFamily="18" charset="0"/>
                <a:cs typeface="Times New Roman" panose="02020603050405020304" pitchFamily="18" charset="0"/>
              </a:rPr>
              <a:t>Především jsou závislé na kvalitě a rozmanitosti svých trénovacích dat. Nemohou generovat informace, které přesahují tato data, a nemají schopnost tvořit originální myšlenky nebo koncepty, které byly mimo jejich trénovací </a:t>
            </a:r>
            <a:r>
              <a:rPr lang="cs-CZ" sz="1200" i="1" dirty="0" err="1">
                <a:solidFill>
                  <a:srgbClr val="002060"/>
                </a:solidFill>
                <a:latin typeface="Times New Roman" panose="02020603050405020304" pitchFamily="18" charset="0"/>
                <a:cs typeface="Times New Roman" panose="02020603050405020304" pitchFamily="18" charset="0"/>
              </a:rPr>
              <a:t>rozsah.“</a:t>
            </a:r>
            <a:r>
              <a:rPr lang="cs-CZ" dirty="0" err="1"/>
              <a:t>Zdroj</a:t>
            </a:r>
            <a:r>
              <a:rPr lang="cs-CZ" dirty="0"/>
              <a:t>: https://www.mobiljednoduse.cz/ekniha/umela-inteligence/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cs-CZ" dirty="0"/>
          </a:p>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AI </a:t>
            </a:r>
            <a:r>
              <a:rPr lang="cs-CZ" dirty="0" err="1"/>
              <a:t>allignement</a:t>
            </a:r>
            <a:r>
              <a:rPr lang="cs-CZ"/>
              <a:t>: https://www.zive.cz/clanky/jak-je-mozne-ze-si-s-nami-ai-pise-tak-lidsky-neni-to-zadna-samozrejmost-openai-vysvetluje-jak-ta-iluze-funguje/sc-3-a-228913/default.aspx</a:t>
            </a:r>
            <a:endParaRPr lang="cs-CZ" dirty="0"/>
          </a:p>
          <a:p>
            <a:endParaRPr lang="cs-CZ" sz="1200" i="1" dirty="0">
              <a:solidFill>
                <a:srgbClr val="002060"/>
              </a:solidFill>
              <a:latin typeface="Times New Roman" panose="02020603050405020304" pitchFamily="18" charset="0"/>
              <a:cs typeface="Times New Roman" panose="02020603050405020304" pitchFamily="18" charset="0"/>
            </a:endParaRPr>
          </a:p>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6209518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C9E78B-2058-B1B4-BBCA-2939A9793E45}"/>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A69DD4E-BA39-D13E-1D62-6717A25C4C57}"/>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C29E6678-5979-80F3-41B8-D4B7E27681E4}"/>
              </a:ext>
            </a:extLst>
          </p:cNvPr>
          <p:cNvSpPr>
            <a:spLocks noGrp="1"/>
          </p:cNvSpPr>
          <p:nvPr>
            <p:ph type="body" idx="1"/>
          </p:nvPr>
        </p:nvSpPr>
        <p:spPr/>
        <p:txBody>
          <a:bodyPr/>
          <a:lstStyle/>
          <a:p>
            <a:r>
              <a:rPr lang="cs-CZ" dirty="0" err="1"/>
              <a:t>csvukrs</a:t>
            </a:r>
            <a:endParaRPr lang="cs-CZ" dirty="0"/>
          </a:p>
        </p:txBody>
      </p:sp>
      <p:sp>
        <p:nvSpPr>
          <p:cNvPr id="4" name="Zástupný symbol pro číslo snímku 3">
            <a:extLst>
              <a:ext uri="{FF2B5EF4-FFF2-40B4-BE49-F238E27FC236}">
                <a16:creationId xmlns:a16="http://schemas.microsoft.com/office/drawing/2014/main" id="{7CC7A246-5087-F585-2EAD-EECB912CD471}"/>
              </a:ext>
            </a:extLst>
          </p:cNvPr>
          <p:cNvSpPr>
            <a:spLocks noGrp="1"/>
          </p:cNvSpPr>
          <p:nvPr>
            <p:ph type="sldNum" sz="quarter" idx="10"/>
          </p:nvPr>
        </p:nvSpPr>
        <p:spPr/>
        <p:txBody>
          <a:bodyPr/>
          <a:lstStyle/>
          <a:p>
            <a:fld id="{DDD4000A-37E1-4D72-B31A-77993FD77D47}" type="slidenum">
              <a:rPr lang="cs-CZ" smtClean="0"/>
              <a:t>35</a:t>
            </a:fld>
            <a:endParaRPr lang="cs-CZ"/>
          </a:p>
        </p:txBody>
      </p:sp>
    </p:spTree>
    <p:extLst>
      <p:ext uri="{BB962C8B-B14F-4D97-AF65-F5344CB8AC3E}">
        <p14:creationId xmlns:p14="http://schemas.microsoft.com/office/powerpoint/2010/main" val="396781644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8DDF0-228E-F0E3-85B5-D4301EAB7058}"/>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89288BDD-6868-535F-16E1-BDB2F1EE9548}"/>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BE38656A-6692-B98D-D182-058BDEFFC891}"/>
              </a:ext>
            </a:extLst>
          </p:cNvPr>
          <p:cNvSpPr>
            <a:spLocks noGrp="1"/>
          </p:cNvSpPr>
          <p:nvPr>
            <p:ph type="body" idx="1"/>
          </p:nvPr>
        </p:nvSpPr>
        <p:spPr/>
        <p:txBody>
          <a:bodyPr/>
          <a:lstStyle/>
          <a:p>
            <a:r>
              <a:rPr lang="cs-CZ" dirty="0" err="1"/>
              <a:t>csvukrs</a:t>
            </a:r>
            <a:endParaRPr lang="cs-CZ" dirty="0"/>
          </a:p>
        </p:txBody>
      </p:sp>
      <p:sp>
        <p:nvSpPr>
          <p:cNvPr id="4" name="Zástupný symbol pro číslo snímku 3">
            <a:extLst>
              <a:ext uri="{FF2B5EF4-FFF2-40B4-BE49-F238E27FC236}">
                <a16:creationId xmlns:a16="http://schemas.microsoft.com/office/drawing/2014/main" id="{22C8CBA4-E8F1-B228-7361-56A70A191D35}"/>
              </a:ext>
            </a:extLst>
          </p:cNvPr>
          <p:cNvSpPr>
            <a:spLocks noGrp="1"/>
          </p:cNvSpPr>
          <p:nvPr>
            <p:ph type="sldNum" sz="quarter" idx="10"/>
          </p:nvPr>
        </p:nvSpPr>
        <p:spPr/>
        <p:txBody>
          <a:bodyPr/>
          <a:lstStyle/>
          <a:p>
            <a:fld id="{DDD4000A-37E1-4D72-B31A-77993FD77D47}" type="slidenum">
              <a:rPr lang="cs-CZ" smtClean="0"/>
              <a:t>36</a:t>
            </a:fld>
            <a:endParaRPr lang="cs-CZ"/>
          </a:p>
        </p:txBody>
      </p:sp>
    </p:spTree>
    <p:extLst>
      <p:ext uri="{BB962C8B-B14F-4D97-AF65-F5344CB8AC3E}">
        <p14:creationId xmlns:p14="http://schemas.microsoft.com/office/powerpoint/2010/main" val="61119487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https://notebooklm.google.com/notebook/f7607d7a-584c-4f35-96fc-f6815c573a6c?_gl=1*n0r2vr*_</a:t>
            </a:r>
            <a:r>
              <a:rPr lang="cs-CZ" dirty="0" err="1"/>
              <a:t>ga</a:t>
            </a:r>
            <a:r>
              <a:rPr lang="cs-CZ" dirty="0"/>
              <a:t>*MTU1MzMxMDM5OS4xNzMyMTgxNDY5*_ga_W0LDH41ZCB*MTczMjE4MTQ2OS4xLjEuMTczMjE4MTU0MS4wLjAuMA..&amp;original_referer=https:%2F%2Fnotebooklm.google%23&amp;pli=1 </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37</a:t>
            </a:fld>
            <a:endParaRPr lang="cs-CZ"/>
          </a:p>
        </p:txBody>
      </p:sp>
    </p:spTree>
    <p:extLst>
      <p:ext uri="{BB962C8B-B14F-4D97-AF65-F5344CB8AC3E}">
        <p14:creationId xmlns:p14="http://schemas.microsoft.com/office/powerpoint/2010/main" val="62095186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873D6-C464-8878-F0B2-5F575F19597E}"/>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2C8185B8-4469-8AB8-EA5E-DE60572F51DA}"/>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5441D196-F941-A8E4-2C5F-657CBD6CBC10}"/>
              </a:ext>
            </a:extLst>
          </p:cNvPr>
          <p:cNvSpPr>
            <a:spLocks noGrp="1"/>
          </p:cNvSpPr>
          <p:nvPr>
            <p:ph type="body" idx="1"/>
          </p:nvPr>
        </p:nvSpPr>
        <p:spPr/>
        <p:txBody>
          <a:bodyPr/>
          <a:lstStyle/>
          <a:p>
            <a:r>
              <a:rPr lang="cs-CZ" dirty="0"/>
              <a:t>Zdroj: https://notebooklm.google.com/notebook/f7607d7a-584c-4f35-96fc-f6815c573a6c?_gl=1*n0r2vr*_</a:t>
            </a:r>
            <a:r>
              <a:rPr lang="cs-CZ" dirty="0" err="1"/>
              <a:t>ga</a:t>
            </a:r>
            <a:r>
              <a:rPr lang="cs-CZ" dirty="0"/>
              <a:t>*MTU1MzMxMDM5OS4xNzMyMTgxNDY5*_ga_W0LDH41ZCB*MTczMjE4MTQ2OS4xLjEuMTczMjE4MTU0MS4wLjAuMA..&amp;original_referer=https:%2F%2Fnotebooklm.google%23&amp;pli=1 </a:t>
            </a:r>
          </a:p>
          <a:p>
            <a:endParaRPr lang="cs-CZ" dirty="0"/>
          </a:p>
          <a:p>
            <a:r>
              <a:rPr lang="cs-CZ" dirty="0"/>
              <a:t>https://www.youtube.com/watch?v=UGCzvISUAVU</a:t>
            </a:r>
          </a:p>
        </p:txBody>
      </p:sp>
      <p:sp>
        <p:nvSpPr>
          <p:cNvPr id="4" name="Zástupný symbol pro číslo snímku 3">
            <a:extLst>
              <a:ext uri="{FF2B5EF4-FFF2-40B4-BE49-F238E27FC236}">
                <a16:creationId xmlns:a16="http://schemas.microsoft.com/office/drawing/2014/main" id="{EF377BBA-F66F-83FE-8ECD-4A6A3E4DC6E9}"/>
              </a:ext>
            </a:extLst>
          </p:cNvPr>
          <p:cNvSpPr>
            <a:spLocks noGrp="1"/>
          </p:cNvSpPr>
          <p:nvPr>
            <p:ph type="sldNum" sz="quarter" idx="10"/>
          </p:nvPr>
        </p:nvSpPr>
        <p:spPr/>
        <p:txBody>
          <a:bodyPr/>
          <a:lstStyle/>
          <a:p>
            <a:fld id="{DDD4000A-37E1-4D72-B31A-77993FD77D47}" type="slidenum">
              <a:rPr lang="cs-CZ" smtClean="0"/>
              <a:t>38</a:t>
            </a:fld>
            <a:endParaRPr lang="cs-CZ"/>
          </a:p>
        </p:txBody>
      </p:sp>
    </p:spTree>
    <p:extLst>
      <p:ext uri="{BB962C8B-B14F-4D97-AF65-F5344CB8AC3E}">
        <p14:creationId xmlns:p14="http://schemas.microsoft.com/office/powerpoint/2010/main" val="339735286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39</a:t>
            </a:fld>
            <a:endParaRPr lang="cs-CZ"/>
          </a:p>
        </p:txBody>
      </p:sp>
    </p:spTree>
    <p:extLst>
      <p:ext uri="{BB962C8B-B14F-4D97-AF65-F5344CB8AC3E}">
        <p14:creationId xmlns:p14="http://schemas.microsoft.com/office/powerpoint/2010/main" val="88525578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https://www.zive.cz/clanky/jak-mluvit-s-ai-a-nechat-si-automaticky-shrnout-obsah-videa/sc-3-a-226194/default.aspx</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40</a:t>
            </a:fld>
            <a:endParaRPr lang="cs-CZ"/>
          </a:p>
        </p:txBody>
      </p:sp>
    </p:spTree>
    <p:extLst>
      <p:ext uri="{BB962C8B-B14F-4D97-AF65-F5344CB8AC3E}">
        <p14:creationId xmlns:p14="http://schemas.microsoft.com/office/powerpoint/2010/main" val="99197283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https://www.zive.cz/clanky/copilot-za-vas-precte-dlouhe-pdf-nebo-smlouvu-a-shrne-to-nejdulezitejsi-jak-mluvit-s-ai/sc-3-a-226052/default.aspx</a:t>
            </a:r>
          </a:p>
          <a:p>
            <a:r>
              <a:rPr lang="cs-CZ" dirty="0"/>
              <a:t>Zdroj o tvorbě tabulek z dokumentu: https://www.zive.cz/clanky/jak-mluvit-s-ai-a-pomoci-chatugpt-do-podrobnosti-rozebrat-tabulku-se-sledovanosti-netflixu/sc-3-a-225714/default.aspx</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41</a:t>
            </a:fld>
            <a:endParaRPr lang="cs-CZ"/>
          </a:p>
        </p:txBody>
      </p:sp>
    </p:spTree>
    <p:extLst>
      <p:ext uri="{BB962C8B-B14F-4D97-AF65-F5344CB8AC3E}">
        <p14:creationId xmlns:p14="http://schemas.microsoft.com/office/powerpoint/2010/main" val="358637663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https://www.zive.cz/clanky/jak-mluvit-s-ai-a-vyuzit-chatboty-jako-trpelive-editory-textu/sc-3-a-225651/default.aspx</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42</a:t>
            </a:fld>
            <a:endParaRPr lang="cs-CZ"/>
          </a:p>
        </p:txBody>
      </p:sp>
    </p:spTree>
    <p:extLst>
      <p:ext uri="{BB962C8B-B14F-4D97-AF65-F5344CB8AC3E}">
        <p14:creationId xmlns:p14="http://schemas.microsoft.com/office/powerpoint/2010/main" val="268758720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https://www.zive.cz/clanky/jak-vyuzit-ai-pro-chytrou-korekturu-anglictiny-nebo-jineho-jazyka-jako-rodily-mluvci-vysvetli-kde-delate-chyby/sc-3-a-227104/default.aspx</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43</a:t>
            </a:fld>
            <a:endParaRPr lang="cs-CZ"/>
          </a:p>
        </p:txBody>
      </p:sp>
    </p:spTree>
    <p:extLst>
      <p:ext uri="{BB962C8B-B14F-4D97-AF65-F5344CB8AC3E}">
        <p14:creationId xmlns:p14="http://schemas.microsoft.com/office/powerpoint/2010/main" val="6313885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https://www.zive.cz/clanky/jak-vyuzit-ai-pro-chytrou-korekturu-anglictiny-nebo-jineho-jazyka-jako-rodily-mluvci-vysvetli-kde-delate-chyby/sc-3-a-227104/default.aspx</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44</a:t>
            </a:fld>
            <a:endParaRPr lang="cs-CZ"/>
          </a:p>
        </p:txBody>
      </p:sp>
    </p:spTree>
    <p:extLst>
      <p:ext uri="{BB962C8B-B14F-4D97-AF65-F5344CB8AC3E}">
        <p14:creationId xmlns:p14="http://schemas.microsoft.com/office/powerpoint/2010/main" val="12550916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251848380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45</a:t>
            </a:fld>
            <a:endParaRPr lang="cs-CZ"/>
          </a:p>
        </p:txBody>
      </p:sp>
    </p:spTree>
    <p:extLst>
      <p:ext uri="{BB962C8B-B14F-4D97-AF65-F5344CB8AC3E}">
        <p14:creationId xmlns:p14="http://schemas.microsoft.com/office/powerpoint/2010/main" val="220130962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https://www.zive.cz/clanky/jak-pomoci-ai-rozlustit-nesrozumitelne-zpravy-z-lekarskych-vysetreni/sc-3-a-227723/default.aspx</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46</a:t>
            </a:fld>
            <a:endParaRPr lang="cs-CZ"/>
          </a:p>
        </p:txBody>
      </p:sp>
    </p:spTree>
    <p:extLst>
      <p:ext uri="{BB962C8B-B14F-4D97-AF65-F5344CB8AC3E}">
        <p14:creationId xmlns:p14="http://schemas.microsoft.com/office/powerpoint/2010/main" val="150953814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Zdroj: https://www.zive.cz/clanky/jak-ve-windows-nacist-text-z-obrazku-pomoci-ocr/sc-3-a-226177/default.aspx</a:t>
            </a:r>
          </a:p>
          <a:p>
            <a:r>
              <a:rPr lang="cs-CZ" dirty="0"/>
              <a:t>Zdroj: https://www.zive.cz/clanky/jak-mluvit-s-ai-v-kuchyni-prepocita-suroviny-v-receptech-nebo-vytvori-nakupni-seznam/sc-3-a-225968/default.aspx</a:t>
            </a:r>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47</a:t>
            </a:fld>
            <a:endParaRPr lang="cs-CZ"/>
          </a:p>
        </p:txBody>
      </p:sp>
    </p:spTree>
    <p:extLst>
      <p:ext uri="{BB962C8B-B14F-4D97-AF65-F5344CB8AC3E}">
        <p14:creationId xmlns:p14="http://schemas.microsoft.com/office/powerpoint/2010/main" val="27587725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CCFDF-B5B2-C162-C506-1EB1FE38F6AF}"/>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CA225B15-B248-E4EA-4623-73D891FC4FA7}"/>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9ED9B59C-AE1A-DBC9-7248-CEEC55B292D5}"/>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981FBE29-EF9E-7A01-79E4-CA0C13FB4CD3}"/>
              </a:ext>
            </a:extLst>
          </p:cNvPr>
          <p:cNvSpPr>
            <a:spLocks noGrp="1"/>
          </p:cNvSpPr>
          <p:nvPr>
            <p:ph type="sldNum" sz="quarter" idx="10"/>
          </p:nvPr>
        </p:nvSpPr>
        <p:spPr/>
        <p:txBody>
          <a:bodyPr/>
          <a:lstStyle/>
          <a:p>
            <a:fld id="{DDD4000A-37E1-4D72-B31A-77993FD77D47}" type="slidenum">
              <a:rPr lang="cs-CZ" smtClean="0"/>
              <a:t>49</a:t>
            </a:fld>
            <a:endParaRPr lang="cs-CZ"/>
          </a:p>
        </p:txBody>
      </p:sp>
    </p:spTree>
    <p:extLst>
      <p:ext uri="{BB962C8B-B14F-4D97-AF65-F5344CB8AC3E}">
        <p14:creationId xmlns:p14="http://schemas.microsoft.com/office/powerpoint/2010/main" val="32566198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B9C7A-31E6-5426-E5AB-92AD940D2E27}"/>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92E68DBA-8306-7072-C9AD-EBB8BA6EBDC0}"/>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FB7500FC-38CC-ED1E-C4AA-2BA4A2556AB9}"/>
              </a:ext>
            </a:extLst>
          </p:cNvPr>
          <p:cNvSpPr>
            <a:spLocks noGrp="1"/>
          </p:cNvSpPr>
          <p:nvPr>
            <p:ph type="body" idx="1"/>
          </p:nvPr>
        </p:nvSpPr>
        <p:spPr/>
        <p:txBody>
          <a:bodyPr/>
          <a:lstStyle/>
          <a:p>
            <a:r>
              <a:rPr lang="cs-CZ" dirty="0" err="1"/>
              <a:t>csvukrs</a:t>
            </a:r>
            <a:endParaRPr lang="cs-CZ" dirty="0"/>
          </a:p>
        </p:txBody>
      </p:sp>
      <p:sp>
        <p:nvSpPr>
          <p:cNvPr id="4" name="Zástupný symbol pro číslo snímku 3">
            <a:extLst>
              <a:ext uri="{FF2B5EF4-FFF2-40B4-BE49-F238E27FC236}">
                <a16:creationId xmlns:a16="http://schemas.microsoft.com/office/drawing/2014/main" id="{642B1957-4516-EEA0-3E7C-70A36F2094E9}"/>
              </a:ext>
            </a:extLst>
          </p:cNvPr>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4289333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33046732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5170076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27416825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2859673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platform.openai.com/docs/guides/prompt-engineering/use-external-tools"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s://www.zive.cz/clanky/midjourney-navod-web/sc-3-a-229814/default.aspx" TargetMode="External"/><Relationship Id="rId3" Type="http://schemas.openxmlformats.org/officeDocument/2006/relationships/hyperlink" Target="https://firefly.adobe.com/generate/images" TargetMode="External"/><Relationship Id="rId7" Type="http://schemas.openxmlformats.org/officeDocument/2006/relationships/hyperlink" Target="https://www.kurzyproradost.cz/detail/video/4774?nav=4828"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hyperlink" Target="https://www.canva.com/ai-image-generator/" TargetMode="External"/><Relationship Id="rId5" Type="http://schemas.openxmlformats.org/officeDocument/2006/relationships/hyperlink" Target="https://bootcamp.uxdesign.cc/the-ultimate-midjourney-cheat-sheet-2023-copy-paste-prompt-for-any-style-779049396dbe" TargetMode="External"/><Relationship Id="rId4" Type="http://schemas.openxmlformats.org/officeDocument/2006/relationships/hyperlink" Target="https://app.leonardo.ai/ai-generations" TargetMode="External"/><Relationship Id="rId9" Type="http://schemas.openxmlformats.org/officeDocument/2006/relationships/hyperlink" Target="https://www.kapler.cz/generovani-s-dall-e-pro-pokrocile/" TargetMode="Externa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zive.cz/clanky/ai-me-naucila-pravidla-slozite-deskove-hry-vytvoril-jsem-si-k-tomu-gpt-ktere-si-nevymysli/sc-3-a-230207/default.aspx"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www.make.com/en"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hyperlink" Target="https://www.youtube.com/watch?v=uF5nMQ2iyi4" TargetMode="Externa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gamma.app/?lng=en"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hyperlink" Target="How%20to%20Use%20AI%20to%20Create%20a%20PowerPoint%20Presentation" TargetMode="External"/><Relationship Id="rId5" Type="http://schemas.openxmlformats.org/officeDocument/2006/relationships/hyperlink" Target="https://www.slidesai.io/cs" TargetMode="External"/><Relationship Id="rId4" Type="http://schemas.openxmlformats.org/officeDocument/2006/relationships/hyperlink" Target="https://slidesgo.com/ai-presentations"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www.zive.cz/clanky/jak-mluvit-s-ai-a-pomoci-chatugpt-do-podrobnosti-rozebrat-tabulku-se-sledovanosti-netflixu/sc-3-a-225714/default.aspx"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s://www.zive.cz/clanky/jak-ve-windows-nacist-text-z-obrazku-pomoci-ocr/sc-3-a-226177/default.aspx" TargetMode="External"/><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aidetem.cz/kurz-cast-1-ai-v-kontextu-naseho-sveta/#co-to-je-ai%20"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theresanaiforthat.co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www.aixploria.com/e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Základy AI</a:t>
            </a: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1800" dirty="0" err="1">
                <a:solidFill>
                  <a:schemeClr val="bg1"/>
                </a:solidFill>
                <a:latin typeface="Times New Roman" panose="02020603050405020304" pitchFamily="18" charset="0"/>
                <a:cs typeface="Times New Roman" panose="02020603050405020304" pitchFamily="18" charset="0"/>
              </a:rPr>
              <a:t>Ai</a:t>
            </a:r>
            <a:r>
              <a:rPr lang="cs-CZ" sz="1800" dirty="0">
                <a:solidFill>
                  <a:schemeClr val="bg1"/>
                </a:solidFill>
                <a:latin typeface="Times New Roman" panose="02020603050405020304" pitchFamily="18" charset="0"/>
                <a:cs typeface="Times New Roman" panose="02020603050405020304" pitchFamily="18" charset="0"/>
              </a:rPr>
              <a:t> </a:t>
            </a:r>
            <a:r>
              <a:rPr lang="cs-CZ" sz="1800" dirty="0" err="1">
                <a:solidFill>
                  <a:schemeClr val="bg1"/>
                </a:solidFill>
                <a:latin typeface="Times New Roman" panose="02020603050405020304" pitchFamily="18" charset="0"/>
                <a:cs typeface="Times New Roman" panose="02020603050405020304" pitchFamily="18" charset="0"/>
              </a:rPr>
              <a:t>ai</a:t>
            </a:r>
            <a:r>
              <a:rPr lang="cs-CZ" sz="1800" dirty="0">
                <a:solidFill>
                  <a:schemeClr val="bg1"/>
                </a:solidFill>
                <a:latin typeface="Times New Roman" panose="02020603050405020304" pitchFamily="18" charset="0"/>
                <a:cs typeface="Times New Roman" panose="02020603050405020304" pitchFamily="18" charset="0"/>
              </a:rPr>
              <a:t> </a:t>
            </a:r>
            <a:r>
              <a:rPr lang="cs-CZ" sz="1800" dirty="0" err="1">
                <a:solidFill>
                  <a:schemeClr val="bg1"/>
                </a:solidFill>
                <a:latin typeface="Times New Roman" panose="02020603050405020304" pitchFamily="18" charset="0"/>
                <a:cs typeface="Times New Roman" panose="02020603050405020304" pitchFamily="18" charset="0"/>
              </a:rPr>
              <a:t>ai</a:t>
            </a:r>
            <a:r>
              <a:rPr lang="cs-CZ" sz="1800" dirty="0">
                <a:solidFill>
                  <a:schemeClr val="bg1"/>
                </a:solidFill>
                <a:latin typeface="Times New Roman" panose="02020603050405020304" pitchFamily="18" charset="0"/>
                <a:cs typeface="Times New Roman" panose="02020603050405020304" pitchFamily="18" charset="0"/>
              </a:rPr>
              <a:t> </a:t>
            </a:r>
            <a:r>
              <a:rPr lang="cs-CZ" sz="1800" dirty="0" err="1">
                <a:solidFill>
                  <a:schemeClr val="bg1"/>
                </a:solidFill>
                <a:latin typeface="Times New Roman" panose="02020603050405020304" pitchFamily="18" charset="0"/>
                <a:cs typeface="Times New Roman" panose="02020603050405020304" pitchFamily="18" charset="0"/>
              </a:rPr>
              <a:t>ai</a:t>
            </a:r>
            <a:r>
              <a:rPr lang="cs-CZ" sz="1800" dirty="0">
                <a:solidFill>
                  <a:schemeClr val="bg1"/>
                </a:solidFill>
                <a:latin typeface="Times New Roman" panose="02020603050405020304" pitchFamily="18" charset="0"/>
                <a:cs typeface="Times New Roman" panose="02020603050405020304" pitchFamily="18" charset="0"/>
              </a:rPr>
              <a:t> </a:t>
            </a:r>
            <a:r>
              <a:rPr lang="cs-CZ" sz="1800" dirty="0" err="1">
                <a:solidFill>
                  <a:schemeClr val="bg1"/>
                </a:solidFill>
                <a:latin typeface="Times New Roman" panose="02020603050405020304" pitchFamily="18" charset="0"/>
                <a:cs typeface="Times New Roman" panose="02020603050405020304" pitchFamily="18" charset="0"/>
              </a:rPr>
              <a:t>ai</a:t>
            </a:r>
            <a:endParaRPr lang="en-US" sz="1800" dirty="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876256" y="3435846"/>
            <a:ext cx="2016224"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200" b="1" dirty="0">
                <a:solidFill>
                  <a:srgbClr val="307871"/>
                </a:solidFill>
                <a:latin typeface="Times New Roman" panose="02020603050405020304" pitchFamily="18" charset="0"/>
                <a:cs typeface="Times New Roman" panose="02020603050405020304" pitchFamily="18" charset="0"/>
              </a:rPr>
              <a:t>Ing. Michal Stoklasa, Ph.D.</a:t>
            </a:r>
          </a:p>
          <a:p>
            <a:pPr algn="r"/>
            <a:r>
              <a:rPr lang="cs-CZ" altLang="cs-CZ" sz="1200">
                <a:solidFill>
                  <a:srgbClr val="307871"/>
                </a:solidFill>
                <a:latin typeface="Times New Roman" panose="02020603050405020304" pitchFamily="18" charset="0"/>
                <a:cs typeface="Times New Roman" panose="02020603050405020304" pitchFamily="18" charset="0"/>
              </a:rPr>
              <a:t>Strategický marketing</a:t>
            </a:r>
            <a:endParaRPr lang="cs-CZ" altLang="cs-CZ" sz="12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633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5" name="Zástupný symbol pro obsah 2"/>
          <p:cNvSpPr txBox="1">
            <a:spLocks/>
          </p:cNvSpPr>
          <p:nvPr/>
        </p:nvSpPr>
        <p:spPr>
          <a:xfrm>
            <a:off x="4068324" y="935345"/>
            <a:ext cx="3888052" cy="302433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000" dirty="0"/>
              <a:t>Tvorba účtů.</a:t>
            </a:r>
          </a:p>
          <a:p>
            <a:r>
              <a:rPr lang="cs-CZ" sz="2000" dirty="0"/>
              <a:t>K čemu je a není ChatGPT.</a:t>
            </a:r>
          </a:p>
          <a:p>
            <a:r>
              <a:rPr lang="cs-CZ" sz="2000" dirty="0"/>
              <a:t>Funkcionalita ChatGPT.</a:t>
            </a:r>
          </a:p>
        </p:txBody>
      </p:sp>
      <p:sp>
        <p:nvSpPr>
          <p:cNvPr id="6" name="Nadpis 1"/>
          <p:cNvSpPr txBox="1">
            <a:spLocks/>
          </p:cNvSpPr>
          <p:nvPr/>
        </p:nvSpPr>
        <p:spPr>
          <a:xfrm>
            <a:off x="388132" y="411510"/>
            <a:ext cx="3183160" cy="3168352"/>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cs-CZ" sz="2400" b="1" dirty="0">
                <a:solidFill>
                  <a:schemeClr val="bg1"/>
                </a:solidFill>
                <a:latin typeface="Times New Roman" panose="02020603050405020304" pitchFamily="18" charset="0"/>
                <a:cs typeface="Times New Roman" panose="02020603050405020304" pitchFamily="18" charset="0"/>
              </a:rPr>
              <a:t>2 Tvorba účtů</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616435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352928" cy="33123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chatgpt.com</a:t>
            </a:r>
          </a:p>
          <a:p>
            <a:r>
              <a:rPr lang="cs-CZ" sz="2400" dirty="0">
                <a:solidFill>
                  <a:srgbClr val="002060"/>
                </a:solidFill>
                <a:latin typeface="Times New Roman" panose="02020603050405020304" pitchFamily="18" charset="0"/>
                <a:cs typeface="Times New Roman" panose="02020603050405020304" pitchFamily="18" charset="0"/>
              </a:rPr>
              <a:t>Sign up – vytvoříte si účet.</a:t>
            </a:r>
          </a:p>
          <a:p>
            <a:r>
              <a:rPr lang="cs-CZ" sz="2400" dirty="0">
                <a:solidFill>
                  <a:srgbClr val="002060"/>
                </a:solidFill>
                <a:latin typeface="Times New Roman" panose="02020603050405020304" pitchFamily="18" charset="0"/>
                <a:cs typeface="Times New Roman" panose="02020603050405020304" pitchFamily="18" charset="0"/>
              </a:rPr>
              <a:t>Potvrzovací email.</a:t>
            </a:r>
          </a:p>
          <a:p>
            <a:r>
              <a:rPr lang="cs-CZ" sz="2400" dirty="0">
                <a:solidFill>
                  <a:srgbClr val="002060"/>
                </a:solidFill>
                <a:latin typeface="Times New Roman" panose="02020603050405020304" pitchFamily="18" charset="0"/>
                <a:cs typeface="Times New Roman" panose="02020603050405020304" pitchFamily="18" charset="0"/>
              </a:rPr>
              <a:t>Vyplníte jméno a rok narození.</a:t>
            </a:r>
          </a:p>
          <a:p>
            <a:r>
              <a:rPr lang="cs-CZ" sz="2400" dirty="0">
                <a:solidFill>
                  <a:srgbClr val="002060"/>
                </a:solidFill>
                <a:latin typeface="Times New Roman" panose="02020603050405020304" pitchFamily="18" charset="0"/>
                <a:cs typeface="Times New Roman" panose="02020603050405020304" pitchFamily="18" charset="0"/>
              </a:rPr>
              <a:t>Vyřešíte rébus, že jste člověk.</a:t>
            </a:r>
          </a:p>
          <a:p>
            <a:endParaRPr lang="cs-CZ" sz="2400" dirty="0">
              <a:solidFill>
                <a:srgbClr val="002060"/>
              </a:solidFill>
              <a:latin typeface="Times New Roman" panose="02020603050405020304" pitchFamily="18" charset="0"/>
              <a:cs typeface="Times New Roman" panose="02020603050405020304" pitchFamily="18" charset="0"/>
            </a:endParaRPr>
          </a:p>
          <a:p>
            <a:r>
              <a:rPr lang="cs-CZ" sz="2400" dirty="0">
                <a:solidFill>
                  <a:srgbClr val="002060"/>
                </a:solidFill>
                <a:latin typeface="Times New Roman" panose="02020603050405020304" pitchFamily="18" charset="0"/>
                <a:cs typeface="Times New Roman" panose="02020603050405020304" pitchFamily="18" charset="0"/>
              </a:rPr>
              <a:t>Hotovo! Můžete začít objevovat krásy práce s AI </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a:t>
            </a:r>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4896544" cy="507703"/>
          </a:xfrm>
        </p:spPr>
        <p:txBody>
          <a:bodyPr/>
          <a:lstStyle/>
          <a:p>
            <a:r>
              <a:rPr lang="cs-CZ" dirty="0"/>
              <a:t>ChatGPT</a:t>
            </a:r>
          </a:p>
        </p:txBody>
      </p:sp>
    </p:spTree>
    <p:extLst>
      <p:ext uri="{BB962C8B-B14F-4D97-AF65-F5344CB8AC3E}">
        <p14:creationId xmlns:p14="http://schemas.microsoft.com/office/powerpoint/2010/main" val="34595161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352928" cy="33123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Zdarma je dostupná většina funkcionality, ale pouze omezeně.</a:t>
            </a:r>
          </a:p>
          <a:p>
            <a:r>
              <a:rPr lang="cs-CZ" sz="2400" dirty="0">
                <a:solidFill>
                  <a:srgbClr val="002060"/>
                </a:solidFill>
                <a:latin typeface="Times New Roman" panose="02020603050405020304" pitchFamily="18" charset="0"/>
                <a:cs typeface="Times New Roman" panose="02020603050405020304" pitchFamily="18" charset="0"/>
              </a:rPr>
              <a:t>Placená verze Plus (20 USD / měsíc) umožňuje využívat novější a výkonnější verzi GPT5 skoro bez omezení, můžete nahrát více a větších souborů. Řada funkcí je bez omezení nebo s vysokým limitem, funguje lépe, možnost vytvářet Modely GPT, projekty. </a:t>
            </a:r>
          </a:p>
        </p:txBody>
      </p:sp>
      <p:sp>
        <p:nvSpPr>
          <p:cNvPr id="6" name="Nadpis 5"/>
          <p:cNvSpPr>
            <a:spLocks noGrp="1"/>
          </p:cNvSpPr>
          <p:nvPr>
            <p:ph type="title"/>
          </p:nvPr>
        </p:nvSpPr>
        <p:spPr>
          <a:xfrm>
            <a:off x="179512" y="195486"/>
            <a:ext cx="4896544" cy="507703"/>
          </a:xfrm>
        </p:spPr>
        <p:txBody>
          <a:bodyPr/>
          <a:lstStyle/>
          <a:p>
            <a:r>
              <a:rPr lang="cs-CZ" dirty="0"/>
              <a:t>ChatGPT verze</a:t>
            </a:r>
          </a:p>
        </p:txBody>
      </p:sp>
    </p:spTree>
    <p:extLst>
      <p:ext uri="{BB962C8B-B14F-4D97-AF65-F5344CB8AC3E}">
        <p14:creationId xmlns:p14="http://schemas.microsoft.com/office/powerpoint/2010/main" val="1322172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703189"/>
            <a:ext cx="8748464" cy="4028801"/>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Generování textu – články, odpovědi, obsah, koncepty atd.</a:t>
            </a:r>
          </a:p>
          <a:p>
            <a:r>
              <a:rPr lang="cs-CZ" sz="2400" dirty="0">
                <a:solidFill>
                  <a:srgbClr val="002060"/>
                </a:solidFill>
                <a:latin typeface="Times New Roman" panose="02020603050405020304" pitchFamily="18" charset="0"/>
                <a:cs typeface="Times New Roman" panose="02020603050405020304" pitchFamily="18" charset="0"/>
              </a:rPr>
              <a:t>Odpovídání na otázky – vysvětlení, návrhy, částečně hledá.</a:t>
            </a:r>
          </a:p>
          <a:p>
            <a:r>
              <a:rPr lang="cs-CZ" sz="2400" dirty="0">
                <a:solidFill>
                  <a:srgbClr val="002060"/>
                </a:solidFill>
                <a:latin typeface="Times New Roman" panose="02020603050405020304" pitchFamily="18" charset="0"/>
                <a:cs typeface="Times New Roman" panose="02020603050405020304" pitchFamily="18" charset="0"/>
              </a:rPr>
              <a:t>Práce s textem – přepis jiným stylem, sumarizace, rozepsání apod.</a:t>
            </a:r>
          </a:p>
          <a:p>
            <a:r>
              <a:rPr lang="cs-CZ" sz="2400" dirty="0">
                <a:solidFill>
                  <a:srgbClr val="002060"/>
                </a:solidFill>
                <a:latin typeface="Times New Roman" panose="02020603050405020304" pitchFamily="18" charset="0"/>
                <a:cs typeface="Times New Roman" panose="02020603050405020304" pitchFamily="18" charset="0"/>
              </a:rPr>
              <a:t>Programování, zpracování dat, tvorba vizuálů.</a:t>
            </a:r>
          </a:p>
          <a:p>
            <a:r>
              <a:rPr lang="cs-CZ" sz="2400" dirty="0">
                <a:solidFill>
                  <a:srgbClr val="002060"/>
                </a:solidFill>
                <a:latin typeface="Times New Roman" panose="02020603050405020304" pitchFamily="18" charset="0"/>
                <a:cs typeface="Times New Roman" panose="02020603050405020304" pitchFamily="18" charset="0"/>
              </a:rPr>
              <a:t>Zpracování obrazu a zvuku.</a:t>
            </a:r>
          </a:p>
          <a:p>
            <a:endParaRPr lang="cs-CZ" sz="2400" dirty="0">
              <a:solidFill>
                <a:srgbClr val="002060"/>
              </a:solidFill>
              <a:latin typeface="Times New Roman" panose="02020603050405020304" pitchFamily="18" charset="0"/>
              <a:cs typeface="Times New Roman" panose="02020603050405020304" pitchFamily="18" charset="0"/>
            </a:endParaRPr>
          </a:p>
          <a:p>
            <a:r>
              <a:rPr lang="cs-CZ" sz="2400" dirty="0">
                <a:solidFill>
                  <a:srgbClr val="002060"/>
                </a:solidFill>
                <a:latin typeface="Times New Roman" panose="02020603050405020304" pitchFamily="18" charset="0"/>
                <a:cs typeface="Times New Roman" panose="02020603050405020304" pitchFamily="18" charset="0"/>
              </a:rPr>
              <a:t>Je to můj asistent </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a:t>
            </a:r>
          </a:p>
          <a:p>
            <a:endPar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endParaRPr>
          </a:p>
          <a:p>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Není dobrý na hledání na internetu, bez kontextu (a pokud neví) si vymýšlí (halucinace), etika (natvrdo omezení).</a:t>
            </a:r>
            <a:endParaRPr lang="cs-CZ" sz="2400" dirty="0">
              <a:solidFill>
                <a:srgbClr val="002060"/>
              </a:solidFill>
              <a:latin typeface="Times New Roman" panose="02020603050405020304" pitchFamily="18" charset="0"/>
              <a:cs typeface="Times New Roman" panose="02020603050405020304" pitchFamily="18" charset="0"/>
            </a:endParaRP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4896544" cy="507703"/>
          </a:xfrm>
        </p:spPr>
        <p:txBody>
          <a:bodyPr/>
          <a:lstStyle/>
          <a:p>
            <a:r>
              <a:rPr lang="cs-CZ" dirty="0"/>
              <a:t>K čemu je a není ChatGPT?</a:t>
            </a:r>
          </a:p>
        </p:txBody>
      </p:sp>
    </p:spTree>
    <p:extLst>
      <p:ext uri="{BB962C8B-B14F-4D97-AF65-F5344CB8AC3E}">
        <p14:creationId xmlns:p14="http://schemas.microsoft.com/office/powerpoint/2010/main" val="2973633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3A1AA-D4A9-D31A-ABDB-EE1094C10ED9}"/>
            </a:ext>
          </a:extLst>
        </p:cNvPr>
        <p:cNvGrpSpPr/>
        <p:nvPr/>
      </p:nvGrpSpPr>
      <p:grpSpPr>
        <a:xfrm>
          <a:off x="0" y="0"/>
          <a:ext cx="0" cy="0"/>
          <a:chOff x="0" y="0"/>
          <a:chExt cx="0" cy="0"/>
        </a:xfrm>
      </p:grpSpPr>
      <p:sp>
        <p:nvSpPr>
          <p:cNvPr id="16" name="Zástupný symbol pro obsah 2">
            <a:extLst>
              <a:ext uri="{FF2B5EF4-FFF2-40B4-BE49-F238E27FC236}">
                <a16:creationId xmlns:a16="http://schemas.microsoft.com/office/drawing/2014/main" id="{A1C51937-5AF1-B54F-4C1D-DF65395ED05D}"/>
              </a:ext>
            </a:extLst>
          </p:cNvPr>
          <p:cNvSpPr txBox="1">
            <a:spLocks/>
          </p:cNvSpPr>
          <p:nvPr/>
        </p:nvSpPr>
        <p:spPr>
          <a:xfrm>
            <a:off x="395536" y="1131590"/>
            <a:ext cx="8496944" cy="3312368"/>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a:t>
            </a:r>
            <a:r>
              <a:rPr lang="cs-CZ" sz="2400" b="1" dirty="0">
                <a:solidFill>
                  <a:srgbClr val="002060"/>
                </a:solidFill>
                <a:latin typeface="Times New Roman" panose="02020603050405020304" pitchFamily="18" charset="0"/>
                <a:cs typeface="Times New Roman" panose="02020603050405020304" pitchFamily="18" charset="0"/>
              </a:rPr>
              <a:t>Nový projekt</a:t>
            </a:r>
            <a:r>
              <a:rPr lang="cs-CZ" sz="2400" dirty="0">
                <a:solidFill>
                  <a:srgbClr val="002060"/>
                </a:solidFill>
                <a:latin typeface="Times New Roman" panose="02020603050405020304" pitchFamily="18" charset="0"/>
                <a:cs typeface="Times New Roman" panose="02020603050405020304" pitchFamily="18" charset="0"/>
              </a:rPr>
              <a:t>“ – fantastický kontext 2M tokenů – možnost nahrát dokumenty, mít speciální pokyny pro chaty, mnoho </a:t>
            </a:r>
            <a:r>
              <a:rPr lang="cs-CZ" sz="2400" dirty="0" err="1">
                <a:solidFill>
                  <a:srgbClr val="002060"/>
                </a:solidFill>
                <a:latin typeface="Times New Roman" panose="02020603050405020304" pitchFamily="18" charset="0"/>
                <a:cs typeface="Times New Roman" panose="02020603050405020304" pitchFamily="18" charset="0"/>
              </a:rPr>
              <a:t>chatů</a:t>
            </a:r>
            <a:r>
              <a:rPr lang="cs-CZ" sz="2400" dirty="0">
                <a:solidFill>
                  <a:srgbClr val="002060"/>
                </a:solidFill>
                <a:latin typeface="Times New Roman" panose="02020603050405020304" pitchFamily="18" charset="0"/>
                <a:cs typeface="Times New Roman" panose="02020603050405020304" pitchFamily="18" charset="0"/>
              </a:rPr>
              <a:t> pod jedním projektem.</a:t>
            </a:r>
          </a:p>
          <a:p>
            <a:r>
              <a:rPr lang="cs-CZ" sz="2400" dirty="0">
                <a:solidFill>
                  <a:srgbClr val="002060"/>
                </a:solidFill>
                <a:latin typeface="Times New Roman" panose="02020603050405020304" pitchFamily="18" charset="0"/>
                <a:cs typeface="Times New Roman" panose="02020603050405020304" pitchFamily="18" charset="0"/>
              </a:rPr>
              <a:t>„</a:t>
            </a:r>
            <a:r>
              <a:rPr lang="cs-CZ" sz="2400" b="1" dirty="0">
                <a:solidFill>
                  <a:srgbClr val="002060"/>
                </a:solidFill>
                <a:latin typeface="Times New Roman" panose="02020603050405020304" pitchFamily="18" charset="0"/>
                <a:cs typeface="Times New Roman" panose="02020603050405020304" pitchFamily="18" charset="0"/>
              </a:rPr>
              <a:t>Hluboký výzkum</a:t>
            </a:r>
            <a:r>
              <a:rPr lang="cs-CZ" sz="2400" dirty="0">
                <a:solidFill>
                  <a:srgbClr val="002060"/>
                </a:solidFill>
                <a:latin typeface="Times New Roman" panose="02020603050405020304" pitchFamily="18" charset="0"/>
                <a:cs typeface="Times New Roman" panose="02020603050405020304" pitchFamily="18" charset="0"/>
              </a:rPr>
              <a:t>“ – možnost </a:t>
            </a:r>
            <a:r>
              <a:rPr lang="cs-CZ" sz="2400" dirty="0" err="1">
                <a:solidFill>
                  <a:srgbClr val="002060"/>
                </a:solidFill>
                <a:latin typeface="Times New Roman" panose="02020603050405020304" pitchFamily="18" charset="0"/>
                <a:cs typeface="Times New Roman" panose="02020603050405020304" pitchFamily="18" charset="0"/>
              </a:rPr>
              <a:t>proskenovat</a:t>
            </a:r>
            <a:r>
              <a:rPr lang="cs-CZ" sz="2400" dirty="0">
                <a:solidFill>
                  <a:srgbClr val="002060"/>
                </a:solidFill>
                <a:latin typeface="Times New Roman" panose="02020603050405020304" pitchFamily="18" charset="0"/>
                <a:cs typeface="Times New Roman" panose="02020603050405020304" pitchFamily="18" charset="0"/>
              </a:rPr>
              <a:t> zdroje (internet i paměť) a propojit je, omezený počet. </a:t>
            </a:r>
          </a:p>
          <a:p>
            <a:r>
              <a:rPr lang="cs-CZ" sz="2400" dirty="0">
                <a:solidFill>
                  <a:srgbClr val="002060"/>
                </a:solidFill>
                <a:latin typeface="Times New Roman" panose="02020603050405020304" pitchFamily="18" charset="0"/>
                <a:cs typeface="Times New Roman" panose="02020603050405020304" pitchFamily="18" charset="0"/>
              </a:rPr>
              <a:t>„</a:t>
            </a:r>
            <a:r>
              <a:rPr lang="cs-CZ" sz="2400" b="1" dirty="0">
                <a:solidFill>
                  <a:srgbClr val="002060"/>
                </a:solidFill>
                <a:latin typeface="Times New Roman" panose="02020603050405020304" pitchFamily="18" charset="0"/>
                <a:cs typeface="Times New Roman" panose="02020603050405020304" pitchFamily="18" charset="0"/>
              </a:rPr>
              <a:t>Mód interakce se zástupcem</a:t>
            </a:r>
            <a:r>
              <a:rPr lang="cs-CZ" sz="2400" dirty="0">
                <a:solidFill>
                  <a:srgbClr val="002060"/>
                </a:solidFill>
                <a:latin typeface="Times New Roman" panose="02020603050405020304" pitchFamily="18" charset="0"/>
                <a:cs typeface="Times New Roman" panose="02020603050405020304" pitchFamily="18" charset="0"/>
              </a:rPr>
              <a:t>“ – agent „ovládne“ browser a splní zadaný úkol typu: vyber mi oblečení na tuto tematickou svatbu a přichystej nákupní košíky.</a:t>
            </a:r>
          </a:p>
          <a:p>
            <a:r>
              <a:rPr lang="cs-CZ" sz="2400" dirty="0">
                <a:solidFill>
                  <a:srgbClr val="002060"/>
                </a:solidFill>
                <a:latin typeface="Times New Roman" panose="02020603050405020304" pitchFamily="18" charset="0"/>
                <a:cs typeface="Times New Roman" panose="02020603050405020304" pitchFamily="18" charset="0"/>
              </a:rPr>
              <a:t>„</a:t>
            </a:r>
            <a:r>
              <a:rPr lang="cs-CZ" sz="2400" b="1" dirty="0">
                <a:solidFill>
                  <a:srgbClr val="002060"/>
                </a:solidFill>
                <a:latin typeface="Times New Roman" panose="02020603050405020304" pitchFamily="18" charset="0"/>
                <a:cs typeface="Times New Roman" panose="02020603050405020304" pitchFamily="18" charset="0"/>
              </a:rPr>
              <a:t>Studium a učení</a:t>
            </a:r>
            <a:r>
              <a:rPr lang="cs-CZ" sz="2400" dirty="0">
                <a:solidFill>
                  <a:srgbClr val="002060"/>
                </a:solidFill>
                <a:latin typeface="Times New Roman" panose="02020603050405020304" pitchFamily="18" charset="0"/>
                <a:cs typeface="Times New Roman" panose="02020603050405020304" pitchFamily="18" charset="0"/>
              </a:rPr>
              <a:t>“ – nedává hned odpovědi, ale ponouká otázkami k samostudiu a pochopení tématu.</a:t>
            </a: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a:extLst>
              <a:ext uri="{FF2B5EF4-FFF2-40B4-BE49-F238E27FC236}">
                <a16:creationId xmlns:a16="http://schemas.microsoft.com/office/drawing/2014/main" id="{BFB1BBE0-2C5B-8C53-7027-08FCAD98E874}"/>
              </a:ext>
            </a:extLst>
          </p:cNvPr>
          <p:cNvSpPr>
            <a:spLocks noGrp="1"/>
          </p:cNvSpPr>
          <p:nvPr>
            <p:ph type="title"/>
          </p:nvPr>
        </p:nvSpPr>
        <p:spPr>
          <a:xfrm>
            <a:off x="179512" y="195486"/>
            <a:ext cx="6336704" cy="507703"/>
          </a:xfrm>
        </p:spPr>
        <p:txBody>
          <a:bodyPr/>
          <a:lstStyle/>
          <a:p>
            <a:r>
              <a:rPr lang="cs-CZ" dirty="0"/>
              <a:t>Funkcionalita ChatGPT</a:t>
            </a:r>
          </a:p>
        </p:txBody>
      </p:sp>
    </p:spTree>
    <p:extLst>
      <p:ext uri="{BB962C8B-B14F-4D97-AF65-F5344CB8AC3E}">
        <p14:creationId xmlns:p14="http://schemas.microsoft.com/office/powerpoint/2010/main" val="4258001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9201F2-71CC-7E67-299F-A183014E60B4}"/>
            </a:ext>
          </a:extLst>
        </p:cNvPr>
        <p:cNvGrpSpPr/>
        <p:nvPr/>
      </p:nvGrpSpPr>
      <p:grpSpPr>
        <a:xfrm>
          <a:off x="0" y="0"/>
          <a:ext cx="0" cy="0"/>
          <a:chOff x="0" y="0"/>
          <a:chExt cx="0" cy="0"/>
        </a:xfrm>
      </p:grpSpPr>
      <p:sp>
        <p:nvSpPr>
          <p:cNvPr id="16" name="Zástupný symbol pro obsah 2">
            <a:extLst>
              <a:ext uri="{FF2B5EF4-FFF2-40B4-BE49-F238E27FC236}">
                <a16:creationId xmlns:a16="http://schemas.microsoft.com/office/drawing/2014/main" id="{7114CB43-3D33-84F5-C5E5-5A66565E4617}"/>
              </a:ext>
            </a:extLst>
          </p:cNvPr>
          <p:cNvSpPr txBox="1">
            <a:spLocks/>
          </p:cNvSpPr>
          <p:nvPr/>
        </p:nvSpPr>
        <p:spPr>
          <a:xfrm>
            <a:off x="395536" y="1131590"/>
            <a:ext cx="8496944" cy="33123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b="1" dirty="0">
                <a:solidFill>
                  <a:srgbClr val="002060"/>
                </a:solidFill>
                <a:latin typeface="Times New Roman" panose="02020603050405020304" pitchFamily="18" charset="0"/>
                <a:cs typeface="Times New Roman" panose="02020603050405020304" pitchFamily="18" charset="0"/>
              </a:rPr>
              <a:t>Volba modelu</a:t>
            </a:r>
            <a:r>
              <a:rPr lang="cs-CZ" sz="2400" dirty="0">
                <a:solidFill>
                  <a:srgbClr val="002060"/>
                </a:solidFill>
                <a:latin typeface="Times New Roman" panose="02020603050405020304" pitchFamily="18" charset="0"/>
                <a:cs typeface="Times New Roman" panose="02020603050405020304" pitchFamily="18" charset="0"/>
              </a:rPr>
              <a:t> – GPT5 má usnadnit vlastním routerem – sám volí multimodální, </a:t>
            </a:r>
            <a:r>
              <a:rPr lang="cs-CZ" sz="2400" dirty="0" err="1">
                <a:solidFill>
                  <a:srgbClr val="002060"/>
                </a:solidFill>
                <a:latin typeface="Times New Roman" panose="02020603050405020304" pitchFamily="18" charset="0"/>
                <a:cs typeface="Times New Roman" panose="02020603050405020304" pitchFamily="18" charset="0"/>
              </a:rPr>
              <a:t>přemýšlecí</a:t>
            </a:r>
            <a:r>
              <a:rPr lang="cs-CZ" sz="2400" dirty="0">
                <a:solidFill>
                  <a:srgbClr val="002060"/>
                </a:solidFill>
                <a:latin typeface="Times New Roman" panose="02020603050405020304" pitchFamily="18" charset="0"/>
                <a:cs typeface="Times New Roman" panose="02020603050405020304" pitchFamily="18" charset="0"/>
              </a:rPr>
              <a:t>, mini. </a:t>
            </a:r>
          </a:p>
          <a:p>
            <a:r>
              <a:rPr lang="cs-CZ" sz="2400" dirty="0">
                <a:solidFill>
                  <a:srgbClr val="002060"/>
                </a:solidFill>
                <a:latin typeface="Times New Roman" panose="02020603050405020304" pitchFamily="18" charset="0"/>
                <a:cs typeface="Times New Roman" panose="02020603050405020304" pitchFamily="18" charset="0"/>
              </a:rPr>
              <a:t>„</a:t>
            </a:r>
            <a:r>
              <a:rPr lang="cs-CZ" sz="2400" b="1" dirty="0">
                <a:solidFill>
                  <a:srgbClr val="002060"/>
                </a:solidFill>
                <a:latin typeface="Times New Roman" panose="02020603050405020304" pitchFamily="18" charset="0"/>
                <a:cs typeface="Times New Roman" panose="02020603050405020304" pitchFamily="18" charset="0"/>
              </a:rPr>
              <a:t>Vytvoř obrázek</a:t>
            </a:r>
            <a:r>
              <a:rPr lang="cs-CZ" sz="2400" dirty="0">
                <a:solidFill>
                  <a:srgbClr val="002060"/>
                </a:solidFill>
                <a:latin typeface="Times New Roman" panose="02020603050405020304" pitchFamily="18" charset="0"/>
                <a:cs typeface="Times New Roman" panose="02020603050405020304" pitchFamily="18" charset="0"/>
              </a:rPr>
              <a:t>“ – tvorba obrázků přes GPT5/4O.</a:t>
            </a:r>
          </a:p>
          <a:p>
            <a:r>
              <a:rPr lang="cs-CZ" sz="2400" dirty="0">
                <a:solidFill>
                  <a:srgbClr val="002060"/>
                </a:solidFill>
                <a:latin typeface="Times New Roman" panose="02020603050405020304" pitchFamily="18" charset="0"/>
                <a:cs typeface="Times New Roman" panose="02020603050405020304" pitchFamily="18" charset="0"/>
              </a:rPr>
              <a:t>„</a:t>
            </a:r>
            <a:r>
              <a:rPr lang="cs-CZ" sz="2400" b="1" dirty="0">
                <a:solidFill>
                  <a:srgbClr val="002060"/>
                </a:solidFill>
                <a:latin typeface="Times New Roman" panose="02020603050405020304" pitchFamily="18" charset="0"/>
                <a:cs typeface="Times New Roman" panose="02020603050405020304" pitchFamily="18" charset="0"/>
              </a:rPr>
              <a:t>Vyhledávání na webu</a:t>
            </a:r>
            <a:r>
              <a:rPr lang="cs-CZ" sz="2400" dirty="0">
                <a:solidFill>
                  <a:srgbClr val="002060"/>
                </a:solidFill>
                <a:latin typeface="Times New Roman" panose="02020603050405020304" pitchFamily="18" charset="0"/>
                <a:cs typeface="Times New Roman" panose="02020603050405020304" pitchFamily="18" charset="0"/>
              </a:rPr>
              <a:t>“ – hledá na internetu.</a:t>
            </a:r>
          </a:p>
          <a:p>
            <a:r>
              <a:rPr lang="cs-CZ" sz="2400" dirty="0">
                <a:solidFill>
                  <a:srgbClr val="002060"/>
                </a:solidFill>
                <a:latin typeface="Times New Roman" panose="02020603050405020304" pitchFamily="18" charset="0"/>
                <a:cs typeface="Times New Roman" panose="02020603050405020304" pitchFamily="18" charset="0"/>
              </a:rPr>
              <a:t>„</a:t>
            </a:r>
            <a:r>
              <a:rPr lang="cs-CZ" sz="2400" b="1" dirty="0">
                <a:solidFill>
                  <a:srgbClr val="002060"/>
                </a:solidFill>
                <a:latin typeface="Times New Roman" panose="02020603050405020304" pitchFamily="18" charset="0"/>
                <a:cs typeface="Times New Roman" panose="02020603050405020304" pitchFamily="18" charset="0"/>
              </a:rPr>
              <a:t>Pracovní plocha</a:t>
            </a:r>
            <a:r>
              <a:rPr lang="cs-CZ" sz="2400" dirty="0">
                <a:solidFill>
                  <a:srgbClr val="002060"/>
                </a:solidFill>
                <a:latin typeface="Times New Roman" panose="02020603050405020304" pitchFamily="18" charset="0"/>
                <a:cs typeface="Times New Roman" panose="02020603050405020304" pitchFamily="18" charset="0"/>
              </a:rPr>
              <a:t>“ – otevře jeden výstup na zvlášť pracovní ploše a je schopen jej znovu generovat (upravovat), plus uživatel může ručně editovat.</a:t>
            </a:r>
          </a:p>
          <a:p>
            <a:r>
              <a:rPr lang="cs-CZ" sz="2400" dirty="0">
                <a:solidFill>
                  <a:srgbClr val="002060"/>
                </a:solidFill>
                <a:latin typeface="Times New Roman" panose="02020603050405020304" pitchFamily="18" charset="0"/>
                <a:cs typeface="Times New Roman" panose="02020603050405020304" pitchFamily="18" charset="0"/>
              </a:rPr>
              <a:t>„</a:t>
            </a:r>
            <a:r>
              <a:rPr lang="cs-CZ" sz="2400" b="1" dirty="0">
                <a:solidFill>
                  <a:srgbClr val="002060"/>
                </a:solidFill>
                <a:latin typeface="Times New Roman" panose="02020603050405020304" pitchFamily="18" charset="0"/>
                <a:cs typeface="Times New Roman" panose="02020603050405020304" pitchFamily="18" charset="0"/>
              </a:rPr>
              <a:t>Hlasový režim</a:t>
            </a:r>
            <a:r>
              <a:rPr lang="cs-CZ" sz="2400" dirty="0">
                <a:solidFill>
                  <a:srgbClr val="002060"/>
                </a:solidFill>
                <a:latin typeface="Times New Roman" panose="02020603050405020304" pitchFamily="18" charset="0"/>
                <a:cs typeface="Times New Roman" panose="02020603050405020304" pitchFamily="18" charset="0"/>
              </a:rPr>
              <a:t>“ – můžete si povídat – velmi přirozené.</a:t>
            </a: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a:extLst>
              <a:ext uri="{FF2B5EF4-FFF2-40B4-BE49-F238E27FC236}">
                <a16:creationId xmlns:a16="http://schemas.microsoft.com/office/drawing/2014/main" id="{01E150D1-4ABE-78D4-54A0-CD126D884028}"/>
              </a:ext>
            </a:extLst>
          </p:cNvPr>
          <p:cNvSpPr>
            <a:spLocks noGrp="1"/>
          </p:cNvSpPr>
          <p:nvPr>
            <p:ph type="title"/>
          </p:nvPr>
        </p:nvSpPr>
        <p:spPr>
          <a:xfrm>
            <a:off x="179512" y="195486"/>
            <a:ext cx="6336704" cy="507703"/>
          </a:xfrm>
        </p:spPr>
        <p:txBody>
          <a:bodyPr/>
          <a:lstStyle/>
          <a:p>
            <a:r>
              <a:rPr lang="cs-CZ" dirty="0"/>
              <a:t>Funkcionalita ChatGPT</a:t>
            </a:r>
          </a:p>
        </p:txBody>
      </p:sp>
    </p:spTree>
    <p:extLst>
      <p:ext uri="{BB962C8B-B14F-4D97-AF65-F5344CB8AC3E}">
        <p14:creationId xmlns:p14="http://schemas.microsoft.com/office/powerpoint/2010/main" val="2521129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5" name="Zástupný symbol pro obsah 2"/>
          <p:cNvSpPr txBox="1">
            <a:spLocks/>
          </p:cNvSpPr>
          <p:nvPr/>
        </p:nvSpPr>
        <p:spPr>
          <a:xfrm>
            <a:off x="4068324" y="935345"/>
            <a:ext cx="3888052" cy="302433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000" dirty="0"/>
              <a:t>Obecné příklady.</a:t>
            </a:r>
          </a:p>
          <a:p>
            <a:r>
              <a:rPr lang="cs-CZ" sz="2000" dirty="0"/>
              <a:t>Detailní prompty.</a:t>
            </a:r>
          </a:p>
          <a:p>
            <a:r>
              <a:rPr lang="cs-CZ" sz="2000" dirty="0"/>
              <a:t>Generování vizuálů.</a:t>
            </a:r>
          </a:p>
        </p:txBody>
      </p:sp>
      <p:sp>
        <p:nvSpPr>
          <p:cNvPr id="6" name="Nadpis 1"/>
          <p:cNvSpPr txBox="1">
            <a:spLocks/>
          </p:cNvSpPr>
          <p:nvPr/>
        </p:nvSpPr>
        <p:spPr>
          <a:xfrm>
            <a:off x="388132" y="411510"/>
            <a:ext cx="3183160" cy="3168352"/>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cs-CZ" sz="2400" b="1" dirty="0">
                <a:solidFill>
                  <a:schemeClr val="bg1"/>
                </a:solidFill>
                <a:latin typeface="Times New Roman" panose="02020603050405020304" pitchFamily="18" charset="0"/>
                <a:cs typeface="Times New Roman" panose="02020603050405020304" pitchFamily="18" charset="0"/>
              </a:rPr>
              <a:t>3 Tvorba promptů</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6996455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352928" cy="367240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Navrhni 5 inovativních řešení klimatické krize.</a:t>
            </a:r>
          </a:p>
          <a:p>
            <a:r>
              <a:rPr lang="cs-CZ" sz="2400" dirty="0">
                <a:solidFill>
                  <a:srgbClr val="002060"/>
                </a:solidFill>
                <a:latin typeface="Times New Roman" panose="02020603050405020304" pitchFamily="18" charset="0"/>
                <a:cs typeface="Times New Roman" panose="02020603050405020304" pitchFamily="18" charset="0"/>
              </a:rPr>
              <a:t>Vytvoř návrh nového produktu pro extrémní sporty. </a:t>
            </a:r>
          </a:p>
          <a:p>
            <a:r>
              <a:rPr lang="cs-CZ" sz="2400" dirty="0">
                <a:solidFill>
                  <a:srgbClr val="002060"/>
                </a:solidFill>
                <a:latin typeface="Times New Roman" panose="02020603050405020304" pitchFamily="18" charset="0"/>
                <a:cs typeface="Times New Roman" panose="02020603050405020304" pitchFamily="18" charset="0"/>
              </a:rPr>
              <a:t>Napiš úvod workshopu o AI.</a:t>
            </a:r>
          </a:p>
          <a:p>
            <a:r>
              <a:rPr lang="cs-CZ" sz="2400" dirty="0">
                <a:solidFill>
                  <a:srgbClr val="002060"/>
                </a:solidFill>
                <a:latin typeface="Times New Roman" panose="02020603050405020304" pitchFamily="18" charset="0"/>
                <a:cs typeface="Times New Roman" panose="02020603050405020304" pitchFamily="18" charset="0"/>
              </a:rPr>
              <a:t>Navrhni, jaké hry můžeme hrát na dětské oslavě, dcera má 6 let.</a:t>
            </a:r>
          </a:p>
          <a:p>
            <a:r>
              <a:rPr lang="cs-CZ" sz="2400" dirty="0">
                <a:solidFill>
                  <a:srgbClr val="002060"/>
                </a:solidFill>
                <a:latin typeface="Times New Roman" panose="02020603050405020304" pitchFamily="18" charset="0"/>
                <a:cs typeface="Times New Roman" panose="02020603050405020304" pitchFamily="18" charset="0"/>
              </a:rPr>
              <a:t>Napiš </a:t>
            </a:r>
            <a:r>
              <a:rPr lang="cs-CZ" sz="2400" dirty="0" err="1">
                <a:solidFill>
                  <a:srgbClr val="002060"/>
                </a:solidFill>
                <a:latin typeface="Times New Roman" panose="02020603050405020304" pitchFamily="18" charset="0"/>
                <a:cs typeface="Times New Roman" panose="02020603050405020304" pitchFamily="18" charset="0"/>
              </a:rPr>
              <a:t>recommendation</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letter</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rPr>
              <a:t>Jak bych se měl zdravě stravovat?</a:t>
            </a:r>
          </a:p>
          <a:p>
            <a:r>
              <a:rPr lang="cs-CZ" sz="2400" dirty="0">
                <a:solidFill>
                  <a:srgbClr val="002060"/>
                </a:solidFill>
                <a:latin typeface="Times New Roman" panose="02020603050405020304" pitchFamily="18" charset="0"/>
                <a:cs typeface="Times New Roman" panose="02020603050405020304" pitchFamily="18" charset="0"/>
              </a:rPr>
              <a:t>Rozepiš/zkrať/přepiš jinak následující text: „text“.</a:t>
            </a:r>
          </a:p>
          <a:p>
            <a:r>
              <a:rPr lang="cs-CZ" sz="2400" dirty="0">
                <a:solidFill>
                  <a:srgbClr val="002060"/>
                </a:solidFill>
                <a:latin typeface="Times New Roman" panose="02020603050405020304" pitchFamily="18" charset="0"/>
                <a:cs typeface="Times New Roman" panose="02020603050405020304" pitchFamily="18" charset="0"/>
              </a:rPr>
              <a:t>Vysvětli, co je marketing.</a:t>
            </a:r>
          </a:p>
          <a:p>
            <a:endParaRPr lang="cs-CZ" sz="2400" dirty="0">
              <a:solidFill>
                <a:srgbClr val="002060"/>
              </a:solidFill>
              <a:latin typeface="Times New Roman" panose="02020603050405020304" pitchFamily="18" charset="0"/>
              <a:cs typeface="Times New Roman" panose="02020603050405020304" pitchFamily="18" charset="0"/>
            </a:endParaRP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4896544" cy="507703"/>
          </a:xfrm>
        </p:spPr>
        <p:txBody>
          <a:bodyPr/>
          <a:lstStyle/>
          <a:p>
            <a:r>
              <a:rPr lang="cs-CZ" dirty="0"/>
              <a:t>Konkrétní příklady promptů - obecné</a:t>
            </a:r>
          </a:p>
        </p:txBody>
      </p:sp>
    </p:spTree>
    <p:extLst>
      <p:ext uri="{BB962C8B-B14F-4D97-AF65-F5344CB8AC3E}">
        <p14:creationId xmlns:p14="http://schemas.microsoft.com/office/powerpoint/2010/main" val="857066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352928" cy="3672408"/>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1.) Naučím se dělat dobré prompty, viz dále.</a:t>
            </a:r>
          </a:p>
          <a:p>
            <a:endParaRPr lang="cs-CZ" sz="2400" dirty="0">
              <a:solidFill>
                <a:srgbClr val="002060"/>
              </a:solidFill>
              <a:latin typeface="Times New Roman" panose="02020603050405020304" pitchFamily="18" charset="0"/>
              <a:cs typeface="Times New Roman" panose="02020603050405020304" pitchFamily="18" charset="0"/>
            </a:endParaRPr>
          </a:p>
          <a:p>
            <a:r>
              <a:rPr lang="cs-CZ" sz="2400" dirty="0">
                <a:solidFill>
                  <a:srgbClr val="002060"/>
                </a:solidFill>
                <a:latin typeface="Times New Roman" panose="02020603050405020304" pitchFamily="18" charset="0"/>
                <a:cs typeface="Times New Roman" panose="02020603050405020304" pitchFamily="18" charset="0"/>
              </a:rPr>
              <a:t>2.) Budeme si povídat </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 Je to </a:t>
            </a:r>
            <a:r>
              <a:rPr lang="cs-CZ" sz="2400" b="1"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Chat</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GPT, takže opravdu funguje jednoduchý prompt na začátku a neustále se doptávat, chválit, upozorňovat, zpřesňovat, až se doberete k tomu, co chcete. Zabere to takto ale více času, takže se časem chceme zlepšit v </a:t>
            </a:r>
            <a:r>
              <a:rPr lang="cs-CZ" sz="2400" dirty="0" err="1">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promptování</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 </a:t>
            </a:r>
            <a:endParaRPr lang="cs-CZ" sz="2400" dirty="0">
              <a:solidFill>
                <a:srgbClr val="002060"/>
              </a:solidFill>
              <a:latin typeface="Times New Roman" panose="02020603050405020304" pitchFamily="18" charset="0"/>
              <a:cs typeface="Times New Roman" panose="02020603050405020304" pitchFamily="18" charset="0"/>
            </a:endParaRPr>
          </a:p>
          <a:p>
            <a:endParaRPr lang="cs-CZ" sz="2400" dirty="0">
              <a:solidFill>
                <a:srgbClr val="002060"/>
              </a:solidFill>
              <a:latin typeface="Times New Roman" panose="02020603050405020304" pitchFamily="18" charset="0"/>
              <a:cs typeface="Times New Roman" panose="02020603050405020304" pitchFamily="18" charset="0"/>
            </a:endParaRPr>
          </a:p>
          <a:p>
            <a:pPr marL="0" indent="0" algn="ctr">
              <a:buNone/>
            </a:pPr>
            <a:r>
              <a:rPr lang="cs-CZ" sz="2400" i="1" dirty="0">
                <a:solidFill>
                  <a:srgbClr val="002060"/>
                </a:solidFill>
                <a:latin typeface="Times New Roman" panose="02020603050405020304" pitchFamily="18" charset="0"/>
                <a:cs typeface="Times New Roman" panose="02020603050405020304" pitchFamily="18" charset="0"/>
              </a:rPr>
              <a:t>(Klesá důležitost promptů, roste důležitost kontextu)</a:t>
            </a:r>
          </a:p>
        </p:txBody>
      </p:sp>
      <p:sp>
        <p:nvSpPr>
          <p:cNvPr id="6" name="Nadpis 5"/>
          <p:cNvSpPr>
            <a:spLocks noGrp="1"/>
          </p:cNvSpPr>
          <p:nvPr>
            <p:ph type="title"/>
          </p:nvPr>
        </p:nvSpPr>
        <p:spPr>
          <a:xfrm>
            <a:off x="179512" y="195486"/>
            <a:ext cx="4896544" cy="507703"/>
          </a:xfrm>
        </p:spPr>
        <p:txBody>
          <a:bodyPr/>
          <a:lstStyle/>
          <a:p>
            <a:r>
              <a:rPr lang="cs-CZ" dirty="0"/>
              <a:t>2 strategie pro začátečníky</a:t>
            </a:r>
          </a:p>
        </p:txBody>
      </p:sp>
    </p:spTree>
    <p:extLst>
      <p:ext uri="{BB962C8B-B14F-4D97-AF65-F5344CB8AC3E}">
        <p14:creationId xmlns:p14="http://schemas.microsoft.com/office/powerpoint/2010/main" val="8793166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87574"/>
            <a:ext cx="8568952" cy="4032448"/>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b="1" dirty="0">
                <a:solidFill>
                  <a:srgbClr val="002060"/>
                </a:solidFill>
                <a:latin typeface="Times New Roman" panose="02020603050405020304" pitchFamily="18" charset="0"/>
                <a:cs typeface="Times New Roman" panose="02020603050405020304" pitchFamily="18" charset="0"/>
              </a:rPr>
              <a:t>Udělejte si Prompt </a:t>
            </a:r>
            <a:r>
              <a:rPr lang="cs-CZ" sz="2400" b="1" dirty="0" err="1">
                <a:solidFill>
                  <a:srgbClr val="002060"/>
                </a:solidFill>
                <a:latin typeface="Times New Roman" panose="02020603050405020304" pitchFamily="18" charset="0"/>
                <a:cs typeface="Times New Roman" panose="02020603050405020304" pitchFamily="18" charset="0"/>
              </a:rPr>
              <a:t>Library</a:t>
            </a:r>
            <a:r>
              <a:rPr lang="cs-CZ" sz="2400" b="1" dirty="0">
                <a:solidFill>
                  <a:srgbClr val="002060"/>
                </a:solidFill>
                <a:latin typeface="Times New Roman" panose="02020603050405020304" pitchFamily="18" charset="0"/>
                <a:cs typeface="Times New Roman" panose="02020603050405020304" pitchFamily="18" charset="0"/>
              </a:rPr>
              <a:t> – tabulku s prompty! </a:t>
            </a:r>
          </a:p>
          <a:p>
            <a:r>
              <a:rPr lang="cs-CZ" sz="2400" b="1" dirty="0">
                <a:solidFill>
                  <a:srgbClr val="002060"/>
                </a:solidFill>
                <a:latin typeface="Times New Roman" panose="02020603050405020304" pitchFamily="18" charset="0"/>
                <a:cs typeface="Times New Roman" panose="02020603050405020304" pitchFamily="18" charset="0"/>
              </a:rPr>
              <a:t>Detaily</a:t>
            </a:r>
            <a:r>
              <a:rPr lang="cs-CZ" sz="2400" dirty="0">
                <a:solidFill>
                  <a:srgbClr val="002060"/>
                </a:solidFill>
                <a:latin typeface="Times New Roman" panose="02020603050405020304" pitchFamily="18" charset="0"/>
                <a:cs typeface="Times New Roman" panose="02020603050405020304" pitchFamily="18" charset="0"/>
              </a:rPr>
              <a:t> – co nejpodrobněji popište, co po něm chcete, včetně kontextu. </a:t>
            </a:r>
          </a:p>
          <a:p>
            <a:r>
              <a:rPr lang="cs-CZ" sz="2400" b="1" dirty="0">
                <a:solidFill>
                  <a:srgbClr val="002060"/>
                </a:solidFill>
                <a:latin typeface="Times New Roman" panose="02020603050405020304" pitchFamily="18" charset="0"/>
                <a:cs typeface="Times New Roman" panose="02020603050405020304" pitchFamily="18" charset="0"/>
              </a:rPr>
              <a:t>Persona</a:t>
            </a:r>
            <a:r>
              <a:rPr lang="cs-CZ" sz="2400" dirty="0">
                <a:solidFill>
                  <a:srgbClr val="002060"/>
                </a:solidFill>
                <a:latin typeface="Times New Roman" panose="02020603050405020304" pitchFamily="18" charset="0"/>
                <a:cs typeface="Times New Roman" panose="02020603050405020304" pitchFamily="18" charset="0"/>
              </a:rPr>
              <a:t> – popište osobnost tvůrce, takže např.: „pro potřeby tohoto chatu jsi učitel marketingových předmětů na ekonomické vysoké škole“.</a:t>
            </a:r>
          </a:p>
          <a:p>
            <a:r>
              <a:rPr lang="cs-CZ" sz="2400" b="1" dirty="0">
                <a:solidFill>
                  <a:srgbClr val="002060"/>
                </a:solidFill>
                <a:latin typeface="Times New Roman" panose="02020603050405020304" pitchFamily="18" charset="0"/>
                <a:cs typeface="Times New Roman" panose="02020603050405020304" pitchFamily="18" charset="0"/>
              </a:rPr>
              <a:t>Tonalita</a:t>
            </a:r>
            <a:r>
              <a:rPr lang="cs-CZ" sz="2400" dirty="0">
                <a:solidFill>
                  <a:srgbClr val="002060"/>
                </a:solidFill>
                <a:latin typeface="Times New Roman" panose="02020603050405020304" pitchFamily="18" charset="0"/>
                <a:cs typeface="Times New Roman" panose="02020603050405020304" pitchFamily="18" charset="0"/>
              </a:rPr>
              <a:t> – styl, v jakém má psát – stručný, odborný, hravý, poezie. Můžete dodat emoce – např. „pozitivní nádech“.</a:t>
            </a:r>
          </a:p>
          <a:p>
            <a:r>
              <a:rPr lang="cs-CZ" sz="2400" b="1" dirty="0">
                <a:solidFill>
                  <a:srgbClr val="002060"/>
                </a:solidFill>
                <a:latin typeface="Times New Roman" panose="02020603050405020304" pitchFamily="18" charset="0"/>
                <a:cs typeface="Times New Roman" panose="02020603050405020304" pitchFamily="18" charset="0"/>
              </a:rPr>
              <a:t>Publikum</a:t>
            </a:r>
            <a:r>
              <a:rPr lang="cs-CZ" sz="2400" dirty="0">
                <a:solidFill>
                  <a:srgbClr val="002060"/>
                </a:solidFill>
                <a:latin typeface="Times New Roman" panose="02020603050405020304" pitchFamily="18" charset="0"/>
                <a:cs typeface="Times New Roman" panose="02020603050405020304" pitchFamily="18" charset="0"/>
              </a:rPr>
              <a:t> – pro koho se to tvoří.</a:t>
            </a:r>
          </a:p>
          <a:p>
            <a:r>
              <a:rPr lang="cs-CZ" sz="2400" b="1" dirty="0">
                <a:solidFill>
                  <a:srgbClr val="002060"/>
                </a:solidFill>
                <a:latin typeface="Times New Roman" panose="02020603050405020304" pitchFamily="18" charset="0"/>
                <a:cs typeface="Times New Roman" panose="02020603050405020304" pitchFamily="18" charset="0"/>
              </a:rPr>
              <a:t>Sloveso</a:t>
            </a:r>
            <a:r>
              <a:rPr lang="cs-CZ" sz="2400" dirty="0">
                <a:solidFill>
                  <a:srgbClr val="002060"/>
                </a:solidFill>
                <a:latin typeface="Times New Roman" panose="02020603050405020304" pitchFamily="18" charset="0"/>
                <a:cs typeface="Times New Roman" panose="02020603050405020304" pitchFamily="18" charset="0"/>
              </a:rPr>
              <a:t> – sumarizuj, vyjmenuj, vytvoř, klasifikuj, vysvětli, naformátuj, přepiš, přelož, apod.</a:t>
            </a:r>
          </a:p>
          <a:p>
            <a:r>
              <a:rPr lang="cs-CZ" sz="2400" b="1" dirty="0">
                <a:solidFill>
                  <a:srgbClr val="002060"/>
                </a:solidFill>
                <a:latin typeface="Times New Roman" panose="02020603050405020304" pitchFamily="18" charset="0"/>
                <a:cs typeface="Times New Roman" panose="02020603050405020304" pitchFamily="18" charset="0"/>
              </a:rPr>
              <a:t>Formát výstupu </a:t>
            </a:r>
            <a:r>
              <a:rPr lang="cs-CZ" sz="2400" dirty="0">
                <a:solidFill>
                  <a:srgbClr val="002060"/>
                </a:solidFill>
                <a:latin typeface="Times New Roman" panose="02020603050405020304" pitchFamily="18" charset="0"/>
                <a:cs typeface="Times New Roman" panose="02020603050405020304" pitchFamily="18" charset="0"/>
              </a:rPr>
              <a:t>– seznam kroků, vzorec, kód pythonu, číslo, recept, tabulka, odstavec o 100 slovech (chybuje).</a:t>
            </a: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6336704" cy="507703"/>
          </a:xfrm>
        </p:spPr>
        <p:txBody>
          <a:bodyPr/>
          <a:lstStyle/>
          <a:p>
            <a:r>
              <a:rPr lang="cs-CZ" dirty="0"/>
              <a:t>Detailní prompty – nejdůležitější rady</a:t>
            </a:r>
          </a:p>
        </p:txBody>
      </p:sp>
    </p:spTree>
    <p:extLst>
      <p:ext uri="{BB962C8B-B14F-4D97-AF65-F5344CB8AC3E}">
        <p14:creationId xmlns:p14="http://schemas.microsoft.com/office/powerpoint/2010/main" val="4139837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352928" cy="33123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1 Vysvětlení AI - co je to AI, LLM, princip fungování.</a:t>
            </a:r>
          </a:p>
          <a:p>
            <a:r>
              <a:rPr lang="cs-CZ" sz="2400" dirty="0">
                <a:solidFill>
                  <a:srgbClr val="002060"/>
                </a:solidFill>
                <a:latin typeface="Times New Roman" panose="02020603050405020304" pitchFamily="18" charset="0"/>
                <a:cs typeface="Times New Roman" panose="02020603050405020304" pitchFamily="18" charset="0"/>
              </a:rPr>
              <a:t>2 Tvorba účtů – které nástroje, k čemu jsou, jak je použijeme.</a:t>
            </a:r>
          </a:p>
          <a:p>
            <a:r>
              <a:rPr lang="cs-CZ" sz="2400" dirty="0">
                <a:solidFill>
                  <a:srgbClr val="002060"/>
                </a:solidFill>
                <a:latin typeface="Times New Roman" panose="02020603050405020304" pitchFamily="18" charset="0"/>
                <a:cs typeface="Times New Roman" panose="02020603050405020304" pitchFamily="18" charset="0"/>
              </a:rPr>
              <a:t>3 Tvorba promptů – obecně a poté detailně, tvorba vizuálů.</a:t>
            </a:r>
          </a:p>
          <a:p>
            <a:r>
              <a:rPr lang="cs-CZ" sz="2400" dirty="0">
                <a:solidFill>
                  <a:srgbClr val="002060"/>
                </a:solidFill>
                <a:latin typeface="Times New Roman" panose="02020603050405020304" pitchFamily="18" charset="0"/>
                <a:cs typeface="Times New Roman" panose="02020603050405020304" pitchFamily="18" charset="0"/>
              </a:rPr>
              <a:t>4 Pokročilé postupy a chuťovky – přizpůsobit ChatGPT, modely GPT, napíše diplomku?, mnoho příkladů.</a:t>
            </a:r>
          </a:p>
          <a:p>
            <a:endParaRPr lang="cs-CZ" alt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dirty="0"/>
              <a:t>Obsah přednášky</a:t>
            </a:r>
          </a:p>
        </p:txBody>
      </p:sp>
    </p:spTree>
    <p:extLst>
      <p:ext uri="{BB962C8B-B14F-4D97-AF65-F5344CB8AC3E}">
        <p14:creationId xmlns:p14="http://schemas.microsoft.com/office/powerpoint/2010/main" val="29975437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87574"/>
            <a:ext cx="8568952" cy="403244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Náš původní jednoduchý prompt „</a:t>
            </a:r>
            <a:r>
              <a:rPr lang="cs-CZ" sz="2400" i="1" dirty="0">
                <a:solidFill>
                  <a:srgbClr val="002060"/>
                </a:solidFill>
                <a:latin typeface="Times New Roman" panose="02020603050405020304" pitchFamily="18" charset="0"/>
                <a:cs typeface="Times New Roman" panose="02020603050405020304" pitchFamily="18" charset="0"/>
              </a:rPr>
              <a:t>Vysvětli, co je marketing.</a:t>
            </a:r>
            <a:r>
              <a:rPr lang="cs-CZ" sz="2400" dirty="0">
                <a:solidFill>
                  <a:srgbClr val="002060"/>
                </a:solidFill>
                <a:latin typeface="Times New Roman" panose="02020603050405020304" pitchFamily="18" charset="0"/>
                <a:cs typeface="Times New Roman" panose="02020603050405020304" pitchFamily="18" charset="0"/>
              </a:rPr>
              <a:t>“ by tedy teď vypadal takto: “</a:t>
            </a:r>
            <a:r>
              <a:rPr lang="cs-CZ" sz="2400" i="1" dirty="0">
                <a:solidFill>
                  <a:srgbClr val="002060"/>
                </a:solidFill>
                <a:latin typeface="Times New Roman" panose="02020603050405020304" pitchFamily="18" charset="0"/>
                <a:cs typeface="Times New Roman" panose="02020603050405020304" pitchFamily="18" charset="0"/>
              </a:rPr>
              <a:t>Pro potřeby této otázky jsi profesor marketingu na ekonomické vysoké škole. Vysvětli, co je marketing, včetně základních principů a jeho významu pro firmy. Odpověz v akademickém a formálním stylu pro studenty prvního ročníku, kteří mají základy ekonomie, financí a managementu, ale marketingový předmět zatím žádný neměli. Prosím o 3 varianty.</a:t>
            </a:r>
            <a:r>
              <a:rPr lang="cs-CZ" sz="2400" dirty="0">
                <a:solidFill>
                  <a:srgbClr val="002060"/>
                </a:solidFill>
                <a:latin typeface="Times New Roman" panose="02020603050405020304" pitchFamily="18" charset="0"/>
                <a:cs typeface="Times New Roman" panose="02020603050405020304" pitchFamily="18" charset="0"/>
              </a:rPr>
              <a:t>” </a:t>
            </a:r>
          </a:p>
          <a:p>
            <a:r>
              <a:rPr lang="cs-CZ" sz="2400" dirty="0">
                <a:solidFill>
                  <a:srgbClr val="002060"/>
                </a:solidFill>
                <a:latin typeface="Times New Roman" panose="02020603050405020304" pitchFamily="18" charset="0"/>
                <a:cs typeface="Times New Roman" panose="02020603050405020304" pitchFamily="18" charset="0"/>
              </a:rPr>
              <a:t>Dostaneme výrazně lepší odpověď, ale stále s ní nemusíme být spokojeni.</a:t>
            </a:r>
          </a:p>
        </p:txBody>
      </p:sp>
      <p:sp>
        <p:nvSpPr>
          <p:cNvPr id="6" name="Nadpis 5"/>
          <p:cNvSpPr>
            <a:spLocks noGrp="1"/>
          </p:cNvSpPr>
          <p:nvPr>
            <p:ph type="title"/>
          </p:nvPr>
        </p:nvSpPr>
        <p:spPr>
          <a:xfrm>
            <a:off x="179512" y="195486"/>
            <a:ext cx="6336704" cy="507703"/>
          </a:xfrm>
        </p:spPr>
        <p:txBody>
          <a:bodyPr/>
          <a:lstStyle/>
          <a:p>
            <a:r>
              <a:rPr lang="cs-CZ" dirty="0"/>
              <a:t>Detailnější prompt – příklad</a:t>
            </a:r>
          </a:p>
        </p:txBody>
      </p:sp>
    </p:spTree>
    <p:extLst>
      <p:ext uri="{BB962C8B-B14F-4D97-AF65-F5344CB8AC3E}">
        <p14:creationId xmlns:p14="http://schemas.microsoft.com/office/powerpoint/2010/main" val="42663744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843558"/>
            <a:ext cx="8640960" cy="3600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b="1" dirty="0">
                <a:solidFill>
                  <a:srgbClr val="002060"/>
                </a:solidFill>
                <a:latin typeface="Times New Roman" panose="02020603050405020304" pitchFamily="18" charset="0"/>
                <a:cs typeface="Times New Roman" panose="02020603050405020304" pitchFamily="18" charset="0"/>
              </a:rPr>
              <a:t>Formát výstupu </a:t>
            </a:r>
            <a:r>
              <a:rPr lang="cs-CZ" sz="2400" dirty="0">
                <a:solidFill>
                  <a:srgbClr val="002060"/>
                </a:solidFill>
                <a:latin typeface="Times New Roman" panose="02020603050405020304" pitchFamily="18" charset="0"/>
                <a:cs typeface="Times New Roman" panose="02020603050405020304" pitchFamily="18" charset="0"/>
              </a:rPr>
              <a:t>– HTML, XML, JSON, VBA, </a:t>
            </a:r>
            <a:r>
              <a:rPr lang="cs-CZ" sz="2400" dirty="0" err="1">
                <a:solidFill>
                  <a:srgbClr val="002060"/>
                </a:solidFill>
                <a:latin typeface="Times New Roman" panose="02020603050405020304" pitchFamily="18" charset="0"/>
                <a:cs typeface="Times New Roman" panose="02020603050405020304" pitchFamily="18" charset="0"/>
              </a:rPr>
              <a:t>PowerShell</a:t>
            </a:r>
            <a:r>
              <a:rPr lang="cs-CZ" sz="2400" dirty="0">
                <a:solidFill>
                  <a:srgbClr val="002060"/>
                </a:solidFill>
                <a:latin typeface="Times New Roman" panose="02020603050405020304" pitchFamily="18" charset="0"/>
                <a:cs typeface="Times New Roman" panose="02020603050405020304" pitchFamily="18" charset="0"/>
              </a:rPr>
              <a:t> apod.</a:t>
            </a:r>
          </a:p>
          <a:p>
            <a:r>
              <a:rPr lang="cs-CZ" sz="2400" b="1" dirty="0">
                <a:solidFill>
                  <a:srgbClr val="002060"/>
                </a:solidFill>
                <a:latin typeface="Times New Roman" panose="02020603050405020304" pitchFamily="18" charset="0"/>
                <a:cs typeface="Times New Roman" panose="02020603050405020304" pitchFamily="18" charset="0"/>
              </a:rPr>
              <a:t>Poskytněte příklad</a:t>
            </a:r>
            <a:r>
              <a:rPr lang="cs-CZ" sz="2400" dirty="0">
                <a:solidFill>
                  <a:srgbClr val="002060"/>
                </a:solidFill>
                <a:latin typeface="Times New Roman" panose="02020603050405020304" pitchFamily="18" charset="0"/>
                <a:cs typeface="Times New Roman" panose="02020603050405020304" pitchFamily="18" charset="0"/>
              </a:rPr>
              <a:t> – když se tě zeptám takto, odpovíš takto. „Nahrávám ti vzor z minulého roku“, „Toto jsem vytvořil – uprav, zlepši, doplň, porovnej s něčím a přepracuj atd.“.</a:t>
            </a: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6336704" cy="507703"/>
          </a:xfrm>
        </p:spPr>
        <p:txBody>
          <a:bodyPr/>
          <a:lstStyle/>
          <a:p>
            <a:r>
              <a:rPr lang="cs-CZ" dirty="0"/>
              <a:t>Detailní prompty - formát a příklad</a:t>
            </a:r>
          </a:p>
        </p:txBody>
      </p:sp>
      <p:pic>
        <p:nvPicPr>
          <p:cNvPr id="3" name="Obrázek 2">
            <a:extLst>
              <a:ext uri="{FF2B5EF4-FFF2-40B4-BE49-F238E27FC236}">
                <a16:creationId xmlns:a16="http://schemas.microsoft.com/office/drawing/2014/main" id="{DB116BF6-7311-9467-A135-74147BB7956A}"/>
              </a:ext>
            </a:extLst>
          </p:cNvPr>
          <p:cNvPicPr>
            <a:picLocks noChangeAspect="1"/>
          </p:cNvPicPr>
          <p:nvPr/>
        </p:nvPicPr>
        <p:blipFill>
          <a:blip r:embed="rId3"/>
          <a:stretch>
            <a:fillRect/>
          </a:stretch>
        </p:blipFill>
        <p:spPr>
          <a:xfrm>
            <a:off x="1394969" y="2427734"/>
            <a:ext cx="6354062" cy="2305653"/>
          </a:xfrm>
          <a:prstGeom prst="rect">
            <a:avLst/>
          </a:prstGeom>
        </p:spPr>
      </p:pic>
    </p:spTree>
    <p:extLst>
      <p:ext uri="{BB962C8B-B14F-4D97-AF65-F5344CB8AC3E}">
        <p14:creationId xmlns:p14="http://schemas.microsoft.com/office/powerpoint/2010/main" val="28981747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843558"/>
            <a:ext cx="8352928" cy="3600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b="1" dirty="0">
                <a:solidFill>
                  <a:srgbClr val="002060"/>
                </a:solidFill>
                <a:latin typeface="Times New Roman" panose="02020603050405020304" pitchFamily="18" charset="0"/>
                <a:cs typeface="Times New Roman" panose="02020603050405020304" pitchFamily="18" charset="0"/>
              </a:rPr>
              <a:t>Délka výstupu </a:t>
            </a:r>
            <a:r>
              <a:rPr lang="cs-CZ" sz="2400" dirty="0">
                <a:solidFill>
                  <a:srgbClr val="002060"/>
                </a:solidFill>
                <a:latin typeface="Times New Roman" panose="02020603050405020304" pitchFamily="18" charset="0"/>
                <a:cs typeface="Times New Roman" panose="02020603050405020304" pitchFamily="18" charset="0"/>
              </a:rPr>
              <a:t>– 3 věty, 200 slov, 2 strany.</a:t>
            </a:r>
          </a:p>
          <a:p>
            <a:r>
              <a:rPr lang="cs-CZ" sz="2400" b="1" dirty="0">
                <a:solidFill>
                  <a:srgbClr val="002060"/>
                </a:solidFill>
                <a:latin typeface="Times New Roman" panose="02020603050405020304" pitchFamily="18" charset="0"/>
                <a:cs typeface="Times New Roman" panose="02020603050405020304" pitchFamily="18" charset="0"/>
              </a:rPr>
              <a:t>Oddělovače</a:t>
            </a:r>
            <a:r>
              <a:rPr lang="cs-CZ" sz="2400" dirty="0">
                <a:solidFill>
                  <a:srgbClr val="002060"/>
                </a:solidFill>
                <a:latin typeface="Times New Roman" panose="02020603050405020304" pitchFamily="18" charset="0"/>
                <a:cs typeface="Times New Roman" panose="02020603050405020304" pitchFamily="18" charset="0"/>
              </a:rPr>
              <a:t> – používejte oddělovače a sdělte mu to.</a:t>
            </a:r>
          </a:p>
          <a:p>
            <a:r>
              <a:rPr lang="cs-CZ" sz="2400" b="1" dirty="0">
                <a:solidFill>
                  <a:srgbClr val="002060"/>
                </a:solidFill>
                <a:latin typeface="Times New Roman" panose="02020603050405020304" pitchFamily="18" charset="0"/>
                <a:cs typeface="Times New Roman" panose="02020603050405020304" pitchFamily="18" charset="0"/>
              </a:rPr>
              <a:t>Jak postupovat v krizi </a:t>
            </a:r>
            <a:r>
              <a:rPr lang="cs-CZ" sz="2400" dirty="0">
                <a:solidFill>
                  <a:srgbClr val="002060"/>
                </a:solidFill>
                <a:latin typeface="Times New Roman" panose="02020603050405020304" pitchFamily="18" charset="0"/>
                <a:cs typeface="Times New Roman" panose="02020603050405020304" pitchFamily="18" charset="0"/>
              </a:rPr>
              <a:t>– pokud se zasekneš, zeptej se, pokud nejde odpovědět, napiš že nejde apod.</a:t>
            </a:r>
          </a:p>
          <a:p>
            <a:r>
              <a:rPr lang="cs-CZ" sz="2400" b="1" dirty="0" err="1">
                <a:solidFill>
                  <a:srgbClr val="002060"/>
                </a:solidFill>
                <a:latin typeface="Times New Roman" panose="02020603050405020304" pitchFamily="18" charset="0"/>
                <a:cs typeface="Times New Roman" panose="02020603050405020304" pitchFamily="18" charset="0"/>
              </a:rPr>
              <a:t>Whitelist</a:t>
            </a:r>
            <a:r>
              <a:rPr lang="cs-CZ" sz="2400" b="1" dirty="0">
                <a:solidFill>
                  <a:srgbClr val="002060"/>
                </a:solidFill>
                <a:latin typeface="Times New Roman" panose="02020603050405020304" pitchFamily="18" charset="0"/>
                <a:cs typeface="Times New Roman" panose="02020603050405020304" pitchFamily="18" charset="0"/>
              </a:rPr>
              <a:t> / </a:t>
            </a:r>
            <a:r>
              <a:rPr lang="cs-CZ" sz="2400" b="1" dirty="0" err="1">
                <a:solidFill>
                  <a:srgbClr val="002060"/>
                </a:solidFill>
                <a:latin typeface="Times New Roman" panose="02020603050405020304" pitchFamily="18" charset="0"/>
                <a:cs typeface="Times New Roman" panose="02020603050405020304" pitchFamily="18" charset="0"/>
              </a:rPr>
              <a:t>Blacklist</a:t>
            </a:r>
            <a:r>
              <a:rPr lang="cs-CZ" sz="2400" b="1" dirty="0">
                <a:solidFill>
                  <a:srgbClr val="002060"/>
                </a:solidFill>
                <a:latin typeface="Times New Roman" panose="02020603050405020304" pitchFamily="18" charset="0"/>
                <a:cs typeface="Times New Roman" panose="02020603050405020304" pitchFamily="18" charset="0"/>
              </a:rPr>
              <a:t> </a:t>
            </a:r>
            <a:r>
              <a:rPr lang="cs-CZ" sz="2400" dirty="0">
                <a:solidFill>
                  <a:srgbClr val="002060"/>
                </a:solidFill>
                <a:latin typeface="Times New Roman" panose="02020603050405020304" pitchFamily="18" charset="0"/>
                <a:cs typeface="Times New Roman" panose="02020603050405020304" pitchFamily="18" charset="0"/>
              </a:rPr>
              <a:t>– doporučená a omezená témata – ve své odpovědi zahrň tento zdroj, ale vynechej toto.</a:t>
            </a:r>
          </a:p>
          <a:p>
            <a:r>
              <a:rPr lang="cs-CZ" sz="2400" b="1" dirty="0">
                <a:solidFill>
                  <a:srgbClr val="002060"/>
                </a:solidFill>
                <a:latin typeface="Times New Roman" panose="02020603050405020304" pitchFamily="18" charset="0"/>
                <a:cs typeface="Times New Roman" panose="02020603050405020304" pitchFamily="18" charset="0"/>
              </a:rPr>
              <a:t>Formátování promptu </a:t>
            </a:r>
            <a:r>
              <a:rPr lang="cs-CZ" sz="2400" dirty="0">
                <a:solidFill>
                  <a:srgbClr val="002060"/>
                </a:solidFill>
                <a:latin typeface="Times New Roman" panose="02020603050405020304" pitchFamily="18" charset="0"/>
                <a:cs typeface="Times New Roman" panose="02020603050405020304" pitchFamily="18" charset="0"/>
              </a:rPr>
              <a:t>– je-li dlouhý, struktura s nadpisy.</a:t>
            </a:r>
          </a:p>
          <a:p>
            <a:r>
              <a:rPr lang="cs-CZ" sz="2400" b="1" dirty="0" err="1">
                <a:solidFill>
                  <a:srgbClr val="002060"/>
                </a:solidFill>
                <a:latin typeface="Times New Roman" panose="02020603050405020304" pitchFamily="18" charset="0"/>
                <a:cs typeface="Times New Roman" panose="02020603050405020304" pitchFamily="18" charset="0"/>
              </a:rPr>
              <a:t>Multi</a:t>
            </a:r>
            <a:r>
              <a:rPr lang="cs-CZ" sz="2400" b="1" dirty="0">
                <a:solidFill>
                  <a:srgbClr val="002060"/>
                </a:solidFill>
                <a:latin typeface="Times New Roman" panose="02020603050405020304" pitchFamily="18" charset="0"/>
                <a:cs typeface="Times New Roman" panose="02020603050405020304" pitchFamily="18" charset="0"/>
              </a:rPr>
              <a:t>-prompt</a:t>
            </a:r>
            <a:r>
              <a:rPr lang="cs-CZ" sz="2400" dirty="0">
                <a:solidFill>
                  <a:srgbClr val="002060"/>
                </a:solidFill>
                <a:latin typeface="Times New Roman" panose="02020603050405020304" pitchFamily="18" charset="0"/>
                <a:cs typeface="Times New Roman" panose="02020603050405020304" pitchFamily="18" charset="0"/>
              </a:rPr>
              <a:t> – např. si nastavím personu a styl, pak pracuji.</a:t>
            </a: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6336704" cy="507703"/>
          </a:xfrm>
        </p:spPr>
        <p:txBody>
          <a:bodyPr/>
          <a:lstStyle/>
          <a:p>
            <a:r>
              <a:rPr lang="cs-CZ" dirty="0"/>
              <a:t>Detailní prompty – další rady</a:t>
            </a:r>
          </a:p>
        </p:txBody>
      </p:sp>
    </p:spTree>
    <p:extLst>
      <p:ext uri="{BB962C8B-B14F-4D97-AF65-F5344CB8AC3E}">
        <p14:creationId xmlns:p14="http://schemas.microsoft.com/office/powerpoint/2010/main" val="36563021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843558"/>
            <a:ext cx="8352928" cy="3600400"/>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Náš prompt by teď vypadal takto: "</a:t>
            </a:r>
            <a:r>
              <a:rPr lang="cs-CZ" sz="2400" i="1" dirty="0">
                <a:solidFill>
                  <a:srgbClr val="002060"/>
                </a:solidFill>
                <a:latin typeface="Times New Roman" panose="02020603050405020304" pitchFamily="18" charset="0"/>
                <a:cs typeface="Times New Roman" panose="02020603050405020304" pitchFamily="18" charset="0"/>
              </a:rPr>
              <a:t>Pro potřeby této otázky jsi profesor marketingu na ekonomické vysoké škole. Vysvětli, co je marketing, včetně základních principů a jeho významu pro firmy. Odpověz v akademickém a formálním stylu pro studenty prvního ročníku, kteří mají základy ekonomie, financí a managementu, ale marketingový předmět zatím žádný neměli. Shrň odpověď do tří odstavců a začni základní definicí, pokračuj výkladem principů a zakonči důležitostí pro firmy. Odděl každý odstavec jasným nadpisem: Definice, Principy marketingu, Význam pro firmy. Jako příklad odpovědi můžeš použít: „Marketing je soubor aktivit...“. Pokud najdeš odporující si definice, ukaž mi je a zeptej se na další postup. Nezmiňuj marketingový mix, soustřeď se více na principy marketingu z pohledu nabídky a poptávky. Výstup mi vytvoř jako dokument pro Word.</a:t>
            </a:r>
            <a:r>
              <a:rPr lang="cs-CZ" sz="2400" dirty="0">
                <a:solidFill>
                  <a:srgbClr val="002060"/>
                </a:solidFill>
                <a:latin typeface="Times New Roman" panose="02020603050405020304" pitchFamily="18" charset="0"/>
                <a:cs typeface="Times New Roman" panose="02020603050405020304" pitchFamily="18" charset="0"/>
              </a:rPr>
              <a:t>“</a:t>
            </a: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6336704" cy="507703"/>
          </a:xfrm>
        </p:spPr>
        <p:txBody>
          <a:bodyPr/>
          <a:lstStyle/>
          <a:p>
            <a:r>
              <a:rPr lang="cs-CZ" dirty="0"/>
              <a:t>Ještě detailnější prompt – příklad</a:t>
            </a:r>
          </a:p>
        </p:txBody>
      </p:sp>
    </p:spTree>
    <p:extLst>
      <p:ext uri="{BB962C8B-B14F-4D97-AF65-F5344CB8AC3E}">
        <p14:creationId xmlns:p14="http://schemas.microsoft.com/office/powerpoint/2010/main" val="35685402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843558"/>
            <a:ext cx="8496944" cy="3888432"/>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b="1" dirty="0">
                <a:solidFill>
                  <a:srgbClr val="002060"/>
                </a:solidFill>
                <a:latin typeface="Times New Roman" panose="02020603050405020304" pitchFamily="18" charset="0"/>
                <a:cs typeface="Times New Roman" panose="02020603050405020304" pitchFamily="18" charset="0"/>
              </a:rPr>
              <a:t>Postupné myšlení </a:t>
            </a:r>
            <a:r>
              <a:rPr lang="cs-CZ" sz="2400" dirty="0">
                <a:solidFill>
                  <a:srgbClr val="002060"/>
                </a:solidFill>
                <a:latin typeface="Times New Roman" panose="02020603050405020304" pitchFamily="18" charset="0"/>
                <a:cs typeface="Times New Roman" panose="02020603050405020304" pitchFamily="18" charset="0"/>
              </a:rPr>
              <a:t>– LLM poskytuje odpovědi na základě největší pravděpodobnosti, ale my jej můžeme donutit postupně „přemýšlet a odvozovat“ – „postupuj krok za krokem a zdůvodňuj své odpovědi“.</a:t>
            </a:r>
          </a:p>
          <a:p>
            <a:r>
              <a:rPr lang="cs-CZ" sz="2400" b="1" dirty="0">
                <a:solidFill>
                  <a:srgbClr val="002060"/>
                </a:solidFill>
                <a:latin typeface="Times New Roman" panose="02020603050405020304" pitchFamily="18" charset="0"/>
                <a:cs typeface="Times New Roman" panose="02020603050405020304" pitchFamily="18" charset="0"/>
              </a:rPr>
              <a:t>Omezte zdroje </a:t>
            </a:r>
            <a:r>
              <a:rPr lang="cs-CZ" sz="2400" dirty="0">
                <a:solidFill>
                  <a:srgbClr val="002060"/>
                </a:solidFill>
                <a:latin typeface="Times New Roman" panose="02020603050405020304" pitchFamily="18" charset="0"/>
                <a:cs typeface="Times New Roman" panose="02020603050405020304" pitchFamily="18" charset="0"/>
              </a:rPr>
              <a:t>– např. hledej jen v nahraných dokumentech.</a:t>
            </a:r>
          </a:p>
          <a:p>
            <a:r>
              <a:rPr lang="cs-CZ" sz="2400" b="1" dirty="0">
                <a:solidFill>
                  <a:srgbClr val="002060"/>
                </a:solidFill>
                <a:latin typeface="Times New Roman" panose="02020603050405020304" pitchFamily="18" charset="0"/>
                <a:cs typeface="Times New Roman" panose="02020603050405020304" pitchFamily="18" charset="0"/>
              </a:rPr>
              <a:t>Historie chatu </a:t>
            </a:r>
            <a:r>
              <a:rPr lang="cs-CZ" sz="2400" dirty="0">
                <a:solidFill>
                  <a:srgbClr val="002060"/>
                </a:solidFill>
                <a:latin typeface="Times New Roman" panose="02020603050405020304" pitchFamily="18" charset="0"/>
                <a:cs typeface="Times New Roman" panose="02020603050405020304" pitchFamily="18" charset="0"/>
              </a:rPr>
              <a:t>– má brát ohled? Kolik? </a:t>
            </a:r>
          </a:p>
          <a:p>
            <a:r>
              <a:rPr lang="cs-CZ" sz="2400" b="1" dirty="0">
                <a:solidFill>
                  <a:srgbClr val="002060"/>
                </a:solidFill>
                <a:latin typeface="Times New Roman" panose="02020603050405020304" pitchFamily="18" charset="0"/>
                <a:cs typeface="Times New Roman" panose="02020603050405020304" pitchFamily="18" charset="0"/>
              </a:rPr>
              <a:t>Zeptej se mě </a:t>
            </a:r>
            <a:r>
              <a:rPr lang="cs-CZ" sz="2400" dirty="0">
                <a:solidFill>
                  <a:srgbClr val="002060"/>
                </a:solidFill>
                <a:latin typeface="Times New Roman" panose="02020603050405020304" pitchFamily="18" charset="0"/>
                <a:cs typeface="Times New Roman" panose="02020603050405020304" pitchFamily="18" charset="0"/>
              </a:rPr>
              <a:t>– než začneš, abychom věděli, že chápeš (nebo dokud x).</a:t>
            </a:r>
          </a:p>
          <a:p>
            <a:r>
              <a:rPr lang="cs-CZ" sz="2400" dirty="0">
                <a:solidFill>
                  <a:srgbClr val="002060"/>
                </a:solidFill>
                <a:latin typeface="Times New Roman" panose="02020603050405020304" pitchFamily="18" charset="0"/>
                <a:cs typeface="Times New Roman" panose="02020603050405020304" pitchFamily="18" charset="0"/>
                <a:hlinkClick r:id="rId3"/>
              </a:rPr>
              <a:t>Použij jiný nástroj</a:t>
            </a:r>
            <a:r>
              <a:rPr lang="cs-CZ" sz="2400" dirty="0">
                <a:solidFill>
                  <a:srgbClr val="002060"/>
                </a:solidFill>
                <a:latin typeface="Times New Roman" panose="02020603050405020304" pitchFamily="18" charset="0"/>
                <a:cs typeface="Times New Roman" panose="02020603050405020304" pitchFamily="18" charset="0"/>
              </a:rPr>
              <a:t> – např. na matematiku, kódování apod.</a:t>
            </a:r>
          </a:p>
          <a:p>
            <a:r>
              <a:rPr lang="cs-CZ" sz="2400" b="1" dirty="0">
                <a:solidFill>
                  <a:srgbClr val="002060"/>
                </a:solidFill>
                <a:latin typeface="Times New Roman" panose="02020603050405020304" pitchFamily="18" charset="0"/>
                <a:cs typeface="Times New Roman" panose="02020603050405020304" pitchFamily="18" charset="0"/>
              </a:rPr>
              <a:t>Uveď zdroje </a:t>
            </a:r>
            <a:r>
              <a:rPr lang="cs-CZ" sz="2400" dirty="0">
                <a:solidFill>
                  <a:srgbClr val="002060"/>
                </a:solidFill>
                <a:latin typeface="Times New Roman" panose="02020603050405020304" pitchFamily="18" charset="0"/>
                <a:cs typeface="Times New Roman" panose="02020603050405020304" pitchFamily="18" charset="0"/>
              </a:rPr>
              <a:t>– uveď zdroj a označ text, neuváděj jen databázi, ale konkrétní článek.</a:t>
            </a:r>
          </a:p>
          <a:p>
            <a:r>
              <a:rPr lang="cs-CZ" sz="2400" b="1" dirty="0">
                <a:solidFill>
                  <a:srgbClr val="002060"/>
                </a:solidFill>
                <a:latin typeface="Times New Roman" panose="02020603050405020304" pitchFamily="18" charset="0"/>
                <a:cs typeface="Times New Roman" panose="02020603050405020304" pitchFamily="18" charset="0"/>
              </a:rPr>
              <a:t>VŽDY SE MŮŽEME PTÁT NA PROMPT!</a:t>
            </a:r>
          </a:p>
        </p:txBody>
      </p:sp>
      <p:sp>
        <p:nvSpPr>
          <p:cNvPr id="6" name="Nadpis 5"/>
          <p:cNvSpPr>
            <a:spLocks noGrp="1"/>
          </p:cNvSpPr>
          <p:nvPr>
            <p:ph type="title"/>
          </p:nvPr>
        </p:nvSpPr>
        <p:spPr>
          <a:xfrm>
            <a:off x="179512" y="195486"/>
            <a:ext cx="6336704" cy="507703"/>
          </a:xfrm>
        </p:spPr>
        <p:txBody>
          <a:bodyPr/>
          <a:lstStyle/>
          <a:p>
            <a:r>
              <a:rPr lang="cs-CZ" dirty="0"/>
              <a:t>Detailní prompty – ostatní</a:t>
            </a:r>
          </a:p>
        </p:txBody>
      </p:sp>
    </p:spTree>
    <p:extLst>
      <p:ext uri="{BB962C8B-B14F-4D97-AF65-F5344CB8AC3E}">
        <p14:creationId xmlns:p14="http://schemas.microsoft.com/office/powerpoint/2010/main" val="29541491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496944" cy="3312368"/>
          </a:xfrm>
          <a:prstGeom prst="rect">
            <a:avLst/>
          </a:prstGeom>
        </p:spPr>
        <p:txBody>
          <a:bodyPr vert="horz" lIns="91440" tIns="45720" rIns="91440" bIns="45720" rtlCol="0">
            <a:normAutofit fontScale="6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400" dirty="0">
                <a:solidFill>
                  <a:srgbClr val="002060"/>
                </a:solidFill>
                <a:latin typeface="Times New Roman" panose="02020603050405020304" pitchFamily="18" charset="0"/>
                <a:cs typeface="Times New Roman" panose="02020603050405020304" pitchFamily="18" charset="0"/>
              </a:rPr>
              <a:t>I Want You To Act As A Content Writer Very Proficient SEO Writer Writes Fluently English. First Create Two Tables. First Table Should be the Outline of the Article and the Second Should be the Article. Bold the Heading of the Second Table using Markdown language. Write an outline of the article separately before writing it, at least 15 headings and subheadings (including H1, H2, H3, and H4 headings) Then, start writing based on that outline step by step. Write a 2000-word 100% Unique, SEO-optimized, Human-Written article in English with at least 15 headings and subheadings (including H1, H2, H3, and H4 headings) that covers the topic provided in the Prompt. Write The article In Your Own Words Rather Than Copying And Pasting From Other Sources. Consider perplexity and burstiness when creating content, ensuring high levels of both without losing specificity or context. Use fully detailed paragraphs that engage the reader. Write In A Conversational Style As Written By A Human (Use An Informal Tone, Utilize Personal Pronouns, Keep It Simple, Engage The Reader, Use The Active Voice, Keep It Brief, Use Rhetorical Questions, and Incorporate Analogies And Metaphors). End with a conclusion paragraph. This is important to Bold the Title and all headings of the article, and use appropriate headings for H tags.</a:t>
            </a:r>
          </a:p>
          <a:p>
            <a:endParaRPr lang="en-US" sz="2400" dirty="0">
              <a:solidFill>
                <a:srgbClr val="002060"/>
              </a:solidFill>
              <a:latin typeface="Times New Roman" panose="02020603050405020304" pitchFamily="18" charset="0"/>
              <a:cs typeface="Times New Roman" panose="02020603050405020304" pitchFamily="18" charset="0"/>
            </a:endParaRPr>
          </a:p>
          <a:p>
            <a:r>
              <a:rPr lang="en-US" sz="2400" dirty="0">
                <a:solidFill>
                  <a:srgbClr val="002060"/>
                </a:solidFill>
                <a:latin typeface="Times New Roman" panose="02020603050405020304" pitchFamily="18" charset="0"/>
                <a:cs typeface="Times New Roman" panose="02020603050405020304" pitchFamily="18" charset="0"/>
              </a:rPr>
              <a:t>Now Write An Article On This Topic “How to choose the right contractor for your dream ID renovation”</a:t>
            </a:r>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6336704" cy="507703"/>
          </a:xfrm>
        </p:spPr>
        <p:txBody>
          <a:bodyPr/>
          <a:lstStyle/>
          <a:p>
            <a:r>
              <a:rPr lang="cs-CZ" dirty="0"/>
              <a:t>Detailní prompty - příklad</a:t>
            </a:r>
          </a:p>
        </p:txBody>
      </p:sp>
    </p:spTree>
    <p:extLst>
      <p:ext uri="{BB962C8B-B14F-4D97-AF65-F5344CB8AC3E}">
        <p14:creationId xmlns:p14="http://schemas.microsoft.com/office/powerpoint/2010/main" val="13889721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496944" cy="3312368"/>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400" dirty="0" err="1">
                <a:solidFill>
                  <a:srgbClr val="002060"/>
                </a:solidFill>
                <a:latin typeface="Times New Roman" panose="02020603050405020304" pitchFamily="18" charset="0"/>
                <a:cs typeface="Times New Roman" panose="02020603050405020304" pitchFamily="18" charset="0"/>
              </a:rPr>
              <a:t>Vytvoř</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anotaci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na</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přednášku</a:t>
            </a:r>
            <a:r>
              <a:rPr lang="en-US" sz="2400" dirty="0">
                <a:solidFill>
                  <a:srgbClr val="002060"/>
                </a:solidFill>
                <a:latin typeface="Times New Roman" panose="02020603050405020304" pitchFamily="18" charset="0"/>
                <a:cs typeface="Times New Roman" panose="02020603050405020304" pitchFamily="18" charset="0"/>
              </a:rPr>
              <a:t> o Google Analytics, </a:t>
            </a:r>
            <a:r>
              <a:rPr lang="en-US" sz="2400" dirty="0" err="1">
                <a:solidFill>
                  <a:srgbClr val="002060"/>
                </a:solidFill>
                <a:latin typeface="Times New Roman" panose="02020603050405020304" pitchFamily="18" charset="0"/>
                <a:cs typeface="Times New Roman" panose="02020603050405020304" pitchFamily="18" charset="0"/>
              </a:rPr>
              <a:t>délka</a:t>
            </a:r>
            <a:r>
              <a:rPr lang="en-US" sz="2400" dirty="0">
                <a:solidFill>
                  <a:srgbClr val="002060"/>
                </a:solidFill>
                <a:latin typeface="Times New Roman" panose="02020603050405020304" pitchFamily="18" charset="0"/>
                <a:cs typeface="Times New Roman" panose="02020603050405020304" pitchFamily="18" charset="0"/>
              </a:rPr>
              <a:t> do 50 </a:t>
            </a:r>
            <a:r>
              <a:rPr lang="en-US" sz="2400" dirty="0" err="1">
                <a:solidFill>
                  <a:srgbClr val="002060"/>
                </a:solidFill>
                <a:latin typeface="Times New Roman" panose="02020603050405020304" pitchFamily="18" charset="0"/>
                <a:cs typeface="Times New Roman" panose="02020603050405020304" pitchFamily="18" charset="0"/>
              </a:rPr>
              <a:t>slov</a:t>
            </a:r>
            <a:r>
              <a:rPr lang="en-US" sz="2400" dirty="0">
                <a:solidFill>
                  <a:srgbClr val="002060"/>
                </a:solidFill>
                <a:latin typeface="Times New Roman" panose="02020603050405020304" pitchFamily="18" charset="0"/>
                <a:cs typeface="Times New Roman" panose="02020603050405020304" pitchFamily="18" charset="0"/>
              </a:rPr>
              <a:t>.</a:t>
            </a:r>
            <a:r>
              <a:rPr lang="cs-CZ" sz="2400" dirty="0">
                <a:solidFill>
                  <a:srgbClr val="002060"/>
                </a:solidFill>
                <a:latin typeface="Times New Roman" panose="02020603050405020304" pitchFamily="18" charset="0"/>
                <a:cs typeface="Times New Roman" panose="02020603050405020304" pitchFamily="18" charset="0"/>
              </a:rPr>
              <a:t> Výstup byl špatný.</a:t>
            </a:r>
          </a:p>
          <a:p>
            <a:r>
              <a:rPr lang="cs-CZ" sz="2400" dirty="0">
                <a:solidFill>
                  <a:srgbClr val="002060"/>
                </a:solidFill>
                <a:latin typeface="Times New Roman" panose="02020603050405020304" pitchFamily="18" charset="0"/>
                <a:cs typeface="Times New Roman" panose="02020603050405020304" pitchFamily="18" charset="0"/>
              </a:rPr>
              <a:t>Učíš marketingové předměty na ekonomické vysoké škole. Tvoji studenti již znají základy marketingu. V předmětu zaměřeném na online marketingové nástroje je čeká přednáška o Google </a:t>
            </a:r>
            <a:r>
              <a:rPr lang="cs-CZ" sz="2400" dirty="0" err="1">
                <a:solidFill>
                  <a:srgbClr val="002060"/>
                </a:solidFill>
                <a:latin typeface="Times New Roman" panose="02020603050405020304" pitchFamily="18" charset="0"/>
                <a:cs typeface="Times New Roman" panose="02020603050405020304" pitchFamily="18" charset="0"/>
              </a:rPr>
              <a:t>Analytics</a:t>
            </a:r>
            <a:r>
              <a:rPr lang="cs-CZ" sz="2400" dirty="0">
                <a:solidFill>
                  <a:srgbClr val="002060"/>
                </a:solidFill>
                <a:latin typeface="Times New Roman" panose="02020603050405020304" pitchFamily="18" charset="0"/>
                <a:cs typeface="Times New Roman" panose="02020603050405020304" pitchFamily="18" charset="0"/>
              </a:rPr>
              <a:t>. Co by tato přednáška měla obsahovat? </a:t>
            </a:r>
          </a:p>
          <a:p>
            <a:r>
              <a:rPr lang="cs-CZ" sz="2400" dirty="0">
                <a:solidFill>
                  <a:srgbClr val="002060"/>
                </a:solidFill>
                <a:latin typeface="Times New Roman" panose="02020603050405020304" pitchFamily="18" charset="0"/>
                <a:cs typeface="Times New Roman" panose="02020603050405020304" pitchFamily="18" charset="0"/>
              </a:rPr>
              <a:t>Navazující prompty: vytvoř krátkou anotaci, vygeneruj strukturu, otázky/odpovědi. Přepiš hravěji/detailněji. Přidej do textu zmínku o X a nezmiňuj Y.</a:t>
            </a: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6336704" cy="507703"/>
          </a:xfrm>
        </p:spPr>
        <p:txBody>
          <a:bodyPr/>
          <a:lstStyle/>
          <a:p>
            <a:r>
              <a:rPr lang="cs-CZ" dirty="0"/>
              <a:t>Příklad postupu – </a:t>
            </a:r>
            <a:r>
              <a:rPr lang="cs-CZ" dirty="0" err="1"/>
              <a:t>fail</a:t>
            </a:r>
            <a:r>
              <a:rPr lang="cs-CZ" dirty="0"/>
              <a:t> - upřesňujeme</a:t>
            </a:r>
          </a:p>
        </p:txBody>
      </p:sp>
    </p:spTree>
    <p:extLst>
      <p:ext uri="{BB962C8B-B14F-4D97-AF65-F5344CB8AC3E}">
        <p14:creationId xmlns:p14="http://schemas.microsoft.com/office/powerpoint/2010/main" val="19550232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496944" cy="3528392"/>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ChatGPT i </a:t>
            </a:r>
            <a:r>
              <a:rPr lang="cs-CZ" sz="2400" dirty="0" err="1">
                <a:solidFill>
                  <a:srgbClr val="002060"/>
                </a:solidFill>
                <a:latin typeface="Times New Roman" panose="02020603050405020304" pitchFamily="18" charset="0"/>
                <a:cs typeface="Times New Roman" panose="02020603050405020304" pitchFamily="18" charset="0"/>
              </a:rPr>
              <a:t>Copilot</a:t>
            </a:r>
            <a:r>
              <a:rPr lang="cs-CZ" sz="2400" dirty="0">
                <a:solidFill>
                  <a:srgbClr val="002060"/>
                </a:solidFill>
                <a:latin typeface="Times New Roman" panose="02020603050405020304" pitchFamily="18" charset="0"/>
                <a:cs typeface="Times New Roman" panose="02020603050405020304" pitchFamily="18" charset="0"/>
              </a:rPr>
              <a:t> obsahuje </a:t>
            </a:r>
            <a:r>
              <a:rPr lang="cs-CZ" sz="2400" dirty="0" err="1">
                <a:solidFill>
                  <a:srgbClr val="002060"/>
                </a:solidFill>
                <a:latin typeface="Times New Roman" panose="02020603050405020304" pitchFamily="18" charset="0"/>
                <a:cs typeface="Times New Roman" panose="02020603050405020304" pitchFamily="18" charset="0"/>
              </a:rPr>
              <a:t>Dall</a:t>
            </a:r>
            <a:r>
              <a:rPr lang="cs-CZ" sz="2400" dirty="0">
                <a:solidFill>
                  <a:srgbClr val="002060"/>
                </a:solidFill>
                <a:latin typeface="Times New Roman" panose="02020603050405020304" pitchFamily="18" charset="0"/>
                <a:cs typeface="Times New Roman" panose="02020603050405020304" pitchFamily="18" charset="0"/>
              </a:rPr>
              <a:t>-E (API, </a:t>
            </a:r>
            <a:r>
              <a:rPr lang="cs-CZ" sz="2400" dirty="0" err="1">
                <a:solidFill>
                  <a:srgbClr val="002060"/>
                </a:solidFill>
                <a:latin typeface="Times New Roman" panose="02020603050405020304" pitchFamily="18" charset="0"/>
                <a:cs typeface="Times New Roman" panose="02020603050405020304" pitchFamily="18" charset="0"/>
              </a:rPr>
              <a:t>reproducibilita</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inpainting</a:t>
            </a:r>
            <a:r>
              <a:rPr lang="cs-CZ" sz="2400" dirty="0">
                <a:solidFill>
                  <a:srgbClr val="002060"/>
                </a:solidFill>
                <a:latin typeface="Times New Roman" panose="02020603050405020304" pitchFamily="18" charset="0"/>
                <a:cs typeface="Times New Roman" panose="02020603050405020304" pitchFamily="18" charset="0"/>
              </a:rPr>
              <a:t>) a Vytvoř obrázek. </a:t>
            </a:r>
            <a:r>
              <a:rPr lang="cs-CZ" sz="2400" dirty="0" err="1">
                <a:solidFill>
                  <a:srgbClr val="002060"/>
                </a:solidFill>
                <a:latin typeface="Times New Roman" panose="02020603050405020304" pitchFamily="18" charset="0"/>
                <a:cs typeface="Times New Roman" panose="02020603050405020304" pitchFamily="18" charset="0"/>
              </a:rPr>
              <a:t>Midjourney</a:t>
            </a:r>
            <a:r>
              <a:rPr lang="cs-CZ" sz="2400" dirty="0">
                <a:solidFill>
                  <a:srgbClr val="002060"/>
                </a:solidFill>
                <a:latin typeface="Times New Roman" panose="02020603050405020304" pitchFamily="18" charset="0"/>
                <a:cs typeface="Times New Roman" panose="02020603050405020304" pitchFamily="18" charset="0"/>
              </a:rPr>
              <a:t> je stále nejlepší, ale Google Nano </a:t>
            </a:r>
            <a:r>
              <a:rPr lang="cs-CZ" sz="2400" dirty="0" err="1">
                <a:solidFill>
                  <a:srgbClr val="002060"/>
                </a:solidFill>
                <a:latin typeface="Times New Roman" panose="02020603050405020304" pitchFamily="18" charset="0"/>
                <a:cs typeface="Times New Roman" panose="02020603050405020304" pitchFamily="18" charset="0"/>
              </a:rPr>
              <a:t>Banana</a:t>
            </a:r>
            <a:r>
              <a:rPr lang="cs-CZ" sz="2400" dirty="0">
                <a:solidFill>
                  <a:srgbClr val="002060"/>
                </a:solidFill>
                <a:latin typeface="Times New Roman" panose="02020603050405020304" pitchFamily="18" charset="0"/>
                <a:cs typeface="Times New Roman" panose="02020603050405020304" pitchFamily="18" charset="0"/>
              </a:rPr>
              <a:t> chce první příčku. </a:t>
            </a:r>
            <a:r>
              <a:rPr lang="cs-CZ" sz="2400" dirty="0">
                <a:solidFill>
                  <a:srgbClr val="002060"/>
                </a:solidFill>
                <a:latin typeface="Times New Roman" panose="02020603050405020304" pitchFamily="18" charset="0"/>
                <a:cs typeface="Times New Roman" panose="02020603050405020304" pitchFamily="18" charset="0"/>
                <a:hlinkClick r:id="rId3"/>
              </a:rPr>
              <a:t>Adobe Firefly</a:t>
            </a:r>
            <a:r>
              <a:rPr lang="cs-CZ" sz="2400" dirty="0">
                <a:solidFill>
                  <a:srgbClr val="002060"/>
                </a:solidFill>
                <a:latin typeface="Times New Roman" panose="02020603050405020304" pitchFamily="18" charset="0"/>
                <a:cs typeface="Times New Roman" panose="02020603050405020304" pitchFamily="18" charset="0"/>
              </a:rPr>
              <a:t> je skvělý. Funguje i </a:t>
            </a:r>
            <a:r>
              <a:rPr lang="cs-CZ" sz="2400" dirty="0">
                <a:solidFill>
                  <a:srgbClr val="002060"/>
                </a:solidFill>
                <a:latin typeface="Times New Roman" panose="02020603050405020304" pitchFamily="18" charset="0"/>
                <a:cs typeface="Times New Roman" panose="02020603050405020304" pitchFamily="18" charset="0"/>
                <a:hlinkClick r:id="rId4"/>
              </a:rPr>
              <a:t>Leonardo</a:t>
            </a:r>
            <a:r>
              <a:rPr lang="cs-CZ" sz="2400" dirty="0">
                <a:solidFill>
                  <a:srgbClr val="002060"/>
                </a:solidFill>
                <a:latin typeface="Times New Roman" panose="02020603050405020304" pitchFamily="18" charset="0"/>
                <a:cs typeface="Times New Roman" panose="02020603050405020304" pitchFamily="18" charset="0"/>
              </a:rPr>
              <a:t>. </a:t>
            </a:r>
          </a:p>
          <a:p>
            <a:r>
              <a:rPr lang="cs-CZ" sz="2400" dirty="0">
                <a:solidFill>
                  <a:srgbClr val="002060"/>
                </a:solidFill>
                <a:latin typeface="Times New Roman" panose="02020603050405020304" pitchFamily="18" charset="0"/>
                <a:cs typeface="Times New Roman" panose="02020603050405020304" pitchFamily="18" charset="0"/>
              </a:rPr>
              <a:t>Prompty vypadají podobně – detailně se snažíme popsat co nejvíce informací. Problém je, že musíme např. znát styly a autory.</a:t>
            </a:r>
          </a:p>
          <a:p>
            <a:r>
              <a:rPr lang="cs-CZ" sz="2400" dirty="0">
                <a:solidFill>
                  <a:srgbClr val="002060"/>
                </a:solidFill>
                <a:latin typeface="Times New Roman" panose="02020603050405020304" pitchFamily="18" charset="0"/>
                <a:cs typeface="Times New Roman" panose="02020603050405020304" pitchFamily="18" charset="0"/>
              </a:rPr>
              <a:t>2025 – vše se snaží být co nejjednodušší na ovládání!</a:t>
            </a:r>
          </a:p>
          <a:p>
            <a:r>
              <a:rPr lang="cs-CZ" sz="2400" dirty="0">
                <a:solidFill>
                  <a:srgbClr val="002060"/>
                </a:solidFill>
                <a:latin typeface="Times New Roman" panose="02020603050405020304" pitchFamily="18" charset="0"/>
                <a:cs typeface="Times New Roman" panose="02020603050405020304" pitchFamily="18" charset="0"/>
              </a:rPr>
              <a:t>Detailní článek s mnoha příklady </a:t>
            </a:r>
            <a:r>
              <a:rPr lang="cs-CZ" sz="2400" dirty="0">
                <a:solidFill>
                  <a:srgbClr val="002060"/>
                </a:solidFill>
                <a:latin typeface="Times New Roman" panose="02020603050405020304" pitchFamily="18" charset="0"/>
                <a:cs typeface="Times New Roman" panose="02020603050405020304" pitchFamily="18" charset="0"/>
                <a:hlinkClick r:id="rId5"/>
              </a:rPr>
              <a:t>zde</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hlinkClick r:id="rId6"/>
              </a:rPr>
              <a:t>Canva</a:t>
            </a:r>
            <a:r>
              <a:rPr lang="cs-CZ" sz="2400" dirty="0">
                <a:solidFill>
                  <a:srgbClr val="002060"/>
                </a:solidFill>
                <a:latin typeface="Times New Roman" panose="02020603050405020304" pitchFamily="18" charset="0"/>
                <a:cs typeface="Times New Roman" panose="02020603050405020304" pitchFamily="18" charset="0"/>
              </a:rPr>
              <a:t> je pro učitele zdarma. </a:t>
            </a:r>
            <a:r>
              <a:rPr lang="cs-CZ" sz="2400" dirty="0">
                <a:solidFill>
                  <a:srgbClr val="002060"/>
                </a:solidFill>
                <a:latin typeface="Times New Roman" panose="02020603050405020304" pitchFamily="18" charset="0"/>
                <a:cs typeface="Times New Roman" panose="02020603050405020304" pitchFamily="18" charset="0"/>
                <a:hlinkClick r:id="rId7"/>
              </a:rPr>
              <a:t>Kurz</a:t>
            </a:r>
            <a:r>
              <a:rPr lang="cs-CZ" sz="2400" dirty="0">
                <a:solidFill>
                  <a:srgbClr val="002060"/>
                </a:solidFill>
                <a:latin typeface="Times New Roman" panose="02020603050405020304" pitchFamily="18" charset="0"/>
                <a:cs typeface="Times New Roman" panose="02020603050405020304" pitchFamily="18" charset="0"/>
              </a:rPr>
              <a:t> ke </a:t>
            </a:r>
            <a:r>
              <a:rPr lang="cs-CZ" sz="2400" dirty="0" err="1">
                <a:solidFill>
                  <a:srgbClr val="002060"/>
                </a:solidFill>
                <a:latin typeface="Times New Roman" panose="02020603050405020304" pitchFamily="18" charset="0"/>
                <a:cs typeface="Times New Roman" panose="02020603050405020304" pitchFamily="18" charset="0"/>
              </a:rPr>
              <a:t>Canvě</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hlinkClick r:id="rId8"/>
              </a:rPr>
              <a:t>Detailní postup</a:t>
            </a:r>
            <a:r>
              <a:rPr lang="cs-CZ" sz="2400" dirty="0">
                <a:solidFill>
                  <a:srgbClr val="002060"/>
                </a:solidFill>
                <a:latin typeface="Times New Roman" panose="02020603050405020304" pitchFamily="18" charset="0"/>
                <a:cs typeface="Times New Roman" panose="02020603050405020304" pitchFamily="18" charset="0"/>
              </a:rPr>
              <a:t> pro generování v </a:t>
            </a:r>
            <a:r>
              <a:rPr lang="cs-CZ" sz="2400" dirty="0" err="1">
                <a:solidFill>
                  <a:srgbClr val="002060"/>
                </a:solidFill>
                <a:latin typeface="Times New Roman" panose="02020603050405020304" pitchFamily="18" charset="0"/>
                <a:cs typeface="Times New Roman" panose="02020603050405020304" pitchFamily="18" charset="0"/>
              </a:rPr>
              <a:t>Midjourney</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hlinkClick r:id="rId9"/>
              </a:rPr>
              <a:t>Pokročilé možnosti generování obrázků pomocí </a:t>
            </a:r>
            <a:r>
              <a:rPr lang="cs-CZ" sz="2400" dirty="0" err="1">
                <a:solidFill>
                  <a:srgbClr val="002060"/>
                </a:solidFill>
                <a:latin typeface="Times New Roman" panose="02020603050405020304" pitchFamily="18" charset="0"/>
                <a:cs typeface="Times New Roman" panose="02020603050405020304" pitchFamily="18" charset="0"/>
                <a:hlinkClick r:id="rId9"/>
              </a:rPr>
              <a:t>OpenAI</a:t>
            </a:r>
            <a:r>
              <a:rPr lang="cs-CZ" sz="2400" dirty="0">
                <a:solidFill>
                  <a:srgbClr val="002060"/>
                </a:solidFill>
                <a:latin typeface="Times New Roman" panose="02020603050405020304" pitchFamily="18" charset="0"/>
                <a:cs typeface="Times New Roman" panose="02020603050405020304" pitchFamily="18" charset="0"/>
                <a:hlinkClick r:id="rId9"/>
              </a:rPr>
              <a:t> DALL-E 3 v ChatGPT Plus</a:t>
            </a:r>
            <a:r>
              <a:rPr lang="cs-CZ" sz="2400" dirty="0">
                <a:solidFill>
                  <a:srgbClr val="002060"/>
                </a:solidFill>
                <a:latin typeface="Times New Roman" panose="02020603050405020304" pitchFamily="18" charset="0"/>
                <a:cs typeface="Times New Roman" panose="02020603050405020304" pitchFamily="18" charset="0"/>
              </a:rPr>
              <a:t>.</a:t>
            </a:r>
          </a:p>
        </p:txBody>
      </p:sp>
      <p:sp>
        <p:nvSpPr>
          <p:cNvPr id="6" name="Nadpis 5"/>
          <p:cNvSpPr>
            <a:spLocks noGrp="1"/>
          </p:cNvSpPr>
          <p:nvPr>
            <p:ph type="title"/>
          </p:nvPr>
        </p:nvSpPr>
        <p:spPr>
          <a:xfrm>
            <a:off x="179512" y="195486"/>
            <a:ext cx="6336704" cy="507703"/>
          </a:xfrm>
        </p:spPr>
        <p:txBody>
          <a:bodyPr/>
          <a:lstStyle/>
          <a:p>
            <a:r>
              <a:rPr lang="cs-CZ" dirty="0"/>
              <a:t>Generování vizuálů</a:t>
            </a:r>
          </a:p>
        </p:txBody>
      </p:sp>
    </p:spTree>
    <p:extLst>
      <p:ext uri="{BB962C8B-B14F-4D97-AF65-F5344CB8AC3E}">
        <p14:creationId xmlns:p14="http://schemas.microsoft.com/office/powerpoint/2010/main" val="6997412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5" name="Zástupný symbol pro obsah 2"/>
          <p:cNvSpPr txBox="1">
            <a:spLocks/>
          </p:cNvSpPr>
          <p:nvPr/>
        </p:nvSpPr>
        <p:spPr>
          <a:xfrm>
            <a:off x="4068324" y="935345"/>
            <a:ext cx="3888052" cy="302433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000" dirty="0"/>
              <a:t>Přizpůsobit ChatGPT.</a:t>
            </a:r>
          </a:p>
          <a:p>
            <a:r>
              <a:rPr lang="cs-CZ" sz="2000" dirty="0"/>
              <a:t>Projekt </a:t>
            </a:r>
            <a:r>
              <a:rPr lang="cs-CZ" sz="2000" dirty="0" err="1"/>
              <a:t>ChaGPT</a:t>
            </a:r>
            <a:r>
              <a:rPr lang="cs-CZ" sz="2000" dirty="0"/>
              <a:t>.</a:t>
            </a:r>
          </a:p>
          <a:p>
            <a:r>
              <a:rPr lang="cs-CZ" sz="2000" dirty="0"/>
              <a:t>Modely ChatGPT.</a:t>
            </a:r>
          </a:p>
          <a:p>
            <a:r>
              <a:rPr lang="cs-CZ" sz="2000" dirty="0" err="1"/>
              <a:t>NotebookLM</a:t>
            </a:r>
            <a:r>
              <a:rPr lang="cs-CZ" sz="2000" dirty="0"/>
              <a:t>.</a:t>
            </a:r>
          </a:p>
          <a:p>
            <a:r>
              <a:rPr lang="cs-CZ" sz="2000" dirty="0"/>
              <a:t>Tvorba prezentací.</a:t>
            </a:r>
          </a:p>
          <a:p>
            <a:r>
              <a:rPr lang="cs-CZ" sz="2000" dirty="0"/>
              <a:t>Automatické shrnování videa a PDF.</a:t>
            </a:r>
          </a:p>
          <a:p>
            <a:r>
              <a:rPr lang="cs-CZ" sz="2000" dirty="0"/>
              <a:t>Příklady využití AI.</a:t>
            </a:r>
          </a:p>
        </p:txBody>
      </p:sp>
      <p:sp>
        <p:nvSpPr>
          <p:cNvPr id="6" name="Nadpis 1"/>
          <p:cNvSpPr txBox="1">
            <a:spLocks/>
          </p:cNvSpPr>
          <p:nvPr/>
        </p:nvSpPr>
        <p:spPr>
          <a:xfrm>
            <a:off x="388132" y="411510"/>
            <a:ext cx="3183160" cy="3168352"/>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cs-CZ" sz="2400" b="1" dirty="0">
                <a:solidFill>
                  <a:schemeClr val="bg1"/>
                </a:solidFill>
                <a:latin typeface="Times New Roman" panose="02020603050405020304" pitchFamily="18" charset="0"/>
                <a:cs typeface="Times New Roman" panose="02020603050405020304" pitchFamily="18" charset="0"/>
              </a:rPr>
              <a:t>4 Pokročilé postupy a chuťovky</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8688154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496944" cy="3312368"/>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Vlevo dole kliknu na své jméno, vyberu Přizpůsobit ChatGPT.</a:t>
            </a:r>
          </a:p>
          <a:p>
            <a:r>
              <a:rPr lang="cs-CZ" sz="2400" dirty="0">
                <a:solidFill>
                  <a:srgbClr val="002060"/>
                </a:solidFill>
                <a:latin typeface="Times New Roman" panose="02020603050405020304" pitchFamily="18" charset="0"/>
                <a:cs typeface="Times New Roman" panose="02020603050405020304" pitchFamily="18" charset="0"/>
              </a:rPr>
              <a:t>Co chci nastavit?</a:t>
            </a:r>
          </a:p>
          <a:p>
            <a:r>
              <a:rPr lang="cs-CZ" sz="2400" dirty="0">
                <a:solidFill>
                  <a:srgbClr val="002060"/>
                </a:solidFill>
                <a:latin typeface="Times New Roman" panose="02020603050405020304" pitchFamily="18" charset="0"/>
                <a:cs typeface="Times New Roman" panose="02020603050405020304" pitchFamily="18" charset="0"/>
              </a:rPr>
              <a:t>Hlavně „</a:t>
            </a:r>
            <a:r>
              <a:rPr lang="cs-CZ" sz="2400" b="1" dirty="0">
                <a:solidFill>
                  <a:srgbClr val="002060"/>
                </a:solidFill>
                <a:latin typeface="Times New Roman" panose="02020603050405020304" pitchFamily="18" charset="0"/>
                <a:cs typeface="Times New Roman" panose="02020603050405020304" pitchFamily="18" charset="0"/>
              </a:rPr>
              <a:t>Jaké vlastnosti by ChatGPT měl mít?</a:t>
            </a:r>
            <a:r>
              <a:rPr lang="cs-CZ" sz="2400" dirty="0">
                <a:solidFill>
                  <a:srgbClr val="002060"/>
                </a:solidFill>
                <a:latin typeface="Times New Roman" panose="02020603050405020304" pitchFamily="18" charset="0"/>
                <a:cs typeface="Times New Roman" panose="02020603050405020304" pitchFamily="18" charset="0"/>
              </a:rPr>
              <a:t>“:</a:t>
            </a:r>
          </a:p>
          <a:p>
            <a:pPr lvl="1"/>
            <a:r>
              <a:rPr lang="cs-CZ" sz="2000" dirty="0">
                <a:solidFill>
                  <a:srgbClr val="002060"/>
                </a:solidFill>
                <a:latin typeface="Times New Roman" panose="02020603050405020304" pitchFamily="18" charset="0"/>
                <a:cs typeface="Times New Roman" panose="02020603050405020304" pitchFamily="18" charset="0"/>
              </a:rPr>
              <a:t>Profesní význam: Přizpůsobte odpovědi svému oboru. (mohu mu nastavit různé role a pak je v </a:t>
            </a:r>
            <a:r>
              <a:rPr lang="cs-CZ" sz="2000" dirty="0" err="1">
                <a:solidFill>
                  <a:srgbClr val="002060"/>
                </a:solidFill>
                <a:latin typeface="Times New Roman" panose="02020603050405020304" pitchFamily="18" charset="0"/>
                <a:cs typeface="Times New Roman" panose="02020603050405020304" pitchFamily="18" charset="0"/>
              </a:rPr>
              <a:t>chatech</a:t>
            </a:r>
            <a:r>
              <a:rPr lang="cs-CZ" sz="2000" dirty="0">
                <a:solidFill>
                  <a:srgbClr val="002060"/>
                </a:solidFill>
                <a:latin typeface="Times New Roman" panose="02020603050405020304" pitchFamily="18" charset="0"/>
                <a:cs typeface="Times New Roman" panose="02020603050405020304" pitchFamily="18" charset="0"/>
              </a:rPr>
              <a:t> přepínat)</a:t>
            </a:r>
          </a:p>
          <a:p>
            <a:pPr lvl="1"/>
            <a:r>
              <a:rPr lang="cs-CZ" sz="2000" dirty="0">
                <a:solidFill>
                  <a:srgbClr val="002060"/>
                </a:solidFill>
                <a:latin typeface="Times New Roman" panose="02020603050405020304" pitchFamily="18" charset="0"/>
                <a:cs typeface="Times New Roman" panose="02020603050405020304" pitchFamily="18" charset="0"/>
              </a:rPr>
              <a:t>Tón a styl: Zvolte, jak formální nebo neformální mají být odpovědi. (mohu mu nahrát svůj text, ať jej analyzuje a vytvoří pro sebe instrukce – pak píše jako já)</a:t>
            </a:r>
          </a:p>
          <a:p>
            <a:pPr lvl="1"/>
            <a:r>
              <a:rPr lang="cs-CZ" sz="2000" dirty="0">
                <a:solidFill>
                  <a:srgbClr val="002060"/>
                </a:solidFill>
                <a:latin typeface="Times New Roman" panose="02020603050405020304" pitchFamily="18" charset="0"/>
                <a:cs typeface="Times New Roman" panose="02020603050405020304" pitchFamily="18" charset="0"/>
              </a:rPr>
              <a:t>Délka: Rozhodněte, jak podrobné nebo stručné mají být odpovědi.</a:t>
            </a:r>
          </a:p>
          <a:p>
            <a:pPr lvl="1"/>
            <a:r>
              <a:rPr lang="cs-CZ" sz="2000" dirty="0">
                <a:solidFill>
                  <a:srgbClr val="002060"/>
                </a:solidFill>
                <a:latin typeface="Times New Roman" panose="02020603050405020304" pitchFamily="18" charset="0"/>
                <a:cs typeface="Times New Roman" panose="02020603050405020304" pitchFamily="18" charset="0"/>
              </a:rPr>
              <a:t>Filtr odpovědí: Nepiš mi, že jsi jazykový model …, Napiš nevím, Nepiš omezení etiky apod. </a:t>
            </a:r>
          </a:p>
          <a:p>
            <a:endParaRPr lang="cs-CZ" sz="2400" dirty="0">
              <a:solidFill>
                <a:srgbClr val="002060"/>
              </a:solidFill>
              <a:latin typeface="Times New Roman" panose="02020603050405020304" pitchFamily="18" charset="0"/>
              <a:cs typeface="Times New Roman" panose="02020603050405020304" pitchFamily="18" charset="0"/>
            </a:endParaRPr>
          </a:p>
          <a:p>
            <a:endParaRPr lang="cs-CZ" sz="2400" dirty="0">
              <a:solidFill>
                <a:srgbClr val="002060"/>
              </a:solidFill>
              <a:latin typeface="Times New Roman" panose="02020603050405020304" pitchFamily="18" charset="0"/>
              <a:cs typeface="Times New Roman" panose="02020603050405020304" pitchFamily="18" charset="0"/>
            </a:endParaRPr>
          </a:p>
          <a:p>
            <a:endParaRPr lang="cs-CZ" sz="2400" dirty="0">
              <a:solidFill>
                <a:srgbClr val="002060"/>
              </a:solidFill>
              <a:latin typeface="Times New Roman" panose="02020603050405020304" pitchFamily="18" charset="0"/>
              <a:cs typeface="Times New Roman" panose="02020603050405020304" pitchFamily="18" charset="0"/>
            </a:endParaRP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6336704" cy="507703"/>
          </a:xfrm>
        </p:spPr>
        <p:txBody>
          <a:bodyPr/>
          <a:lstStyle/>
          <a:p>
            <a:r>
              <a:rPr lang="cs-CZ" dirty="0"/>
              <a:t>Přizpůsobit </a:t>
            </a:r>
            <a:r>
              <a:rPr lang="cs-CZ" dirty="0" err="1"/>
              <a:t>ChatGPT</a:t>
            </a:r>
            <a:endParaRPr lang="cs-CZ" dirty="0"/>
          </a:p>
        </p:txBody>
      </p:sp>
    </p:spTree>
    <p:extLst>
      <p:ext uri="{BB962C8B-B14F-4D97-AF65-F5344CB8AC3E}">
        <p14:creationId xmlns:p14="http://schemas.microsoft.com/office/powerpoint/2010/main" val="1851612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352928" cy="3312368"/>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Vše kolem AI se extrémně rychle vyvíjí! Často se mění názvy. Ještě častěji se mění funkcionalita.</a:t>
            </a:r>
          </a:p>
          <a:p>
            <a:r>
              <a:rPr lang="cs-CZ" sz="2400" dirty="0">
                <a:solidFill>
                  <a:srgbClr val="002060"/>
                </a:solidFill>
                <a:latin typeface="Times New Roman" panose="02020603050405020304" pitchFamily="18" charset="0"/>
                <a:cs typeface="Times New Roman" panose="02020603050405020304" pitchFamily="18" charset="0"/>
              </a:rPr>
              <a:t>Někdy dělá hrozné hlouposti. :-/</a:t>
            </a:r>
          </a:p>
          <a:p>
            <a:r>
              <a:rPr lang="cs-CZ" sz="2400" dirty="0">
                <a:solidFill>
                  <a:srgbClr val="002060"/>
                </a:solidFill>
                <a:latin typeface="Times New Roman" panose="02020603050405020304" pitchFamily="18" charset="0"/>
                <a:cs typeface="Times New Roman" panose="02020603050405020304" pitchFamily="18" charset="0"/>
              </a:rPr>
              <a:t>Někdy prostě nefunguje vůbec! </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a:t>
            </a:r>
            <a:endParaRPr lang="cs-CZ" sz="2400" dirty="0">
              <a:solidFill>
                <a:srgbClr val="002060"/>
              </a:solidFill>
              <a:latin typeface="Times New Roman" panose="02020603050405020304" pitchFamily="18" charset="0"/>
              <a:cs typeface="Times New Roman" panose="02020603050405020304" pitchFamily="18" charset="0"/>
            </a:endParaRPr>
          </a:p>
          <a:p>
            <a:endParaRPr lang="cs-CZ" sz="2400" dirty="0">
              <a:solidFill>
                <a:srgbClr val="002060"/>
              </a:solidFill>
              <a:latin typeface="Times New Roman" panose="02020603050405020304" pitchFamily="18" charset="0"/>
              <a:cs typeface="Times New Roman" panose="02020603050405020304" pitchFamily="18" charset="0"/>
            </a:endParaRPr>
          </a:p>
          <a:p>
            <a:r>
              <a:rPr lang="cs-CZ" sz="2400" b="1" dirty="0">
                <a:solidFill>
                  <a:srgbClr val="002060"/>
                </a:solidFill>
                <a:latin typeface="Times New Roman" panose="02020603050405020304" pitchFamily="18" charset="0"/>
                <a:cs typeface="Times New Roman" panose="02020603050405020304" pitchFamily="18" charset="0"/>
              </a:rPr>
              <a:t>Ukáži Vám AI nástroje, vysvětlím, jak s nimi pracovat, ale jedná se i o změnu v postoji.</a:t>
            </a:r>
          </a:p>
          <a:p>
            <a:r>
              <a:rPr lang="cs-CZ" sz="2400" b="1" dirty="0">
                <a:solidFill>
                  <a:srgbClr val="002060"/>
                </a:solidFill>
                <a:latin typeface="Times New Roman" panose="02020603050405020304" pitchFamily="18" charset="0"/>
                <a:cs typeface="Times New Roman" panose="02020603050405020304" pitchFamily="18" charset="0"/>
              </a:rPr>
              <a:t>Nejvíce problémů plyne z chybného použití AI nástrojů</a:t>
            </a:r>
            <a:r>
              <a:rPr lang="cs-CZ" sz="2400" dirty="0">
                <a:solidFill>
                  <a:srgbClr val="002060"/>
                </a:solidFill>
                <a:latin typeface="Times New Roman" panose="02020603050405020304" pitchFamily="18" charset="0"/>
                <a:cs typeface="Times New Roman" panose="02020603050405020304" pitchFamily="18" charset="0"/>
              </a:rPr>
              <a:t> – </a:t>
            </a:r>
            <a:r>
              <a:rPr lang="cs-CZ" sz="2400" i="1" dirty="0">
                <a:solidFill>
                  <a:srgbClr val="002060"/>
                </a:solidFill>
                <a:latin typeface="Times New Roman" panose="02020603050405020304" pitchFamily="18" charset="0"/>
                <a:cs typeface="Times New Roman" panose="02020603050405020304" pitchFamily="18" charset="0"/>
              </a:rPr>
              <a:t>Kdo je v zastupitelstvu obce XY? (je to na strašidelném webu a ten má zakázány roboty)</a:t>
            </a:r>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4896544" cy="507703"/>
          </a:xfrm>
        </p:spPr>
        <p:txBody>
          <a:bodyPr/>
          <a:lstStyle/>
          <a:p>
            <a:r>
              <a:rPr lang="cs-CZ" dirty="0"/>
              <a:t>Upozornění</a:t>
            </a:r>
          </a:p>
        </p:txBody>
      </p:sp>
    </p:spTree>
    <p:extLst>
      <p:ext uri="{BB962C8B-B14F-4D97-AF65-F5344CB8AC3E}">
        <p14:creationId xmlns:p14="http://schemas.microsoft.com/office/powerpoint/2010/main" val="31661404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F66005-B67A-352A-684E-25D836E05CD5}"/>
            </a:ext>
          </a:extLst>
        </p:cNvPr>
        <p:cNvGrpSpPr/>
        <p:nvPr/>
      </p:nvGrpSpPr>
      <p:grpSpPr>
        <a:xfrm>
          <a:off x="0" y="0"/>
          <a:ext cx="0" cy="0"/>
          <a:chOff x="0" y="0"/>
          <a:chExt cx="0" cy="0"/>
        </a:xfrm>
      </p:grpSpPr>
      <p:sp>
        <p:nvSpPr>
          <p:cNvPr id="16" name="Zástupný symbol pro obsah 2">
            <a:extLst>
              <a:ext uri="{FF2B5EF4-FFF2-40B4-BE49-F238E27FC236}">
                <a16:creationId xmlns:a16="http://schemas.microsoft.com/office/drawing/2014/main" id="{C6FE2574-C6C7-63B0-A911-08537376E4AC}"/>
              </a:ext>
            </a:extLst>
          </p:cNvPr>
          <p:cNvSpPr txBox="1">
            <a:spLocks/>
          </p:cNvSpPr>
          <p:nvPr/>
        </p:nvSpPr>
        <p:spPr>
          <a:xfrm>
            <a:off x="395536" y="1131590"/>
            <a:ext cx="8496944" cy="3312368"/>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Obsahuje chronologii všech konverzací, trvale uložené soubory a strojově čitelné instrukce, které vymezují úlohu, roli modelu i preferovaný styl. </a:t>
            </a:r>
          </a:p>
          <a:p>
            <a:r>
              <a:rPr lang="cs-CZ" sz="2400" dirty="0">
                <a:solidFill>
                  <a:srgbClr val="002060"/>
                </a:solidFill>
                <a:latin typeface="Times New Roman" panose="02020603050405020304" pitchFamily="18" charset="0"/>
                <a:cs typeface="Times New Roman" panose="02020603050405020304" pitchFamily="18" charset="0"/>
              </a:rPr>
              <a:t>S projektem pracujete podobně jako s </a:t>
            </a:r>
            <a:r>
              <a:rPr lang="cs-CZ" sz="2400" dirty="0" err="1">
                <a:solidFill>
                  <a:srgbClr val="002060"/>
                </a:solidFill>
                <a:latin typeface="Times New Roman" panose="02020603050405020304" pitchFamily="18" charset="0"/>
                <a:cs typeface="Times New Roman" panose="02020603050405020304" pitchFamily="18" charset="0"/>
              </a:rPr>
              <a:t>repozitářem</a:t>
            </a:r>
            <a:r>
              <a:rPr lang="cs-CZ" sz="2400" dirty="0">
                <a:solidFill>
                  <a:srgbClr val="002060"/>
                </a:solidFill>
                <a:latin typeface="Times New Roman" panose="02020603050405020304" pitchFamily="18" charset="0"/>
                <a:cs typeface="Times New Roman" panose="02020603050405020304" pitchFamily="18" charset="0"/>
              </a:rPr>
              <a:t> kódu: každá změna vytváří verzi, ke které se můžete vrátit.</a:t>
            </a:r>
          </a:p>
          <a:p>
            <a:r>
              <a:rPr lang="cs-CZ" sz="2400" dirty="0">
                <a:solidFill>
                  <a:srgbClr val="002060"/>
                </a:solidFill>
                <a:latin typeface="Times New Roman" panose="02020603050405020304" pitchFamily="18" charset="0"/>
                <a:cs typeface="Times New Roman" panose="02020603050405020304" pitchFamily="18" charset="0"/>
              </a:rPr>
              <a:t>Všechny přílohy se uchovávají v kontextu, takže model kdykoli naváže na předchozí kroky bez opakovaného nahrávání.</a:t>
            </a:r>
          </a:p>
          <a:p>
            <a:r>
              <a:rPr lang="cs-CZ" sz="2400" dirty="0">
                <a:solidFill>
                  <a:srgbClr val="002060"/>
                </a:solidFill>
                <a:latin typeface="Times New Roman" panose="02020603050405020304" pitchFamily="18" charset="0"/>
                <a:cs typeface="Times New Roman" panose="02020603050405020304" pitchFamily="18" charset="0"/>
              </a:rPr>
              <a:t>Co projekt udrží bez další práce: historii promptů a odpovědí (auditní stopa), vlastní instrukce s dlouhodobou platností, seznam připojených znalostních souborů a jejich metadat, popřípadě stavy nástrojů (aktivní </a:t>
            </a:r>
            <a:r>
              <a:rPr lang="cs-CZ" sz="2400" dirty="0" err="1">
                <a:solidFill>
                  <a:srgbClr val="002060"/>
                </a:solidFill>
                <a:latin typeface="Times New Roman" panose="02020603050405020304" pitchFamily="18" charset="0"/>
                <a:cs typeface="Times New Roman" panose="02020603050405020304" pitchFamily="18" charset="0"/>
              </a:rPr>
              <a:t>Code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Interpreter</a:t>
            </a:r>
            <a:r>
              <a:rPr lang="cs-CZ" sz="2400" dirty="0">
                <a:solidFill>
                  <a:srgbClr val="002060"/>
                </a:solidFill>
                <a:latin typeface="Times New Roman" panose="02020603050405020304" pitchFamily="18" charset="0"/>
                <a:cs typeface="Times New Roman" panose="02020603050405020304" pitchFamily="18" charset="0"/>
              </a:rPr>
              <a:t>, přístup na web, DALL·E).</a:t>
            </a:r>
          </a:p>
        </p:txBody>
      </p:sp>
      <p:sp>
        <p:nvSpPr>
          <p:cNvPr id="6" name="Nadpis 5">
            <a:extLst>
              <a:ext uri="{FF2B5EF4-FFF2-40B4-BE49-F238E27FC236}">
                <a16:creationId xmlns:a16="http://schemas.microsoft.com/office/drawing/2014/main" id="{FE5AE97D-06D7-33D0-8306-78ED8389455D}"/>
              </a:ext>
            </a:extLst>
          </p:cNvPr>
          <p:cNvSpPr>
            <a:spLocks noGrp="1"/>
          </p:cNvSpPr>
          <p:nvPr>
            <p:ph type="title"/>
          </p:nvPr>
        </p:nvSpPr>
        <p:spPr>
          <a:xfrm>
            <a:off x="179512" y="195486"/>
            <a:ext cx="6336704" cy="507703"/>
          </a:xfrm>
        </p:spPr>
        <p:txBody>
          <a:bodyPr/>
          <a:lstStyle/>
          <a:p>
            <a:r>
              <a:rPr lang="cs-CZ" dirty="0"/>
              <a:t>Projekty ChatGPT</a:t>
            </a:r>
          </a:p>
        </p:txBody>
      </p:sp>
    </p:spTree>
    <p:extLst>
      <p:ext uri="{BB962C8B-B14F-4D97-AF65-F5344CB8AC3E}">
        <p14:creationId xmlns:p14="http://schemas.microsoft.com/office/powerpoint/2010/main" val="12290267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87574"/>
            <a:ext cx="7704856" cy="345638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Můžete znát pod názvy My </a:t>
            </a:r>
            <a:r>
              <a:rPr lang="cs-CZ" sz="2400" dirty="0" err="1">
                <a:solidFill>
                  <a:srgbClr val="002060"/>
                </a:solidFill>
                <a:latin typeface="Times New Roman" panose="02020603050405020304" pitchFamily="18" charset="0"/>
                <a:cs typeface="Times New Roman" panose="02020603050405020304" pitchFamily="18" charset="0"/>
              </a:rPr>
              <a:t>GPTs</a:t>
            </a:r>
            <a:r>
              <a:rPr lang="cs-CZ" sz="2400" dirty="0">
                <a:solidFill>
                  <a:srgbClr val="002060"/>
                </a:solidFill>
                <a:latin typeface="Times New Roman" panose="02020603050405020304" pitchFamily="18" charset="0"/>
                <a:cs typeface="Times New Roman" panose="02020603050405020304" pitchFamily="18" charset="0"/>
              </a:rPr>
              <a:t> / </a:t>
            </a:r>
            <a:r>
              <a:rPr lang="cs-CZ" sz="2400" dirty="0" err="1">
                <a:solidFill>
                  <a:srgbClr val="002060"/>
                </a:solidFill>
                <a:latin typeface="Times New Roman" panose="02020603050405020304" pitchFamily="18" charset="0"/>
                <a:cs typeface="Times New Roman" panose="02020603050405020304" pitchFamily="18" charset="0"/>
              </a:rPr>
              <a:t>GPTs</a:t>
            </a:r>
            <a:r>
              <a:rPr lang="cs-CZ" sz="2400" dirty="0">
                <a:solidFill>
                  <a:srgbClr val="002060"/>
                </a:solidFill>
                <a:latin typeface="Times New Roman" panose="02020603050405020304" pitchFamily="18" charset="0"/>
                <a:cs typeface="Times New Roman" panose="02020603050405020304" pitchFamily="18" charset="0"/>
              </a:rPr>
              <a:t> / </a:t>
            </a:r>
            <a:r>
              <a:rPr lang="cs-CZ" sz="2400" dirty="0" err="1">
                <a:solidFill>
                  <a:srgbClr val="002060"/>
                </a:solidFill>
                <a:latin typeface="Times New Roman" panose="02020603050405020304" pitchFamily="18" charset="0"/>
                <a:cs typeface="Times New Roman" panose="02020603050405020304" pitchFamily="18" charset="0"/>
              </a:rPr>
              <a:t>Custom</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GPTs</a:t>
            </a:r>
            <a:r>
              <a:rPr lang="cs-CZ" sz="2400" dirty="0">
                <a:solidFill>
                  <a:srgbClr val="002060"/>
                </a:solidFill>
                <a:latin typeface="Times New Roman" panose="02020603050405020304" pitchFamily="18" charset="0"/>
                <a:cs typeface="Times New Roman" panose="02020603050405020304" pitchFamily="18" charset="0"/>
              </a:rPr>
              <a:t> / agenti / asistenti.</a:t>
            </a:r>
          </a:p>
          <a:p>
            <a:r>
              <a:rPr lang="cs-CZ" sz="2400" dirty="0" err="1">
                <a:solidFill>
                  <a:srgbClr val="002060"/>
                </a:solidFill>
                <a:latin typeface="Times New Roman" panose="02020603050405020304" pitchFamily="18" charset="0"/>
                <a:cs typeface="Times New Roman" panose="02020603050405020304" pitchFamily="18" charset="0"/>
              </a:rPr>
              <a:t>Custom</a:t>
            </a:r>
            <a:r>
              <a:rPr lang="cs-CZ" sz="2400" dirty="0">
                <a:solidFill>
                  <a:srgbClr val="002060"/>
                </a:solidFill>
                <a:latin typeface="Times New Roman" panose="02020603050405020304" pitchFamily="18" charset="0"/>
                <a:cs typeface="Times New Roman" panose="02020603050405020304" pitchFamily="18" charset="0"/>
              </a:rPr>
              <a:t> GPT je </a:t>
            </a:r>
            <a:r>
              <a:rPr lang="cs-CZ" sz="2400" b="1" dirty="0">
                <a:solidFill>
                  <a:srgbClr val="002060"/>
                </a:solidFill>
                <a:latin typeface="Times New Roman" panose="02020603050405020304" pitchFamily="18" charset="0"/>
                <a:cs typeface="Times New Roman" panose="02020603050405020304" pitchFamily="18" charset="0"/>
              </a:rPr>
              <a:t>předem nakonfigurovaný chatbot</a:t>
            </a:r>
            <a:r>
              <a:rPr lang="cs-CZ" sz="2400" dirty="0">
                <a:solidFill>
                  <a:srgbClr val="002060"/>
                </a:solidFill>
                <a:latin typeface="Times New Roman" panose="02020603050405020304" pitchFamily="18" charset="0"/>
                <a:cs typeface="Times New Roman" panose="02020603050405020304" pitchFamily="18" charset="0"/>
              </a:rPr>
              <a:t>, který si můžete nastavit jednou a používat jej opakovaně, bez potřeby zadávat složité prompty při každém použití.</a:t>
            </a:r>
          </a:p>
          <a:p>
            <a:r>
              <a:rPr lang="cs-CZ" sz="2400" dirty="0">
                <a:solidFill>
                  <a:srgbClr val="002060"/>
                </a:solidFill>
                <a:latin typeface="Times New Roman" panose="02020603050405020304" pitchFamily="18" charset="0"/>
                <a:cs typeface="Times New Roman" panose="02020603050405020304" pitchFamily="18" charset="0"/>
              </a:rPr>
              <a:t>Místo nastavování chatu a potýkání se s limitem tokenů si vytvořím asistenta, kterého mohu kdykoliv rovnou používat. Má </a:t>
            </a:r>
            <a:r>
              <a:rPr lang="cs-CZ" sz="2400" b="1" dirty="0">
                <a:solidFill>
                  <a:srgbClr val="002060"/>
                </a:solidFill>
                <a:latin typeface="Times New Roman" panose="02020603050405020304" pitchFamily="18" charset="0"/>
                <a:cs typeface="Times New Roman" panose="02020603050405020304" pitchFamily="18" charset="0"/>
              </a:rPr>
              <a:t>vlastní </a:t>
            </a:r>
            <a:r>
              <a:rPr lang="cs-CZ" sz="2400" b="1" dirty="0" err="1">
                <a:solidFill>
                  <a:srgbClr val="002060"/>
                </a:solidFill>
                <a:latin typeface="Times New Roman" panose="02020603050405020304" pitchFamily="18" charset="0"/>
                <a:cs typeface="Times New Roman" panose="02020603050405020304" pitchFamily="18" charset="0"/>
              </a:rPr>
              <a:t>knowledge</a:t>
            </a:r>
            <a:r>
              <a:rPr lang="cs-CZ" sz="2400" b="1" dirty="0">
                <a:solidFill>
                  <a:srgbClr val="002060"/>
                </a:solidFill>
                <a:latin typeface="Times New Roman" panose="02020603050405020304" pitchFamily="18" charset="0"/>
                <a:cs typeface="Times New Roman" panose="02020603050405020304" pitchFamily="18" charset="0"/>
              </a:rPr>
              <a:t> base</a:t>
            </a:r>
            <a:r>
              <a:rPr lang="cs-CZ" sz="2400" dirty="0">
                <a:solidFill>
                  <a:srgbClr val="002060"/>
                </a:solidFill>
                <a:latin typeface="Times New Roman" panose="02020603050405020304" pitchFamily="18" charset="0"/>
                <a:cs typeface="Times New Roman" panose="02020603050405020304" pitchFamily="18" charset="0"/>
              </a:rPr>
              <a:t>! Možnost napojit na jiná API. </a:t>
            </a:r>
          </a:p>
          <a:p>
            <a:r>
              <a:rPr lang="cs-CZ" sz="2400" dirty="0">
                <a:solidFill>
                  <a:srgbClr val="002060"/>
                </a:solidFill>
                <a:latin typeface="Times New Roman" panose="02020603050405020304" pitchFamily="18" charset="0"/>
                <a:cs typeface="Times New Roman" panose="02020603050405020304" pitchFamily="18" charset="0"/>
              </a:rPr>
              <a:t>Příklad „</a:t>
            </a:r>
            <a:r>
              <a:rPr lang="cs-CZ" sz="2400" dirty="0">
                <a:solidFill>
                  <a:srgbClr val="002060"/>
                </a:solidFill>
                <a:latin typeface="Times New Roman" panose="02020603050405020304" pitchFamily="18" charset="0"/>
                <a:cs typeface="Times New Roman" panose="02020603050405020304" pitchFamily="18" charset="0"/>
                <a:hlinkClick r:id="rId3"/>
              </a:rPr>
              <a:t>AI mě naučila pravidla složité deskové hry.</a:t>
            </a:r>
            <a:r>
              <a:rPr lang="cs-CZ" sz="2400" dirty="0">
                <a:solidFill>
                  <a:srgbClr val="002060"/>
                </a:solidFill>
                <a:latin typeface="Times New Roman" panose="02020603050405020304" pitchFamily="18" charset="0"/>
                <a:cs typeface="Times New Roman" panose="02020603050405020304" pitchFamily="18" charset="0"/>
              </a:rPr>
              <a:t>“</a:t>
            </a: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4896544" cy="507703"/>
          </a:xfrm>
        </p:spPr>
        <p:txBody>
          <a:bodyPr/>
          <a:lstStyle/>
          <a:p>
            <a:r>
              <a:rPr lang="cs-CZ" dirty="0"/>
              <a:t>Představení modelů GPT</a:t>
            </a:r>
          </a:p>
        </p:txBody>
      </p:sp>
    </p:spTree>
    <p:extLst>
      <p:ext uri="{BB962C8B-B14F-4D97-AF65-F5344CB8AC3E}">
        <p14:creationId xmlns:p14="http://schemas.microsoft.com/office/powerpoint/2010/main" val="11427663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E47E8D-6EE8-AAE7-AE6C-192B109AEEFB}"/>
            </a:ext>
          </a:extLst>
        </p:cNvPr>
        <p:cNvGrpSpPr/>
        <p:nvPr/>
      </p:nvGrpSpPr>
      <p:grpSpPr>
        <a:xfrm>
          <a:off x="0" y="0"/>
          <a:ext cx="0" cy="0"/>
          <a:chOff x="0" y="0"/>
          <a:chExt cx="0" cy="0"/>
        </a:xfrm>
      </p:grpSpPr>
      <p:sp>
        <p:nvSpPr>
          <p:cNvPr id="16" name="Zástupný symbol pro obsah 2">
            <a:extLst>
              <a:ext uri="{FF2B5EF4-FFF2-40B4-BE49-F238E27FC236}">
                <a16:creationId xmlns:a16="http://schemas.microsoft.com/office/drawing/2014/main" id="{4031AECF-B812-A1D3-CFA6-76607AA6E23B}"/>
              </a:ext>
            </a:extLst>
          </p:cNvPr>
          <p:cNvSpPr txBox="1">
            <a:spLocks/>
          </p:cNvSpPr>
          <p:nvPr/>
        </p:nvSpPr>
        <p:spPr>
          <a:xfrm>
            <a:off x="395536" y="1131590"/>
            <a:ext cx="7704856" cy="33123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a:extLst>
              <a:ext uri="{FF2B5EF4-FFF2-40B4-BE49-F238E27FC236}">
                <a16:creationId xmlns:a16="http://schemas.microsoft.com/office/drawing/2014/main" id="{BE043D74-21C3-0C00-98C1-1065F1551A0E}"/>
              </a:ext>
            </a:extLst>
          </p:cNvPr>
          <p:cNvSpPr>
            <a:spLocks noGrp="1"/>
          </p:cNvSpPr>
          <p:nvPr>
            <p:ph type="title"/>
          </p:nvPr>
        </p:nvSpPr>
        <p:spPr>
          <a:xfrm>
            <a:off x="179512" y="195486"/>
            <a:ext cx="4896544" cy="507703"/>
          </a:xfrm>
        </p:spPr>
        <p:txBody>
          <a:bodyPr/>
          <a:lstStyle/>
          <a:p>
            <a:r>
              <a:rPr lang="cs-CZ" dirty="0"/>
              <a:t>Tvorba modelů GPT</a:t>
            </a:r>
          </a:p>
        </p:txBody>
      </p:sp>
      <p:pic>
        <p:nvPicPr>
          <p:cNvPr id="3" name="Obrázek 2">
            <a:extLst>
              <a:ext uri="{FF2B5EF4-FFF2-40B4-BE49-F238E27FC236}">
                <a16:creationId xmlns:a16="http://schemas.microsoft.com/office/drawing/2014/main" id="{16C9CCB9-9F45-8C34-E70D-6B71CFB7962A}"/>
              </a:ext>
            </a:extLst>
          </p:cNvPr>
          <p:cNvPicPr>
            <a:picLocks noChangeAspect="1"/>
          </p:cNvPicPr>
          <p:nvPr/>
        </p:nvPicPr>
        <p:blipFill>
          <a:blip r:embed="rId3"/>
          <a:stretch>
            <a:fillRect/>
          </a:stretch>
        </p:blipFill>
        <p:spPr>
          <a:xfrm>
            <a:off x="-128" y="816184"/>
            <a:ext cx="9144000" cy="4328578"/>
          </a:xfrm>
          <a:prstGeom prst="rect">
            <a:avLst/>
          </a:prstGeom>
        </p:spPr>
      </p:pic>
    </p:spTree>
    <p:extLst>
      <p:ext uri="{BB962C8B-B14F-4D97-AF65-F5344CB8AC3E}">
        <p14:creationId xmlns:p14="http://schemas.microsoft.com/office/powerpoint/2010/main" val="8210507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F736CD-E692-2626-5DDE-B8C261FCC9D4}"/>
            </a:ext>
          </a:extLst>
        </p:cNvPr>
        <p:cNvGrpSpPr/>
        <p:nvPr/>
      </p:nvGrpSpPr>
      <p:grpSpPr>
        <a:xfrm>
          <a:off x="0" y="0"/>
          <a:ext cx="0" cy="0"/>
          <a:chOff x="0" y="0"/>
          <a:chExt cx="0" cy="0"/>
        </a:xfrm>
      </p:grpSpPr>
      <p:sp>
        <p:nvSpPr>
          <p:cNvPr id="16" name="Zástupný symbol pro obsah 2">
            <a:extLst>
              <a:ext uri="{FF2B5EF4-FFF2-40B4-BE49-F238E27FC236}">
                <a16:creationId xmlns:a16="http://schemas.microsoft.com/office/drawing/2014/main" id="{EB32B648-6435-EEC4-D4BE-CB07D2EAE68B}"/>
              </a:ext>
            </a:extLst>
          </p:cNvPr>
          <p:cNvSpPr txBox="1">
            <a:spLocks/>
          </p:cNvSpPr>
          <p:nvPr/>
        </p:nvSpPr>
        <p:spPr>
          <a:xfrm>
            <a:off x="395536" y="771550"/>
            <a:ext cx="8568952" cy="4032448"/>
          </a:xfrm>
          <a:prstGeom prst="rect">
            <a:avLst/>
          </a:prstGeom>
        </p:spPr>
        <p:txBody>
          <a:bodyPr vert="horz" lIns="91440" tIns="45720" rIns="91440" bIns="45720" rtlCol="0">
            <a:normAutofit fontScale="77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Obrázek – pro snadnou orientaci.</a:t>
            </a:r>
          </a:p>
          <a:p>
            <a:r>
              <a:rPr lang="cs-CZ" sz="2400" dirty="0">
                <a:solidFill>
                  <a:srgbClr val="002060"/>
                </a:solidFill>
                <a:latin typeface="Times New Roman" panose="02020603050405020304" pitchFamily="18" charset="0"/>
                <a:cs typeface="Times New Roman" panose="02020603050405020304" pitchFamily="18" charset="0"/>
              </a:rPr>
              <a:t>Název – abych jej našel.</a:t>
            </a:r>
          </a:p>
          <a:p>
            <a:r>
              <a:rPr lang="cs-CZ" sz="2400" dirty="0">
                <a:solidFill>
                  <a:srgbClr val="002060"/>
                </a:solidFill>
                <a:latin typeface="Times New Roman" panose="02020603050405020304" pitchFamily="18" charset="0"/>
                <a:cs typeface="Times New Roman" panose="02020603050405020304" pitchFamily="18" charset="0"/>
              </a:rPr>
              <a:t>Popis – abych si vzpomněl, aby jej poznali jiní.</a:t>
            </a:r>
          </a:p>
          <a:p>
            <a:r>
              <a:rPr lang="cs-CZ" sz="2400" dirty="0">
                <a:solidFill>
                  <a:srgbClr val="002060"/>
                </a:solidFill>
                <a:latin typeface="Times New Roman" panose="02020603050405020304" pitchFamily="18" charset="0"/>
                <a:cs typeface="Times New Roman" panose="02020603050405020304" pitchFamily="18" charset="0"/>
              </a:rPr>
              <a:t>Pokyny – detailně na dalším snímku. Hlavně anglicky!</a:t>
            </a:r>
          </a:p>
          <a:p>
            <a:r>
              <a:rPr lang="cs-CZ" sz="2400" dirty="0">
                <a:solidFill>
                  <a:srgbClr val="002060"/>
                </a:solidFill>
                <a:latin typeface="Times New Roman" panose="02020603050405020304" pitchFamily="18" charset="0"/>
                <a:cs typeface="Times New Roman" panose="02020603050405020304" pitchFamily="18" charset="0"/>
              </a:rPr>
              <a:t>Začátky konverzace – rychlá volba akce.</a:t>
            </a:r>
          </a:p>
          <a:p>
            <a:r>
              <a:rPr lang="cs-CZ" sz="2400" dirty="0">
                <a:solidFill>
                  <a:srgbClr val="002060"/>
                </a:solidFill>
                <a:latin typeface="Times New Roman" panose="02020603050405020304" pitchFamily="18" charset="0"/>
                <a:cs typeface="Times New Roman" panose="02020603050405020304" pitchFamily="18" charset="0"/>
              </a:rPr>
              <a:t>Znalosti – jsme omezeni funkčností GPT – počet tokenů. (Přímo uvádíme název souborů! Trik: Odpovídej na dotazy pouze na základě informací v těchto Znalostech. Nevymýšlej si je. Cituj, přidej na konec své odpovědi vodorovnou čáru a za ni sekci s mezititulkem Citace ze Znalostí. Stručně pak do ní odcituj nejdůležitější příslušnou pasáž ze zdrojových dokumentů.)</a:t>
            </a:r>
          </a:p>
          <a:p>
            <a:r>
              <a:rPr lang="cs-CZ" sz="2400" dirty="0">
                <a:solidFill>
                  <a:srgbClr val="002060"/>
                </a:solidFill>
                <a:latin typeface="Times New Roman" panose="02020603050405020304" pitchFamily="18" charset="0"/>
                <a:cs typeface="Times New Roman" panose="02020603050405020304" pitchFamily="18" charset="0"/>
              </a:rPr>
              <a:t>Možnosti – web, </a:t>
            </a:r>
            <a:r>
              <a:rPr lang="cs-CZ" sz="2400" dirty="0" err="1">
                <a:solidFill>
                  <a:srgbClr val="002060"/>
                </a:solidFill>
                <a:latin typeface="Times New Roman" panose="02020603050405020304" pitchFamily="18" charset="0"/>
                <a:cs typeface="Times New Roman" panose="02020603050405020304" pitchFamily="18" charset="0"/>
              </a:rPr>
              <a:t>Dall</a:t>
            </a:r>
            <a:r>
              <a:rPr lang="cs-CZ" sz="2400" dirty="0">
                <a:solidFill>
                  <a:srgbClr val="002060"/>
                </a:solidFill>
                <a:latin typeface="Times New Roman" panose="02020603050405020304" pitchFamily="18" charset="0"/>
                <a:cs typeface="Times New Roman" panose="02020603050405020304" pitchFamily="18" charset="0"/>
              </a:rPr>
              <a:t>-e, </a:t>
            </a:r>
            <a:r>
              <a:rPr lang="cs-CZ" sz="2400" dirty="0" err="1">
                <a:solidFill>
                  <a:srgbClr val="002060"/>
                </a:solidFill>
                <a:latin typeface="Times New Roman" panose="02020603050405020304" pitchFamily="18" charset="0"/>
                <a:cs typeface="Times New Roman" panose="02020603050405020304" pitchFamily="18" charset="0"/>
              </a:rPr>
              <a:t>Code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Interpreter</a:t>
            </a:r>
            <a:r>
              <a:rPr lang="cs-CZ" sz="2400" dirty="0">
                <a:solidFill>
                  <a:srgbClr val="002060"/>
                </a:solidFill>
                <a:latin typeface="Times New Roman" panose="02020603050405020304" pitchFamily="18" charset="0"/>
                <a:cs typeface="Times New Roman" panose="02020603050405020304" pitchFamily="18" charset="0"/>
              </a:rPr>
              <a:t> (bez toho nejde třeba .</a:t>
            </a:r>
            <a:r>
              <a:rPr lang="cs-CZ" sz="2400" dirty="0" err="1">
                <a:solidFill>
                  <a:srgbClr val="002060"/>
                </a:solidFill>
                <a:latin typeface="Times New Roman" panose="02020603050405020304" pitchFamily="18" charset="0"/>
                <a:cs typeface="Times New Roman" panose="02020603050405020304" pitchFamily="18" charset="0"/>
              </a:rPr>
              <a:t>docx</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rPr>
              <a:t>Akce – napojení externích API. </a:t>
            </a:r>
          </a:p>
          <a:p>
            <a:endParaRPr lang="cs-CZ" sz="2400" dirty="0">
              <a:solidFill>
                <a:srgbClr val="002060"/>
              </a:solidFill>
              <a:latin typeface="Times New Roman" panose="02020603050405020304" pitchFamily="18" charset="0"/>
              <a:cs typeface="Times New Roman" panose="02020603050405020304" pitchFamily="18" charset="0"/>
            </a:endParaRPr>
          </a:p>
          <a:p>
            <a:r>
              <a:rPr lang="cs-CZ" sz="2400" dirty="0">
                <a:solidFill>
                  <a:srgbClr val="002060"/>
                </a:solidFill>
                <a:latin typeface="Times New Roman" panose="02020603050405020304" pitchFamily="18" charset="0"/>
                <a:cs typeface="Times New Roman" panose="02020603050405020304" pitchFamily="18" charset="0"/>
              </a:rPr>
              <a:t>Výrazně rychlejší (ale </a:t>
            </a:r>
            <a:r>
              <a:rPr lang="cs-CZ" sz="2400" dirty="0" err="1">
                <a:solidFill>
                  <a:srgbClr val="002060"/>
                </a:solidFill>
                <a:latin typeface="Times New Roman" panose="02020603050405020304" pitchFamily="18" charset="0"/>
                <a:cs typeface="Times New Roman" panose="02020603050405020304" pitchFamily="18" charset="0"/>
              </a:rPr>
              <a:t>builder</a:t>
            </a:r>
            <a:r>
              <a:rPr lang="cs-CZ" sz="2400" dirty="0">
                <a:solidFill>
                  <a:srgbClr val="002060"/>
                </a:solidFill>
                <a:latin typeface="Times New Roman" panose="02020603050405020304" pitchFamily="18" charset="0"/>
                <a:cs typeface="Times New Roman" panose="02020603050405020304" pitchFamily="18" charset="0"/>
              </a:rPr>
              <a:t> je horší) je tvorba přes „Vytvořit“ nebo vlastní chat.</a:t>
            </a: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a:extLst>
              <a:ext uri="{FF2B5EF4-FFF2-40B4-BE49-F238E27FC236}">
                <a16:creationId xmlns:a16="http://schemas.microsoft.com/office/drawing/2014/main" id="{CA4646E0-39BB-5F16-F634-EFDEBD15663E}"/>
              </a:ext>
            </a:extLst>
          </p:cNvPr>
          <p:cNvSpPr>
            <a:spLocks noGrp="1"/>
          </p:cNvSpPr>
          <p:nvPr>
            <p:ph type="title"/>
          </p:nvPr>
        </p:nvSpPr>
        <p:spPr>
          <a:xfrm>
            <a:off x="179512" y="195486"/>
            <a:ext cx="4896544" cy="507703"/>
          </a:xfrm>
        </p:spPr>
        <p:txBody>
          <a:bodyPr/>
          <a:lstStyle/>
          <a:p>
            <a:r>
              <a:rPr lang="cs-CZ" dirty="0"/>
              <a:t>Tvorba modelů GPT</a:t>
            </a:r>
          </a:p>
        </p:txBody>
      </p:sp>
    </p:spTree>
    <p:extLst>
      <p:ext uri="{BB962C8B-B14F-4D97-AF65-F5344CB8AC3E}">
        <p14:creationId xmlns:p14="http://schemas.microsoft.com/office/powerpoint/2010/main" val="32205499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C2A4C-DD93-36B7-3F57-E7C7499A8E52}"/>
            </a:ext>
          </a:extLst>
        </p:cNvPr>
        <p:cNvGrpSpPr/>
        <p:nvPr/>
      </p:nvGrpSpPr>
      <p:grpSpPr>
        <a:xfrm>
          <a:off x="0" y="0"/>
          <a:ext cx="0" cy="0"/>
          <a:chOff x="0" y="0"/>
          <a:chExt cx="0" cy="0"/>
        </a:xfrm>
      </p:grpSpPr>
      <p:sp>
        <p:nvSpPr>
          <p:cNvPr id="16" name="Zástupný symbol pro obsah 2">
            <a:extLst>
              <a:ext uri="{FF2B5EF4-FFF2-40B4-BE49-F238E27FC236}">
                <a16:creationId xmlns:a16="http://schemas.microsoft.com/office/drawing/2014/main" id="{45DC6A0F-69F4-F75D-1751-0B684417F0F2}"/>
              </a:ext>
            </a:extLst>
          </p:cNvPr>
          <p:cNvSpPr txBox="1">
            <a:spLocks/>
          </p:cNvSpPr>
          <p:nvPr/>
        </p:nvSpPr>
        <p:spPr>
          <a:xfrm>
            <a:off x="395536" y="843558"/>
            <a:ext cx="7704856" cy="3960440"/>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Pokyny – zde využijeme vše, co známe o </a:t>
            </a:r>
            <a:r>
              <a:rPr lang="cs-CZ" sz="2400" dirty="0" err="1">
                <a:solidFill>
                  <a:srgbClr val="002060"/>
                </a:solidFill>
                <a:latin typeface="Times New Roman" panose="02020603050405020304" pitchFamily="18" charset="0"/>
                <a:cs typeface="Times New Roman" panose="02020603050405020304" pitchFamily="18" charset="0"/>
              </a:rPr>
              <a:t>promptování</a:t>
            </a:r>
            <a:r>
              <a:rPr lang="cs-CZ" sz="2400" dirty="0">
                <a:solidFill>
                  <a:srgbClr val="002060"/>
                </a:solidFill>
                <a:latin typeface="Times New Roman" panose="02020603050405020304" pitchFamily="18" charset="0"/>
                <a:cs typeface="Times New Roman" panose="02020603050405020304" pitchFamily="18" charset="0"/>
              </a:rPr>
              <a:t>: </a:t>
            </a:r>
          </a:p>
          <a:p>
            <a:pPr lvl="1"/>
            <a:r>
              <a:rPr lang="cs-CZ" sz="2000" dirty="0">
                <a:solidFill>
                  <a:srgbClr val="002060"/>
                </a:solidFill>
                <a:latin typeface="Times New Roman" panose="02020603050405020304" pitchFamily="18" charset="0"/>
                <a:cs typeface="Times New Roman" panose="02020603050405020304" pitchFamily="18" charset="0"/>
              </a:rPr>
              <a:t>co nejvíce popsány detaily (kontext), </a:t>
            </a:r>
          </a:p>
          <a:p>
            <a:pPr lvl="1"/>
            <a:r>
              <a:rPr lang="cs-CZ" sz="2000" dirty="0">
                <a:solidFill>
                  <a:srgbClr val="002060"/>
                </a:solidFill>
                <a:latin typeface="Times New Roman" panose="02020603050405020304" pitchFamily="18" charset="0"/>
                <a:cs typeface="Times New Roman" panose="02020603050405020304" pitchFamily="18" charset="0"/>
              </a:rPr>
              <a:t>persona, </a:t>
            </a:r>
          </a:p>
          <a:p>
            <a:pPr lvl="1"/>
            <a:r>
              <a:rPr lang="cs-CZ" sz="2000" dirty="0">
                <a:solidFill>
                  <a:srgbClr val="002060"/>
                </a:solidFill>
                <a:latin typeface="Times New Roman" panose="02020603050405020304" pitchFamily="18" charset="0"/>
                <a:cs typeface="Times New Roman" panose="02020603050405020304" pitchFamily="18" charset="0"/>
              </a:rPr>
              <a:t>tonalita, </a:t>
            </a:r>
          </a:p>
          <a:p>
            <a:pPr lvl="1"/>
            <a:r>
              <a:rPr lang="cs-CZ" sz="2000" dirty="0">
                <a:solidFill>
                  <a:srgbClr val="002060"/>
                </a:solidFill>
                <a:latin typeface="Times New Roman" panose="02020603050405020304" pitchFamily="18" charset="0"/>
                <a:cs typeface="Times New Roman" panose="02020603050405020304" pitchFamily="18" charset="0"/>
              </a:rPr>
              <a:t>cílové publikum atd. </a:t>
            </a:r>
          </a:p>
          <a:p>
            <a:r>
              <a:rPr lang="cs-CZ" sz="2400" dirty="0">
                <a:solidFill>
                  <a:srgbClr val="002060"/>
                </a:solidFill>
                <a:latin typeface="Times New Roman" panose="02020603050405020304" pitchFamily="18" charset="0"/>
                <a:cs typeface="Times New Roman" panose="02020603050405020304" pitchFamily="18" charset="0"/>
              </a:rPr>
              <a:t>Možnost vytvoření sekvence promptů, které GPT vykoná krok za krokem (např. analýza, sumarizace, návrh řešení).</a:t>
            </a:r>
          </a:p>
          <a:p>
            <a:endParaRPr lang="cs-CZ" sz="2400" dirty="0">
              <a:solidFill>
                <a:srgbClr val="002060"/>
              </a:solidFill>
              <a:latin typeface="Times New Roman" panose="02020603050405020304" pitchFamily="18" charset="0"/>
              <a:cs typeface="Times New Roman" panose="02020603050405020304" pitchFamily="18" charset="0"/>
            </a:endParaRPr>
          </a:p>
          <a:p>
            <a:r>
              <a:rPr lang="cs-CZ" sz="2400" dirty="0">
                <a:solidFill>
                  <a:srgbClr val="002060"/>
                </a:solidFill>
                <a:latin typeface="Times New Roman" panose="02020603050405020304" pitchFamily="18" charset="0"/>
                <a:cs typeface="Times New Roman" panose="02020603050405020304" pitchFamily="18" charset="0"/>
              </a:rPr>
              <a:t>Ukládám – nesdílím kvůli </a:t>
            </a:r>
            <a:r>
              <a:rPr lang="cs-CZ" sz="2400" dirty="0" err="1">
                <a:solidFill>
                  <a:srgbClr val="002060"/>
                </a:solidFill>
                <a:latin typeface="Times New Roman" panose="02020603050405020304" pitchFamily="18" charset="0"/>
                <a:cs typeface="Times New Roman" panose="02020603050405020304" pitchFamily="18" charset="0"/>
              </a:rPr>
              <a:t>jailbreaku</a:t>
            </a:r>
            <a:r>
              <a:rPr lang="cs-CZ" sz="240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rPr>
              <a:t>Vpravo pak mohu rovnou testovat funkčnost.</a:t>
            </a:r>
          </a:p>
          <a:p>
            <a:r>
              <a:rPr lang="cs-CZ" sz="2400" dirty="0">
                <a:solidFill>
                  <a:srgbClr val="002060"/>
                </a:solidFill>
                <a:latin typeface="Times New Roman" panose="02020603050405020304" pitchFamily="18" charset="0"/>
                <a:cs typeface="Times New Roman" panose="02020603050405020304" pitchFamily="18" charset="0"/>
              </a:rPr>
              <a:t>Dalším krokem by byla automatizace – např. přes </a:t>
            </a:r>
            <a:r>
              <a:rPr lang="cs-CZ" sz="2400" dirty="0">
                <a:solidFill>
                  <a:srgbClr val="002060"/>
                </a:solidFill>
                <a:latin typeface="Times New Roman" panose="02020603050405020304" pitchFamily="18" charset="0"/>
                <a:cs typeface="Times New Roman" panose="02020603050405020304" pitchFamily="18" charset="0"/>
                <a:hlinkClick r:id="rId3"/>
              </a:rPr>
              <a:t>Make</a:t>
            </a:r>
            <a:r>
              <a:rPr lang="cs-CZ" sz="2400" dirty="0">
                <a:solidFill>
                  <a:srgbClr val="002060"/>
                </a:solidFill>
                <a:latin typeface="Times New Roman" panose="02020603050405020304" pitchFamily="18" charset="0"/>
                <a:cs typeface="Times New Roman" panose="02020603050405020304" pitchFamily="18" charset="0"/>
              </a:rPr>
              <a:t> – video návod </a:t>
            </a:r>
            <a:r>
              <a:rPr lang="cs-CZ" sz="2400" dirty="0">
                <a:solidFill>
                  <a:srgbClr val="002060"/>
                </a:solidFill>
                <a:latin typeface="Times New Roman" panose="02020603050405020304" pitchFamily="18" charset="0"/>
                <a:cs typeface="Times New Roman" panose="02020603050405020304" pitchFamily="18" charset="0"/>
                <a:hlinkClick r:id="rId4"/>
              </a:rPr>
              <a:t>zde</a:t>
            </a:r>
            <a:r>
              <a:rPr lang="cs-CZ" sz="2400" dirty="0">
                <a:solidFill>
                  <a:srgbClr val="002060"/>
                </a:solidFill>
                <a:latin typeface="Times New Roman" panose="02020603050405020304" pitchFamily="18" charset="0"/>
                <a:cs typeface="Times New Roman" panose="02020603050405020304" pitchFamily="18" charset="0"/>
              </a:rPr>
              <a:t>. </a:t>
            </a:r>
          </a:p>
        </p:txBody>
      </p:sp>
      <p:sp>
        <p:nvSpPr>
          <p:cNvPr id="6" name="Nadpis 5">
            <a:extLst>
              <a:ext uri="{FF2B5EF4-FFF2-40B4-BE49-F238E27FC236}">
                <a16:creationId xmlns:a16="http://schemas.microsoft.com/office/drawing/2014/main" id="{DF4EEB08-2626-4A3A-8E44-38498C272E2F}"/>
              </a:ext>
            </a:extLst>
          </p:cNvPr>
          <p:cNvSpPr>
            <a:spLocks noGrp="1"/>
          </p:cNvSpPr>
          <p:nvPr>
            <p:ph type="title"/>
          </p:nvPr>
        </p:nvSpPr>
        <p:spPr>
          <a:xfrm>
            <a:off x="179512" y="195486"/>
            <a:ext cx="4896544" cy="507703"/>
          </a:xfrm>
        </p:spPr>
        <p:txBody>
          <a:bodyPr/>
          <a:lstStyle/>
          <a:p>
            <a:r>
              <a:rPr lang="cs-CZ" dirty="0"/>
              <a:t>Tvorba modelů GPT</a:t>
            </a:r>
          </a:p>
        </p:txBody>
      </p:sp>
    </p:spTree>
    <p:extLst>
      <p:ext uri="{BB962C8B-B14F-4D97-AF65-F5344CB8AC3E}">
        <p14:creationId xmlns:p14="http://schemas.microsoft.com/office/powerpoint/2010/main" val="15264482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C8A2E5-22F3-36B6-88E5-D3744026EFDF}"/>
            </a:ext>
          </a:extLst>
        </p:cNvPr>
        <p:cNvGrpSpPr/>
        <p:nvPr/>
      </p:nvGrpSpPr>
      <p:grpSpPr>
        <a:xfrm>
          <a:off x="0" y="0"/>
          <a:ext cx="0" cy="0"/>
          <a:chOff x="0" y="0"/>
          <a:chExt cx="0" cy="0"/>
        </a:xfrm>
      </p:grpSpPr>
      <p:sp>
        <p:nvSpPr>
          <p:cNvPr id="16" name="Zástupný symbol pro obsah 2">
            <a:extLst>
              <a:ext uri="{FF2B5EF4-FFF2-40B4-BE49-F238E27FC236}">
                <a16:creationId xmlns:a16="http://schemas.microsoft.com/office/drawing/2014/main" id="{486C783A-FC9D-38A9-7747-8CEC8EE0F2D2}"/>
              </a:ext>
            </a:extLst>
          </p:cNvPr>
          <p:cNvSpPr txBox="1">
            <a:spLocks/>
          </p:cNvSpPr>
          <p:nvPr/>
        </p:nvSpPr>
        <p:spPr>
          <a:xfrm>
            <a:off x="395536" y="981532"/>
            <a:ext cx="8496944" cy="396044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Když mám starý chat, ve kterém je již vše nastaveno, mohu z něj vytáhnout instrukce do GPT asistenta.</a:t>
            </a:r>
          </a:p>
          <a:p>
            <a:r>
              <a:rPr lang="cs-CZ" sz="2400" dirty="0">
                <a:solidFill>
                  <a:srgbClr val="002060"/>
                </a:solidFill>
                <a:latin typeface="Times New Roman" panose="02020603050405020304" pitchFamily="18" charset="0"/>
                <a:cs typeface="Times New Roman" panose="02020603050405020304" pitchFamily="18" charset="0"/>
              </a:rPr>
              <a:t>Měl jsem chat, kde jsme psali skripta. Postupně jsem si jej učil, co má dělat a jak. „</a:t>
            </a:r>
            <a:r>
              <a:rPr lang="cs-CZ" sz="2400" i="1" dirty="0">
                <a:solidFill>
                  <a:srgbClr val="002060"/>
                </a:solidFill>
                <a:latin typeface="Times New Roman" panose="02020603050405020304" pitchFamily="18" charset="0"/>
                <a:cs typeface="Times New Roman" panose="02020603050405020304" pitchFamily="18" charset="0"/>
              </a:rPr>
              <a:t>Vytvoř z jednotlivých instrukcí v promptech v tomto chatu text pro nastavení asistenta GPT (model GPT), který mi pomůže takováto skripta psát.</a:t>
            </a:r>
            <a:r>
              <a:rPr lang="cs-CZ" sz="2400" dirty="0">
                <a:solidFill>
                  <a:srgbClr val="002060"/>
                </a:solidFill>
                <a:latin typeface="Times New Roman" panose="02020603050405020304" pitchFamily="18" charset="0"/>
                <a:cs typeface="Times New Roman" panose="02020603050405020304" pitchFamily="18" charset="0"/>
              </a:rPr>
              <a:t>“ Nahraji do „Vytvořit“ v modelech – on si to sám celé převede do konfigurace. Já jen doupravím a „schválím“ – vytvořit.</a:t>
            </a:r>
          </a:p>
          <a:p>
            <a:endParaRPr lang="cs-CZ" sz="2400" dirty="0">
              <a:solidFill>
                <a:srgbClr val="002060"/>
              </a:solidFill>
              <a:latin typeface="Times New Roman" panose="02020603050405020304" pitchFamily="18" charset="0"/>
              <a:cs typeface="Times New Roman" panose="02020603050405020304" pitchFamily="18" charset="0"/>
            </a:endParaRP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a:extLst>
              <a:ext uri="{FF2B5EF4-FFF2-40B4-BE49-F238E27FC236}">
                <a16:creationId xmlns:a16="http://schemas.microsoft.com/office/drawing/2014/main" id="{FAE721A2-E04C-781F-740E-5D2F688DCB78}"/>
              </a:ext>
            </a:extLst>
          </p:cNvPr>
          <p:cNvSpPr>
            <a:spLocks noGrp="1"/>
          </p:cNvSpPr>
          <p:nvPr>
            <p:ph type="title"/>
          </p:nvPr>
        </p:nvSpPr>
        <p:spPr>
          <a:xfrm>
            <a:off x="179512" y="195486"/>
            <a:ext cx="4896544" cy="507703"/>
          </a:xfrm>
        </p:spPr>
        <p:txBody>
          <a:bodyPr/>
          <a:lstStyle/>
          <a:p>
            <a:r>
              <a:rPr lang="cs-CZ" dirty="0"/>
              <a:t>Z chatu k asistentovi</a:t>
            </a:r>
          </a:p>
        </p:txBody>
      </p:sp>
    </p:spTree>
    <p:extLst>
      <p:ext uri="{BB962C8B-B14F-4D97-AF65-F5344CB8AC3E}">
        <p14:creationId xmlns:p14="http://schemas.microsoft.com/office/powerpoint/2010/main" val="40939915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16F1A-2B11-5F52-EC91-856C9373C3A9}"/>
            </a:ext>
          </a:extLst>
        </p:cNvPr>
        <p:cNvGrpSpPr/>
        <p:nvPr/>
      </p:nvGrpSpPr>
      <p:grpSpPr>
        <a:xfrm>
          <a:off x="0" y="0"/>
          <a:ext cx="0" cy="0"/>
          <a:chOff x="0" y="0"/>
          <a:chExt cx="0" cy="0"/>
        </a:xfrm>
      </p:grpSpPr>
      <p:sp>
        <p:nvSpPr>
          <p:cNvPr id="16" name="Zástupný symbol pro obsah 2">
            <a:extLst>
              <a:ext uri="{FF2B5EF4-FFF2-40B4-BE49-F238E27FC236}">
                <a16:creationId xmlns:a16="http://schemas.microsoft.com/office/drawing/2014/main" id="{57790FC0-F7F7-A2B3-0644-182EB49E2FB7}"/>
              </a:ext>
            </a:extLst>
          </p:cNvPr>
          <p:cNvSpPr txBox="1">
            <a:spLocks/>
          </p:cNvSpPr>
          <p:nvPr/>
        </p:nvSpPr>
        <p:spPr>
          <a:xfrm>
            <a:off x="395536" y="981532"/>
            <a:ext cx="7992888" cy="3606442"/>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err="1">
                <a:solidFill>
                  <a:srgbClr val="002060"/>
                </a:solidFill>
                <a:latin typeface="Times New Roman" panose="02020603050405020304" pitchFamily="18" charset="0"/>
                <a:cs typeface="Times New Roman" panose="02020603050405020304" pitchFamily="18" charset="0"/>
              </a:rPr>
              <a:t>Act</a:t>
            </a:r>
            <a:r>
              <a:rPr lang="cs-CZ" sz="2400" dirty="0">
                <a:solidFill>
                  <a:srgbClr val="002060"/>
                </a:solidFill>
                <a:latin typeface="Times New Roman" panose="02020603050405020304" pitchFamily="18" charset="0"/>
                <a:cs typeface="Times New Roman" panose="02020603050405020304" pitchFamily="18" charset="0"/>
              </a:rPr>
              <a:t> as a </a:t>
            </a:r>
            <a:r>
              <a:rPr lang="cs-CZ" sz="2400" dirty="0" err="1">
                <a:solidFill>
                  <a:srgbClr val="002060"/>
                </a:solidFill>
                <a:latin typeface="Times New Roman" panose="02020603050405020304" pitchFamily="18" charset="0"/>
                <a:cs typeface="Times New Roman" panose="02020603050405020304" pitchFamily="18" charset="0"/>
              </a:rPr>
              <a:t>skilled</a:t>
            </a:r>
            <a:r>
              <a:rPr lang="cs-CZ" sz="2400" dirty="0">
                <a:solidFill>
                  <a:srgbClr val="002060"/>
                </a:solidFill>
                <a:latin typeface="Times New Roman" panose="02020603050405020304" pitchFamily="18" charset="0"/>
                <a:cs typeface="Times New Roman" panose="02020603050405020304" pitchFamily="18" charset="0"/>
              </a:rPr>
              <a:t> prompt </a:t>
            </a:r>
            <a:r>
              <a:rPr lang="cs-CZ" sz="2400" dirty="0" err="1">
                <a:solidFill>
                  <a:srgbClr val="002060"/>
                </a:solidFill>
                <a:latin typeface="Times New Roman" panose="02020603050405020304" pitchFamily="18" charset="0"/>
                <a:cs typeface="Times New Roman" panose="02020603050405020304" pitchFamily="18" charset="0"/>
              </a:rPr>
              <a:t>engineer</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specializing</a:t>
            </a:r>
            <a:r>
              <a:rPr lang="cs-CZ" sz="2400" dirty="0">
                <a:solidFill>
                  <a:srgbClr val="002060"/>
                </a:solidFill>
                <a:latin typeface="Times New Roman" panose="02020603050405020304" pitchFamily="18" charset="0"/>
                <a:cs typeface="Times New Roman" panose="02020603050405020304" pitchFamily="18" charset="0"/>
              </a:rPr>
              <a:t> in </a:t>
            </a:r>
            <a:r>
              <a:rPr lang="cs-CZ" sz="2400" dirty="0" err="1">
                <a:solidFill>
                  <a:srgbClr val="002060"/>
                </a:solidFill>
                <a:latin typeface="Times New Roman" panose="02020603050405020304" pitchFamily="18" charset="0"/>
                <a:cs typeface="Times New Roman" panose="02020603050405020304" pitchFamily="18" charset="0"/>
              </a:rPr>
              <a:t>creating</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prompts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for</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LLMs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like</a:t>
            </a:r>
            <a:r>
              <a:rPr lang="cs-CZ" sz="2400" dirty="0">
                <a:solidFill>
                  <a:srgbClr val="002060"/>
                </a:solidFill>
                <a:latin typeface="Times New Roman" panose="02020603050405020304" pitchFamily="18" charset="0"/>
                <a:cs typeface="Times New Roman" panose="02020603050405020304" pitchFamily="18" charset="0"/>
              </a:rPr>
              <a:t> ChatGPT </a:t>
            </a:r>
            <a:r>
              <a:rPr lang="cs-CZ" sz="2400" dirty="0" err="1">
                <a:solidFill>
                  <a:srgbClr val="002060"/>
                </a:solidFill>
                <a:latin typeface="Times New Roman" panose="02020603050405020304" pitchFamily="18" charset="0"/>
                <a:cs typeface="Times New Roman" panose="02020603050405020304" pitchFamily="18" charset="0"/>
              </a:rPr>
              <a:t>who</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can</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write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precise</a:t>
            </a:r>
            <a:r>
              <a:rPr lang="cs-CZ" sz="2400" dirty="0">
                <a:solidFill>
                  <a:srgbClr val="002060"/>
                </a:solidFill>
                <a:latin typeface="Times New Roman" panose="02020603050405020304" pitchFamily="18" charset="0"/>
                <a:cs typeface="Times New Roman" panose="02020603050405020304" pitchFamily="18" charset="0"/>
              </a:rPr>
              <a:t> and </a:t>
            </a:r>
            <a:r>
              <a:rPr lang="cs-CZ" sz="2400" dirty="0" err="1">
                <a:solidFill>
                  <a:srgbClr val="002060"/>
                </a:solidFill>
                <a:latin typeface="Times New Roman" panose="02020603050405020304" pitchFamily="18" charset="0"/>
                <a:cs typeface="Times New Roman" panose="02020603050405020304" pitchFamily="18" charset="0"/>
              </a:rPr>
              <a:t>useful</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prompts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which</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will</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generate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best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possible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outpust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from</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chatbots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like</a:t>
            </a:r>
            <a:r>
              <a:rPr lang="cs-CZ" sz="2400" dirty="0">
                <a:solidFill>
                  <a:srgbClr val="002060"/>
                </a:solidFill>
                <a:latin typeface="Times New Roman" panose="02020603050405020304" pitchFamily="18" charset="0"/>
                <a:cs typeface="Times New Roman" panose="02020603050405020304" pitchFamily="18" charset="0"/>
              </a:rPr>
              <a:t> ChatGPT. </a:t>
            </a:r>
            <a:r>
              <a:rPr lang="cs-CZ" sz="2400" dirty="0" err="1">
                <a:solidFill>
                  <a:srgbClr val="002060"/>
                </a:solidFill>
                <a:latin typeface="Times New Roman" panose="02020603050405020304" pitchFamily="18" charset="0"/>
                <a:cs typeface="Times New Roman" panose="02020603050405020304" pitchFamily="18" charset="0"/>
              </a:rPr>
              <a:t>Your</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task</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is</a:t>
            </a:r>
            <a:r>
              <a:rPr lang="cs-CZ" sz="2400" dirty="0">
                <a:solidFill>
                  <a:srgbClr val="002060"/>
                </a:solidFill>
                <a:latin typeface="Times New Roman" panose="02020603050405020304" pitchFamily="18" charset="0"/>
                <a:cs typeface="Times New Roman" panose="02020603050405020304" pitchFamily="18" charset="0"/>
              </a:rPr>
              <a:t> to </a:t>
            </a:r>
            <a:r>
              <a:rPr lang="cs-CZ" sz="2400" dirty="0" err="1">
                <a:solidFill>
                  <a:srgbClr val="002060"/>
                </a:solidFill>
                <a:latin typeface="Times New Roman" panose="02020603050405020304" pitchFamily="18" charset="0"/>
                <a:cs typeface="Times New Roman" panose="02020603050405020304" pitchFamily="18" charset="0"/>
              </a:rPr>
              <a:t>help</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me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create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perfect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instructions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for</a:t>
            </a:r>
            <a:r>
              <a:rPr lang="cs-CZ" sz="2400" dirty="0">
                <a:solidFill>
                  <a:srgbClr val="002060"/>
                </a:solidFill>
                <a:latin typeface="Times New Roman" panose="02020603050405020304" pitchFamily="18" charset="0"/>
                <a:cs typeface="Times New Roman" panose="02020603050405020304" pitchFamily="18" charset="0"/>
              </a:rPr>
              <a:t> my </a:t>
            </a:r>
            <a:r>
              <a:rPr lang="cs-CZ" sz="2400" dirty="0" err="1">
                <a:solidFill>
                  <a:srgbClr val="002060"/>
                </a:solidFill>
                <a:latin typeface="Times New Roman" panose="02020603050405020304" pitchFamily="18" charset="0"/>
                <a:cs typeface="Times New Roman" panose="02020603050405020304" pitchFamily="18" charset="0"/>
              </a:rPr>
              <a:t>new</a:t>
            </a:r>
            <a:r>
              <a:rPr lang="cs-CZ" sz="2400" dirty="0">
                <a:solidFill>
                  <a:srgbClr val="002060"/>
                </a:solidFill>
                <a:latin typeface="Times New Roman" panose="02020603050405020304" pitchFamily="18" charset="0"/>
                <a:cs typeface="Times New Roman" panose="02020603050405020304" pitchFamily="18" charset="0"/>
              </a:rPr>
              <a:t> GPT </a:t>
            </a:r>
            <a:r>
              <a:rPr lang="cs-CZ" sz="2400" dirty="0" err="1">
                <a:solidFill>
                  <a:srgbClr val="002060"/>
                </a:solidFill>
                <a:latin typeface="Times New Roman" panose="02020603050405020304" pitchFamily="18" charset="0"/>
                <a:cs typeface="Times New Roman" panose="02020603050405020304" pitchFamily="18" charset="0"/>
              </a:rPr>
              <a:t>assistent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which</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will</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then</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behave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like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this</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rPr>
              <a:t>1 …</a:t>
            </a:r>
          </a:p>
          <a:p>
            <a:r>
              <a:rPr lang="cs-CZ" sz="2400" dirty="0">
                <a:solidFill>
                  <a:srgbClr val="002060"/>
                </a:solidFill>
                <a:latin typeface="Times New Roman" panose="02020603050405020304" pitchFamily="18" charset="0"/>
                <a:cs typeface="Times New Roman" panose="02020603050405020304" pitchFamily="18" charset="0"/>
              </a:rPr>
              <a:t>2 …</a:t>
            </a:r>
          </a:p>
          <a:p>
            <a:r>
              <a:rPr lang="cs-CZ" sz="2400" dirty="0">
                <a:solidFill>
                  <a:srgbClr val="002060"/>
                </a:solidFill>
                <a:latin typeface="Times New Roman" panose="02020603050405020304" pitchFamily="18" charset="0"/>
                <a:cs typeface="Times New Roman" panose="02020603050405020304" pitchFamily="18" charset="0"/>
              </a:rPr>
              <a:t>X Use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file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called</a:t>
            </a:r>
            <a:r>
              <a:rPr lang="cs-CZ" sz="2400" dirty="0">
                <a:solidFill>
                  <a:srgbClr val="002060"/>
                </a:solidFill>
                <a:latin typeface="Times New Roman" panose="02020603050405020304" pitchFamily="18" charset="0"/>
                <a:cs typeface="Times New Roman" panose="02020603050405020304" pitchFamily="18" charset="0"/>
              </a:rPr>
              <a:t> „XYZ“ </a:t>
            </a:r>
            <a:r>
              <a:rPr lang="cs-CZ" sz="2400" dirty="0" err="1">
                <a:solidFill>
                  <a:srgbClr val="002060"/>
                </a:solidFill>
                <a:latin typeface="Times New Roman" panose="02020603050405020304" pitchFamily="18" charset="0"/>
                <a:cs typeface="Times New Roman" panose="02020603050405020304" pitchFamily="18" charset="0"/>
              </a:rPr>
              <a:t>for</a:t>
            </a:r>
            <a:r>
              <a:rPr lang="cs-CZ" sz="2400" dirty="0">
                <a:solidFill>
                  <a:srgbClr val="002060"/>
                </a:solidFill>
                <a:latin typeface="Times New Roman" panose="02020603050405020304" pitchFamily="18" charset="0"/>
                <a:cs typeface="Times New Roman" panose="02020603050405020304" pitchFamily="18" charset="0"/>
              </a:rPr>
              <a:t> …</a:t>
            </a:r>
          </a:p>
          <a:p>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prompt </a:t>
            </a:r>
            <a:r>
              <a:rPr lang="cs-CZ" sz="2400" dirty="0" err="1">
                <a:solidFill>
                  <a:srgbClr val="002060"/>
                </a:solidFill>
                <a:latin typeface="Times New Roman" panose="02020603050405020304" pitchFamily="18" charset="0"/>
                <a:cs typeface="Times New Roman" panose="02020603050405020304" pitchFamily="18" charset="0"/>
              </a:rPr>
              <a:t>you</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will</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help</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me</a:t>
            </a:r>
            <a:r>
              <a:rPr lang="cs-CZ" sz="2400" dirty="0">
                <a:solidFill>
                  <a:srgbClr val="002060"/>
                </a:solidFill>
                <a:latin typeface="Times New Roman" panose="02020603050405020304" pitchFamily="18" charset="0"/>
                <a:cs typeface="Times New Roman" panose="02020603050405020304" pitchFamily="18" charset="0"/>
              </a:rPr>
              <a:t> to </a:t>
            </a:r>
            <a:r>
              <a:rPr lang="cs-CZ" sz="2400" dirty="0" err="1">
                <a:solidFill>
                  <a:srgbClr val="002060"/>
                </a:solidFill>
                <a:latin typeface="Times New Roman" panose="02020603050405020304" pitchFamily="18" charset="0"/>
                <a:cs typeface="Times New Roman" panose="02020603050405020304" pitchFamily="18" charset="0"/>
              </a:rPr>
              <a:t>create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must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be</a:t>
            </a:r>
            <a:r>
              <a:rPr lang="cs-CZ" sz="2400" dirty="0">
                <a:solidFill>
                  <a:srgbClr val="002060"/>
                </a:solidFill>
                <a:latin typeface="Times New Roman" panose="02020603050405020304" pitchFamily="18" charset="0"/>
                <a:cs typeface="Times New Roman" panose="02020603050405020304" pitchFamily="18" charset="0"/>
              </a:rPr>
              <a:t> in </a:t>
            </a:r>
            <a:r>
              <a:rPr lang="cs-CZ" sz="2400" dirty="0" err="1">
                <a:solidFill>
                  <a:srgbClr val="002060"/>
                </a:solidFill>
                <a:latin typeface="Times New Roman" panose="02020603050405020304" pitchFamily="18" charset="0"/>
                <a:cs typeface="Times New Roman" panose="02020603050405020304" pitchFamily="18" charset="0"/>
              </a:rPr>
              <a:t>English</a:t>
            </a:r>
            <a:r>
              <a:rPr lang="cs-CZ" sz="2400" dirty="0">
                <a:solidFill>
                  <a:srgbClr val="002060"/>
                </a:solidFill>
                <a:latin typeface="Times New Roman" panose="02020603050405020304" pitchFamily="18" charset="0"/>
                <a:cs typeface="Times New Roman" panose="02020603050405020304" pitchFamily="18" charset="0"/>
              </a:rPr>
              <a:t>, but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agent </a:t>
            </a:r>
            <a:r>
              <a:rPr lang="cs-CZ" sz="2400" dirty="0" err="1">
                <a:solidFill>
                  <a:srgbClr val="002060"/>
                </a:solidFill>
                <a:latin typeface="Times New Roman" panose="02020603050405020304" pitchFamily="18" charset="0"/>
                <a:cs typeface="Times New Roman" panose="02020603050405020304" pitchFamily="18" charset="0"/>
              </a:rPr>
              <a:t>communicates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with</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user in Czech.</a:t>
            </a:r>
          </a:p>
          <a:p>
            <a:endParaRPr lang="cs-CZ" sz="2400" dirty="0">
              <a:solidFill>
                <a:srgbClr val="002060"/>
              </a:solidFill>
              <a:latin typeface="Times New Roman" panose="02020603050405020304" pitchFamily="18" charset="0"/>
              <a:cs typeface="Times New Roman" panose="02020603050405020304" pitchFamily="18" charset="0"/>
            </a:endParaRPr>
          </a:p>
          <a:p>
            <a:endParaRPr lang="cs-CZ" sz="2400" dirty="0">
              <a:solidFill>
                <a:srgbClr val="002060"/>
              </a:solidFill>
              <a:latin typeface="Times New Roman" panose="02020603050405020304" pitchFamily="18" charset="0"/>
              <a:cs typeface="Times New Roman" panose="02020603050405020304" pitchFamily="18" charset="0"/>
            </a:endParaRPr>
          </a:p>
          <a:p>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a:extLst>
              <a:ext uri="{FF2B5EF4-FFF2-40B4-BE49-F238E27FC236}">
                <a16:creationId xmlns:a16="http://schemas.microsoft.com/office/drawing/2014/main" id="{F757AF83-B001-5CC9-842E-6A4D8DD590C1}"/>
              </a:ext>
            </a:extLst>
          </p:cNvPr>
          <p:cNvSpPr>
            <a:spLocks noGrp="1"/>
          </p:cNvSpPr>
          <p:nvPr>
            <p:ph type="title"/>
          </p:nvPr>
        </p:nvSpPr>
        <p:spPr>
          <a:xfrm>
            <a:off x="179512" y="195486"/>
            <a:ext cx="4896544" cy="507703"/>
          </a:xfrm>
        </p:spPr>
        <p:txBody>
          <a:bodyPr/>
          <a:lstStyle/>
          <a:p>
            <a:r>
              <a:rPr lang="cs-CZ" dirty="0"/>
              <a:t>Prompty pro tvorbu modelů GPT</a:t>
            </a:r>
          </a:p>
        </p:txBody>
      </p:sp>
    </p:spTree>
    <p:extLst>
      <p:ext uri="{BB962C8B-B14F-4D97-AF65-F5344CB8AC3E}">
        <p14:creationId xmlns:p14="http://schemas.microsoft.com/office/powerpoint/2010/main" val="7050600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1059582"/>
            <a:ext cx="8352928" cy="331236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000" i="1" dirty="0">
                <a:solidFill>
                  <a:srgbClr val="002060"/>
                </a:solidFill>
                <a:latin typeface="Times New Roman" panose="02020603050405020304" pitchFamily="18" charset="0"/>
                <a:cs typeface="Times New Roman" panose="02020603050405020304" pitchFamily="18" charset="0"/>
              </a:rPr>
              <a:t>„</a:t>
            </a:r>
            <a:r>
              <a:rPr lang="cs-CZ" sz="2000" i="1" dirty="0" err="1">
                <a:solidFill>
                  <a:srgbClr val="002060"/>
                </a:solidFill>
                <a:latin typeface="Times New Roman" panose="02020603050405020304" pitchFamily="18" charset="0"/>
                <a:cs typeface="Times New Roman" panose="02020603050405020304" pitchFamily="18" charset="0"/>
              </a:rPr>
              <a:t>NotebookLM</a:t>
            </a:r>
            <a:r>
              <a:rPr lang="cs-CZ" sz="2000" i="1" dirty="0">
                <a:solidFill>
                  <a:srgbClr val="002060"/>
                </a:solidFill>
                <a:latin typeface="Times New Roman" panose="02020603050405020304" pitchFamily="18" charset="0"/>
                <a:cs typeface="Times New Roman" panose="02020603050405020304" pitchFamily="18" charset="0"/>
              </a:rPr>
              <a:t> je experimentální nástroj od Googlu, který vám umožňuje číst, dělat si poznámky, klást otázky a organizovat své myšlenky – vše s pomocí síly </a:t>
            </a:r>
            <a:r>
              <a:rPr lang="cs-CZ" sz="2000" i="1" dirty="0" err="1">
                <a:solidFill>
                  <a:srgbClr val="002060"/>
                </a:solidFill>
                <a:latin typeface="Times New Roman" panose="02020603050405020304" pitchFamily="18" charset="0"/>
                <a:cs typeface="Times New Roman" panose="02020603050405020304" pitchFamily="18" charset="0"/>
              </a:rPr>
              <a:t>Gemini</a:t>
            </a:r>
            <a:r>
              <a:rPr lang="cs-CZ" sz="2000" i="1" dirty="0">
                <a:solidFill>
                  <a:srgbClr val="002060"/>
                </a:solidFill>
                <a:latin typeface="Times New Roman" panose="02020603050405020304" pitchFamily="18" charset="0"/>
                <a:cs typeface="Times New Roman" panose="02020603050405020304" pitchFamily="18" charset="0"/>
              </a:rPr>
              <a:t>, nového multimodálního modelu od Googlu. </a:t>
            </a:r>
          </a:p>
          <a:p>
            <a:r>
              <a:rPr lang="cs-CZ" sz="2000" i="1" dirty="0">
                <a:solidFill>
                  <a:srgbClr val="002060"/>
                </a:solidFill>
                <a:latin typeface="Times New Roman" panose="02020603050405020304" pitchFamily="18" charset="0"/>
                <a:cs typeface="Times New Roman" panose="02020603050405020304" pitchFamily="18" charset="0"/>
              </a:rPr>
              <a:t>Základním principem </a:t>
            </a:r>
            <a:r>
              <a:rPr lang="cs-CZ" sz="2000" i="1" dirty="0" err="1">
                <a:solidFill>
                  <a:srgbClr val="002060"/>
                </a:solidFill>
                <a:latin typeface="Times New Roman" panose="02020603050405020304" pitchFamily="18" charset="0"/>
                <a:cs typeface="Times New Roman" panose="02020603050405020304" pitchFamily="18" charset="0"/>
              </a:rPr>
              <a:t>NotebookLM</a:t>
            </a:r>
            <a:r>
              <a:rPr lang="cs-CZ" sz="2000" i="1" dirty="0">
                <a:solidFill>
                  <a:srgbClr val="002060"/>
                </a:solidFill>
                <a:latin typeface="Times New Roman" panose="02020603050405020304" pitchFamily="18" charset="0"/>
                <a:cs typeface="Times New Roman" panose="02020603050405020304" pitchFamily="18" charset="0"/>
              </a:rPr>
              <a:t> je nahrávání zdrojů, jako jsou Google dokumenty, prezentace, PDF soubory, textové soubory, výstřižky z webu a kopírovaný text, a poté kladení otázek a zadávání úkolů. </a:t>
            </a:r>
            <a:r>
              <a:rPr lang="cs-CZ" sz="2000" i="1" dirty="0" err="1">
                <a:solidFill>
                  <a:srgbClr val="002060"/>
                </a:solidFill>
                <a:latin typeface="Times New Roman" panose="02020603050405020304" pitchFamily="18" charset="0"/>
                <a:cs typeface="Times New Roman" panose="02020603050405020304" pitchFamily="18" charset="0"/>
              </a:rPr>
              <a:t>NotebookLM</a:t>
            </a:r>
            <a:r>
              <a:rPr lang="cs-CZ" sz="2000" i="1" dirty="0">
                <a:solidFill>
                  <a:srgbClr val="002060"/>
                </a:solidFill>
                <a:latin typeface="Times New Roman" panose="02020603050405020304" pitchFamily="18" charset="0"/>
                <a:cs typeface="Times New Roman" panose="02020603050405020304" pitchFamily="18" charset="0"/>
              </a:rPr>
              <a:t> následně analyzuje tyto zdroje a poskytuje vám odpovědi a informace na základě vašeho zadání. </a:t>
            </a:r>
          </a:p>
          <a:p>
            <a:r>
              <a:rPr lang="cs-CZ" sz="2000" i="1" dirty="0">
                <a:solidFill>
                  <a:srgbClr val="002060"/>
                </a:solidFill>
                <a:latin typeface="Times New Roman" panose="02020603050405020304" pitchFamily="18" charset="0"/>
                <a:cs typeface="Times New Roman" panose="02020603050405020304" pitchFamily="18" charset="0"/>
              </a:rPr>
              <a:t>Kromě toho můžete </a:t>
            </a:r>
            <a:r>
              <a:rPr lang="cs-CZ" sz="2000" i="1" dirty="0" err="1">
                <a:solidFill>
                  <a:srgbClr val="002060"/>
                </a:solidFill>
                <a:latin typeface="Times New Roman" panose="02020603050405020304" pitchFamily="18" charset="0"/>
                <a:cs typeface="Times New Roman" panose="02020603050405020304" pitchFamily="18" charset="0"/>
              </a:rPr>
              <a:t>NotebookLM</a:t>
            </a:r>
            <a:r>
              <a:rPr lang="cs-CZ" sz="2000" i="1" dirty="0">
                <a:solidFill>
                  <a:srgbClr val="002060"/>
                </a:solidFill>
                <a:latin typeface="Times New Roman" panose="02020603050405020304" pitchFamily="18" charset="0"/>
                <a:cs typeface="Times New Roman" panose="02020603050405020304" pitchFamily="18" charset="0"/>
              </a:rPr>
              <a:t> použít k vytváření poznámek, shrnování informací a generování obsahu, jako jsou studie, příběhy a obchodní plány.“</a:t>
            </a:r>
          </a:p>
        </p:txBody>
      </p:sp>
      <p:sp>
        <p:nvSpPr>
          <p:cNvPr id="6" name="Nadpis 5"/>
          <p:cNvSpPr>
            <a:spLocks noGrp="1"/>
          </p:cNvSpPr>
          <p:nvPr>
            <p:ph type="title"/>
          </p:nvPr>
        </p:nvSpPr>
        <p:spPr>
          <a:xfrm>
            <a:off x="179512" y="195486"/>
            <a:ext cx="7560840" cy="507703"/>
          </a:xfrm>
        </p:spPr>
        <p:txBody>
          <a:bodyPr/>
          <a:lstStyle/>
          <a:p>
            <a:r>
              <a:rPr lang="cs-CZ" dirty="0"/>
              <a:t>Co je to </a:t>
            </a:r>
            <a:r>
              <a:rPr lang="cs-CZ" dirty="0" err="1"/>
              <a:t>NotebookLM</a:t>
            </a:r>
            <a:r>
              <a:rPr lang="cs-CZ" dirty="0"/>
              <a:t> - https://notebooklm.google.com/</a:t>
            </a:r>
          </a:p>
        </p:txBody>
      </p:sp>
    </p:spTree>
    <p:extLst>
      <p:ext uri="{BB962C8B-B14F-4D97-AF65-F5344CB8AC3E}">
        <p14:creationId xmlns:p14="http://schemas.microsoft.com/office/powerpoint/2010/main" val="36240114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2F5D5-76CC-D589-651F-16CF69B341F5}"/>
            </a:ext>
          </a:extLst>
        </p:cNvPr>
        <p:cNvGrpSpPr/>
        <p:nvPr/>
      </p:nvGrpSpPr>
      <p:grpSpPr>
        <a:xfrm>
          <a:off x="0" y="0"/>
          <a:ext cx="0" cy="0"/>
          <a:chOff x="0" y="0"/>
          <a:chExt cx="0" cy="0"/>
        </a:xfrm>
      </p:grpSpPr>
      <p:sp>
        <p:nvSpPr>
          <p:cNvPr id="16" name="Zástupný symbol pro obsah 2">
            <a:extLst>
              <a:ext uri="{FF2B5EF4-FFF2-40B4-BE49-F238E27FC236}">
                <a16:creationId xmlns:a16="http://schemas.microsoft.com/office/drawing/2014/main" id="{BCC49881-3C72-5235-A208-7B6DE3890829}"/>
              </a:ext>
            </a:extLst>
          </p:cNvPr>
          <p:cNvSpPr txBox="1">
            <a:spLocks/>
          </p:cNvSpPr>
          <p:nvPr/>
        </p:nvSpPr>
        <p:spPr>
          <a:xfrm>
            <a:off x="395536" y="771550"/>
            <a:ext cx="8352928" cy="331236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000" b="1" dirty="0">
                <a:solidFill>
                  <a:srgbClr val="002060"/>
                </a:solidFill>
                <a:latin typeface="Times New Roman" panose="02020603050405020304" pitchFamily="18" charset="0"/>
                <a:cs typeface="Times New Roman" panose="02020603050405020304" pitchFamily="18" charset="0"/>
              </a:rPr>
              <a:t>Zatím je zdarma </a:t>
            </a:r>
            <a:r>
              <a:rPr lang="cs-CZ" sz="2000" b="1"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a:t>
            </a:r>
            <a:endParaRPr lang="cs-CZ" sz="2000" b="1" dirty="0">
              <a:solidFill>
                <a:srgbClr val="002060"/>
              </a:solidFill>
              <a:latin typeface="Times New Roman" panose="02020603050405020304" pitchFamily="18" charset="0"/>
              <a:cs typeface="Times New Roman" panose="02020603050405020304" pitchFamily="18" charset="0"/>
            </a:endParaRPr>
          </a:p>
          <a:p>
            <a:r>
              <a:rPr lang="cs-CZ" sz="2000" b="1" dirty="0">
                <a:solidFill>
                  <a:srgbClr val="002060"/>
                </a:solidFill>
                <a:latin typeface="Times New Roman" panose="02020603050405020304" pitchFamily="18" charset="0"/>
                <a:cs typeface="Times New Roman" panose="02020603050405020304" pitchFamily="18" charset="0"/>
              </a:rPr>
              <a:t>Nemá žádná vlastní data (</a:t>
            </a:r>
            <a:r>
              <a:rPr lang="cs-CZ" sz="2000" b="1" dirty="0" err="1">
                <a:solidFill>
                  <a:srgbClr val="002060"/>
                </a:solidFill>
                <a:latin typeface="Times New Roman" panose="02020603050405020304" pitchFamily="18" charset="0"/>
                <a:cs typeface="Times New Roman" panose="02020603050405020304" pitchFamily="18" charset="0"/>
              </a:rPr>
              <a:t>Vanilla</a:t>
            </a:r>
            <a:r>
              <a:rPr lang="cs-CZ" sz="2000" b="1" dirty="0">
                <a:solidFill>
                  <a:srgbClr val="002060"/>
                </a:solidFill>
                <a:latin typeface="Times New Roman" panose="02020603050405020304" pitchFamily="18" charset="0"/>
                <a:cs typeface="Times New Roman" panose="02020603050405020304" pitchFamily="18" charset="0"/>
              </a:rPr>
              <a:t>) – ta dáváme my!</a:t>
            </a:r>
          </a:p>
          <a:p>
            <a:r>
              <a:rPr lang="cs-CZ" sz="2000" b="1" dirty="0">
                <a:solidFill>
                  <a:srgbClr val="002060"/>
                </a:solidFill>
                <a:latin typeface="Times New Roman" panose="02020603050405020304" pitchFamily="18" charset="0"/>
                <a:cs typeface="Times New Roman" panose="02020603050405020304" pitchFamily="18" charset="0"/>
              </a:rPr>
              <a:t>Sama se ověřuje (</a:t>
            </a:r>
            <a:r>
              <a:rPr lang="cs-CZ" sz="2000" b="1" dirty="0" err="1">
                <a:solidFill>
                  <a:srgbClr val="002060"/>
                </a:solidFill>
                <a:latin typeface="Times New Roman" panose="02020603050405020304" pitchFamily="18" charset="0"/>
                <a:cs typeface="Times New Roman" panose="02020603050405020304" pitchFamily="18" charset="0"/>
              </a:rPr>
              <a:t>Grounded</a:t>
            </a:r>
            <a:r>
              <a:rPr lang="cs-CZ" sz="2000" b="1" dirty="0">
                <a:solidFill>
                  <a:srgbClr val="002060"/>
                </a:solidFill>
                <a:latin typeface="Times New Roman" panose="02020603050405020304" pitchFamily="18" charset="0"/>
                <a:cs typeface="Times New Roman" panose="02020603050405020304" pitchFamily="18" charset="0"/>
              </a:rPr>
              <a:t>). </a:t>
            </a:r>
          </a:p>
          <a:p>
            <a:r>
              <a:rPr lang="cs-CZ" sz="2000" b="1" dirty="0">
                <a:solidFill>
                  <a:srgbClr val="002060"/>
                </a:solidFill>
                <a:latin typeface="Times New Roman" panose="02020603050405020304" pitchFamily="18" charset="0"/>
                <a:cs typeface="Times New Roman" panose="02020603050405020304" pitchFamily="18" charset="0"/>
              </a:rPr>
              <a:t>Bezpečná (</a:t>
            </a:r>
            <a:r>
              <a:rPr lang="cs-CZ" sz="2000" b="1" dirty="0" err="1">
                <a:solidFill>
                  <a:srgbClr val="002060"/>
                </a:solidFill>
                <a:latin typeface="Times New Roman" panose="02020603050405020304" pitchFamily="18" charset="0"/>
                <a:cs typeface="Times New Roman" panose="02020603050405020304" pitchFamily="18" charset="0"/>
              </a:rPr>
              <a:t>Private</a:t>
            </a:r>
            <a:r>
              <a:rPr lang="cs-CZ" sz="2000" b="1" dirty="0">
                <a:solidFill>
                  <a:srgbClr val="002060"/>
                </a:solidFill>
                <a:latin typeface="Times New Roman" panose="02020603050405020304" pitchFamily="18" charset="0"/>
                <a:cs typeface="Times New Roman" panose="02020603050405020304" pitchFamily="18" charset="0"/>
              </a:rPr>
              <a:t>) – neučí se na mých datech.</a:t>
            </a:r>
          </a:p>
          <a:p>
            <a:r>
              <a:rPr lang="cs-CZ" sz="2000" dirty="0">
                <a:solidFill>
                  <a:srgbClr val="002060"/>
                </a:solidFill>
                <a:latin typeface="Times New Roman" panose="02020603050405020304" pitchFamily="18" charset="0"/>
                <a:cs typeface="Times New Roman" panose="02020603050405020304" pitchFamily="18" charset="0"/>
              </a:rPr>
              <a:t>Při nahrávání zdrojů si dejte pozor – jen PDF/</a:t>
            </a:r>
            <a:r>
              <a:rPr lang="cs-CZ" sz="2000" dirty="0" err="1">
                <a:solidFill>
                  <a:srgbClr val="002060"/>
                </a:solidFill>
                <a:latin typeface="Times New Roman" panose="02020603050405020304" pitchFamily="18" charset="0"/>
                <a:cs typeface="Times New Roman" panose="02020603050405020304" pitchFamily="18" charset="0"/>
              </a:rPr>
              <a:t>txt</a:t>
            </a:r>
            <a:r>
              <a:rPr lang="cs-CZ" sz="2000" dirty="0">
                <a:solidFill>
                  <a:srgbClr val="002060"/>
                </a:solidFill>
                <a:latin typeface="Times New Roman" panose="02020603050405020304" pitchFamily="18" charset="0"/>
                <a:cs typeface="Times New Roman" panose="02020603050405020304" pitchFamily="18" charset="0"/>
              </a:rPr>
              <a:t>/text/web/YouTube atd. NENÍ možnost nahrát Word/Excel/PPT – dokážeme obejít přes konverzi na jiný formát nebo </a:t>
            </a:r>
            <a:r>
              <a:rPr lang="cs-CZ" sz="2000" dirty="0" err="1">
                <a:solidFill>
                  <a:srgbClr val="002060"/>
                </a:solidFill>
                <a:latin typeface="Times New Roman" panose="02020603050405020304" pitchFamily="18" charset="0"/>
                <a:cs typeface="Times New Roman" panose="02020603050405020304" pitchFamily="18" charset="0"/>
              </a:rPr>
              <a:t>Gdisk</a:t>
            </a:r>
            <a:r>
              <a:rPr lang="cs-CZ" sz="2000" dirty="0">
                <a:solidFill>
                  <a:srgbClr val="002060"/>
                </a:solidFill>
                <a:latin typeface="Times New Roman" panose="02020603050405020304" pitchFamily="18" charset="0"/>
                <a:cs typeface="Times New Roman" panose="02020603050405020304" pitchFamily="18" charset="0"/>
              </a:rPr>
              <a:t>.</a:t>
            </a:r>
          </a:p>
          <a:p>
            <a:r>
              <a:rPr lang="cs-CZ" sz="2000" i="1" dirty="0">
                <a:solidFill>
                  <a:srgbClr val="002060"/>
                </a:solidFill>
                <a:latin typeface="Times New Roman" panose="02020603050405020304" pitchFamily="18" charset="0"/>
                <a:cs typeface="Times New Roman" panose="02020603050405020304" pitchFamily="18" charset="0"/>
              </a:rPr>
              <a:t>Omezení Notebooku v </a:t>
            </a:r>
            <a:r>
              <a:rPr lang="cs-CZ" sz="2000" i="1" dirty="0" err="1">
                <a:solidFill>
                  <a:srgbClr val="002060"/>
                </a:solidFill>
                <a:latin typeface="Times New Roman" panose="02020603050405020304" pitchFamily="18" charset="0"/>
                <a:cs typeface="Times New Roman" panose="02020603050405020304" pitchFamily="18" charset="0"/>
              </a:rPr>
              <a:t>NotebookLM</a:t>
            </a:r>
            <a:r>
              <a:rPr lang="cs-CZ" sz="2000" i="1" dirty="0">
                <a:solidFill>
                  <a:srgbClr val="002060"/>
                </a:solidFill>
                <a:latin typeface="Times New Roman" panose="02020603050405020304" pitchFamily="18" charset="0"/>
                <a:cs typeface="Times New Roman" panose="02020603050405020304" pitchFamily="18" charset="0"/>
              </a:rPr>
              <a:t>: </a:t>
            </a:r>
          </a:p>
          <a:p>
            <a:pPr lvl="1"/>
            <a:r>
              <a:rPr lang="cs-CZ" sz="1600" i="1" dirty="0">
                <a:solidFill>
                  <a:srgbClr val="002060"/>
                </a:solidFill>
                <a:latin typeface="Times New Roman" panose="02020603050405020304" pitchFamily="18" charset="0"/>
                <a:cs typeface="Times New Roman" panose="02020603050405020304" pitchFamily="18" charset="0"/>
              </a:rPr>
              <a:t>Každý poznámkový blok v </a:t>
            </a:r>
            <a:r>
              <a:rPr lang="cs-CZ" sz="1600" i="1" dirty="0" err="1">
                <a:solidFill>
                  <a:srgbClr val="002060"/>
                </a:solidFill>
                <a:latin typeface="Times New Roman" panose="02020603050405020304" pitchFamily="18" charset="0"/>
                <a:cs typeface="Times New Roman" panose="02020603050405020304" pitchFamily="18" charset="0"/>
              </a:rPr>
              <a:t>NotebookLM</a:t>
            </a:r>
            <a:r>
              <a:rPr lang="cs-CZ" sz="1600" i="1" dirty="0">
                <a:solidFill>
                  <a:srgbClr val="002060"/>
                </a:solidFill>
                <a:latin typeface="Times New Roman" panose="02020603050405020304" pitchFamily="18" charset="0"/>
                <a:cs typeface="Times New Roman" panose="02020603050405020304" pitchFamily="18" charset="0"/>
              </a:rPr>
              <a:t> může obsahovat maximálně 50 zdrojů a 1000 poznámek. (= je ale pomalejší – obrovský kontext)</a:t>
            </a:r>
          </a:p>
          <a:p>
            <a:pPr lvl="1"/>
            <a:r>
              <a:rPr lang="cs-CZ" sz="1600" i="1" dirty="0">
                <a:solidFill>
                  <a:srgbClr val="002060"/>
                </a:solidFill>
                <a:latin typeface="Times New Roman" panose="02020603050405020304" pitchFamily="18" charset="0"/>
                <a:cs typeface="Times New Roman" panose="02020603050405020304" pitchFamily="18" charset="0"/>
              </a:rPr>
              <a:t>Nelze používat najednou informace z více bloků.</a:t>
            </a:r>
          </a:p>
          <a:p>
            <a:pPr lvl="1"/>
            <a:r>
              <a:rPr lang="cs-CZ" sz="1600" i="1" dirty="0">
                <a:solidFill>
                  <a:srgbClr val="002060"/>
                </a:solidFill>
                <a:latin typeface="Times New Roman" panose="02020603050405020304" pitchFamily="18" charset="0"/>
                <a:cs typeface="Times New Roman" panose="02020603050405020304" pitchFamily="18" charset="0"/>
              </a:rPr>
              <a:t>Maximální délka jednoho zdroje v </a:t>
            </a:r>
            <a:r>
              <a:rPr lang="cs-CZ" sz="1600" i="1" dirty="0" err="1">
                <a:solidFill>
                  <a:srgbClr val="002060"/>
                </a:solidFill>
                <a:latin typeface="Times New Roman" panose="02020603050405020304" pitchFamily="18" charset="0"/>
                <a:cs typeface="Times New Roman" panose="02020603050405020304" pitchFamily="18" charset="0"/>
              </a:rPr>
              <a:t>NotebookLM</a:t>
            </a:r>
            <a:r>
              <a:rPr lang="cs-CZ" sz="1600" i="1" dirty="0">
                <a:solidFill>
                  <a:srgbClr val="002060"/>
                </a:solidFill>
                <a:latin typeface="Times New Roman" panose="02020603050405020304" pitchFamily="18" charset="0"/>
                <a:cs typeface="Times New Roman" panose="02020603050405020304" pitchFamily="18" charset="0"/>
              </a:rPr>
              <a:t> je 500 000 slov.</a:t>
            </a:r>
            <a:r>
              <a:rPr lang="cs-CZ" sz="2000" dirty="0">
                <a:solidFill>
                  <a:srgbClr val="002060"/>
                </a:solidFill>
                <a:latin typeface="Times New Roman" panose="02020603050405020304" pitchFamily="18" charset="0"/>
                <a:cs typeface="Times New Roman" panose="02020603050405020304" pitchFamily="18" charset="0"/>
              </a:rPr>
              <a:t> </a:t>
            </a:r>
          </a:p>
          <a:p>
            <a:pPr lvl="1"/>
            <a:r>
              <a:rPr lang="cs-CZ" sz="1800" dirty="0">
                <a:solidFill>
                  <a:srgbClr val="002060"/>
                </a:solidFill>
                <a:latin typeface="Times New Roman" panose="02020603050405020304" pitchFamily="18" charset="0"/>
                <a:cs typeface="Times New Roman" panose="02020603050405020304" pitchFamily="18" charset="0"/>
              </a:rPr>
              <a:t>Není historie </a:t>
            </a:r>
            <a:r>
              <a:rPr lang="cs-CZ" sz="1800" dirty="0" err="1">
                <a:solidFill>
                  <a:srgbClr val="002060"/>
                </a:solidFill>
                <a:latin typeface="Times New Roman" panose="02020603050405020304" pitchFamily="18" charset="0"/>
                <a:cs typeface="Times New Roman" panose="02020603050405020304" pitchFamily="18" charset="0"/>
              </a:rPr>
              <a:t>chatů</a:t>
            </a:r>
            <a:r>
              <a:rPr lang="cs-CZ" sz="1800" dirty="0">
                <a:solidFill>
                  <a:srgbClr val="002060"/>
                </a:solidFill>
                <a:latin typeface="Times New Roman" panose="02020603050405020304" pitchFamily="18" charset="0"/>
                <a:cs typeface="Times New Roman" panose="02020603050405020304" pitchFamily="18" charset="0"/>
              </a:rPr>
              <a:t> – musím uložit do poznámky.</a:t>
            </a:r>
          </a:p>
          <a:p>
            <a:endParaRPr lang="cs-CZ" sz="2000" dirty="0">
              <a:solidFill>
                <a:srgbClr val="002060"/>
              </a:solidFill>
              <a:latin typeface="Times New Roman" panose="02020603050405020304" pitchFamily="18" charset="0"/>
              <a:cs typeface="Times New Roman" panose="02020603050405020304" pitchFamily="18" charset="0"/>
            </a:endParaRPr>
          </a:p>
        </p:txBody>
      </p:sp>
      <p:sp>
        <p:nvSpPr>
          <p:cNvPr id="6" name="Nadpis 5">
            <a:extLst>
              <a:ext uri="{FF2B5EF4-FFF2-40B4-BE49-F238E27FC236}">
                <a16:creationId xmlns:a16="http://schemas.microsoft.com/office/drawing/2014/main" id="{014BE696-8F38-5F45-EA45-F3BF1A0DD973}"/>
              </a:ext>
            </a:extLst>
          </p:cNvPr>
          <p:cNvSpPr>
            <a:spLocks noGrp="1"/>
          </p:cNvSpPr>
          <p:nvPr>
            <p:ph type="title"/>
          </p:nvPr>
        </p:nvSpPr>
        <p:spPr>
          <a:xfrm>
            <a:off x="179512" y="195486"/>
            <a:ext cx="7560840" cy="507703"/>
          </a:xfrm>
        </p:spPr>
        <p:txBody>
          <a:bodyPr/>
          <a:lstStyle/>
          <a:p>
            <a:r>
              <a:rPr lang="cs-CZ" dirty="0"/>
              <a:t>Co je to </a:t>
            </a:r>
            <a:r>
              <a:rPr lang="cs-CZ" dirty="0" err="1"/>
              <a:t>NotebookLM</a:t>
            </a:r>
            <a:r>
              <a:rPr lang="cs-CZ" dirty="0"/>
              <a:t> - https://notebooklm.google.com/</a:t>
            </a:r>
          </a:p>
        </p:txBody>
      </p:sp>
    </p:spTree>
    <p:extLst>
      <p:ext uri="{BB962C8B-B14F-4D97-AF65-F5344CB8AC3E}">
        <p14:creationId xmlns:p14="http://schemas.microsoft.com/office/powerpoint/2010/main" val="4697627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496944" cy="33123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V Microsoft Office 365 (zdarma přes univerzitu) je v Powerpointu vlevo nahoře tlačítko Designer – navrhuje styl pro snímky (ale nefunguje v naší šabloně).</a:t>
            </a:r>
          </a:p>
          <a:p>
            <a:r>
              <a:rPr lang="cs-CZ" sz="2400" dirty="0">
                <a:solidFill>
                  <a:srgbClr val="002060"/>
                </a:solidFill>
                <a:latin typeface="Times New Roman" panose="02020603050405020304" pitchFamily="18" charset="0"/>
                <a:cs typeface="Times New Roman" panose="02020603050405020304" pitchFamily="18" charset="0"/>
              </a:rPr>
              <a:t>Nástrojů zdarma je mnoho, např.: </a:t>
            </a:r>
            <a:r>
              <a:rPr lang="cs-CZ" sz="2400" dirty="0">
                <a:solidFill>
                  <a:srgbClr val="002060"/>
                </a:solidFill>
                <a:latin typeface="Times New Roman" panose="02020603050405020304" pitchFamily="18" charset="0"/>
                <a:cs typeface="Times New Roman" panose="02020603050405020304" pitchFamily="18" charset="0"/>
                <a:hlinkClick r:id="rId3"/>
              </a:rPr>
              <a:t>Gamma</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a:solidFill>
                  <a:srgbClr val="002060"/>
                </a:solidFill>
                <a:latin typeface="Times New Roman" panose="02020603050405020304" pitchFamily="18" charset="0"/>
                <a:cs typeface="Times New Roman" panose="02020603050405020304" pitchFamily="18" charset="0"/>
                <a:hlinkClick r:id="rId4"/>
              </a:rPr>
              <a:t>Slidesgo</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hlinkClick r:id="rId5"/>
              </a:rPr>
              <a:t>Slidesai</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hlinkClick r:id="rId6"/>
              </a:rPr>
              <a:t>Návod</a:t>
            </a:r>
            <a:r>
              <a:rPr lang="cs-CZ" sz="2400" dirty="0">
                <a:solidFill>
                  <a:srgbClr val="002060"/>
                </a:solidFill>
                <a:latin typeface="Times New Roman" panose="02020603050405020304" pitchFamily="18" charset="0"/>
                <a:cs typeface="Times New Roman" panose="02020603050405020304" pitchFamily="18" charset="0"/>
              </a:rPr>
              <a:t> na plugin do PowerPointu.</a:t>
            </a:r>
          </a:p>
          <a:p>
            <a:r>
              <a:rPr lang="cs-CZ" sz="2400" dirty="0">
                <a:solidFill>
                  <a:srgbClr val="002060"/>
                </a:solidFill>
                <a:latin typeface="Times New Roman" panose="02020603050405020304" pitchFamily="18" charset="0"/>
                <a:cs typeface="Times New Roman" panose="02020603050405020304" pitchFamily="18" charset="0"/>
              </a:rPr>
              <a:t>Umí toho mnoho. Někdy se zaseknou. Občas dají úžasnou prezentaci hned. Někdy nám nerozumí. Někdy po pěti pokusech udělají krásnou prezentaci. A někdy je prostě smažou.</a:t>
            </a:r>
          </a:p>
        </p:txBody>
      </p:sp>
      <p:sp>
        <p:nvSpPr>
          <p:cNvPr id="6" name="Nadpis 5"/>
          <p:cNvSpPr>
            <a:spLocks noGrp="1"/>
          </p:cNvSpPr>
          <p:nvPr>
            <p:ph type="title"/>
          </p:nvPr>
        </p:nvSpPr>
        <p:spPr>
          <a:xfrm>
            <a:off x="179512" y="195486"/>
            <a:ext cx="6336704" cy="507703"/>
          </a:xfrm>
        </p:spPr>
        <p:txBody>
          <a:bodyPr/>
          <a:lstStyle/>
          <a:p>
            <a:r>
              <a:rPr lang="cs-CZ" dirty="0"/>
              <a:t>Tvorba prezentací</a:t>
            </a:r>
          </a:p>
        </p:txBody>
      </p:sp>
    </p:spTree>
    <p:extLst>
      <p:ext uri="{BB962C8B-B14F-4D97-AF65-F5344CB8AC3E}">
        <p14:creationId xmlns:p14="http://schemas.microsoft.com/office/powerpoint/2010/main" val="2565390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5" name="Zástupný symbol pro obsah 2"/>
          <p:cNvSpPr txBox="1">
            <a:spLocks/>
          </p:cNvSpPr>
          <p:nvPr/>
        </p:nvSpPr>
        <p:spPr>
          <a:xfrm>
            <a:off x="4068324" y="935345"/>
            <a:ext cx="3888052" cy="302433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000" dirty="0"/>
              <a:t>Co je to AI a co se o ní říká.</a:t>
            </a:r>
          </a:p>
          <a:p>
            <a:r>
              <a:rPr lang="cs-CZ" sz="2000" dirty="0"/>
              <a:t>Princip fungování LLM.</a:t>
            </a:r>
          </a:p>
          <a:p>
            <a:r>
              <a:rPr lang="cs-CZ" sz="2000" dirty="0"/>
              <a:t>Generativní AI.</a:t>
            </a:r>
          </a:p>
          <a:p>
            <a:r>
              <a:rPr lang="cs-CZ" sz="2000" dirty="0"/>
              <a:t>Musím něco platit?</a:t>
            </a:r>
          </a:p>
        </p:txBody>
      </p:sp>
      <p:sp>
        <p:nvSpPr>
          <p:cNvPr id="6" name="Nadpis 1"/>
          <p:cNvSpPr txBox="1">
            <a:spLocks/>
          </p:cNvSpPr>
          <p:nvPr/>
        </p:nvSpPr>
        <p:spPr>
          <a:xfrm>
            <a:off x="388132" y="411510"/>
            <a:ext cx="3183160" cy="3168352"/>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cs-CZ" sz="2400" b="1" dirty="0">
                <a:solidFill>
                  <a:schemeClr val="bg1"/>
                </a:solidFill>
                <a:latin typeface="Times New Roman" panose="02020603050405020304" pitchFamily="18" charset="0"/>
                <a:cs typeface="Times New Roman" panose="02020603050405020304" pitchFamily="18" charset="0"/>
              </a:rPr>
              <a:t>1 Vysvětlení AI</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6667749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5112568" cy="33123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Prohlížeč </a:t>
            </a:r>
            <a:r>
              <a:rPr lang="cs-CZ" sz="2400" dirty="0" err="1">
                <a:solidFill>
                  <a:srgbClr val="002060"/>
                </a:solidFill>
                <a:latin typeface="Times New Roman" panose="02020603050405020304" pitchFamily="18" charset="0"/>
                <a:cs typeface="Times New Roman" panose="02020603050405020304" pitchFamily="18" charset="0"/>
              </a:rPr>
              <a:t>Edge</a:t>
            </a:r>
            <a:r>
              <a:rPr lang="cs-CZ" sz="2400" dirty="0">
                <a:solidFill>
                  <a:srgbClr val="002060"/>
                </a:solidFill>
                <a:latin typeface="Times New Roman" panose="02020603050405020304" pitchFamily="18" charset="0"/>
                <a:cs typeface="Times New Roman" panose="02020603050405020304" pitchFamily="18" charset="0"/>
              </a:rPr>
              <a:t> – </a:t>
            </a:r>
            <a:r>
              <a:rPr lang="cs-CZ" sz="2400" dirty="0" err="1">
                <a:solidFill>
                  <a:srgbClr val="002060"/>
                </a:solidFill>
                <a:latin typeface="Times New Roman" panose="02020603050405020304" pitchFamily="18" charset="0"/>
                <a:cs typeface="Times New Roman" panose="02020603050405020304" pitchFamily="18" charset="0"/>
              </a:rPr>
              <a:t>Copilot</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rPr>
              <a:t>Video na YouTube musí mít titulky. Stačí i automatické.</a:t>
            </a:r>
          </a:p>
          <a:p>
            <a:r>
              <a:rPr lang="cs-CZ" sz="2400" dirty="0">
                <a:solidFill>
                  <a:srgbClr val="002060"/>
                </a:solidFill>
                <a:latin typeface="Times New Roman" panose="02020603050405020304" pitchFamily="18" charset="0"/>
                <a:cs typeface="Times New Roman" panose="02020603050405020304" pitchFamily="18" charset="0"/>
              </a:rPr>
              <a:t>Buď nabídne sám, nebo prompt: Vygenerovat souhrn videa.</a:t>
            </a:r>
          </a:p>
        </p:txBody>
      </p:sp>
      <p:sp>
        <p:nvSpPr>
          <p:cNvPr id="6" name="Nadpis 5"/>
          <p:cNvSpPr>
            <a:spLocks noGrp="1"/>
          </p:cNvSpPr>
          <p:nvPr>
            <p:ph type="title"/>
          </p:nvPr>
        </p:nvSpPr>
        <p:spPr>
          <a:xfrm>
            <a:off x="179512" y="195486"/>
            <a:ext cx="6336704" cy="507703"/>
          </a:xfrm>
        </p:spPr>
        <p:txBody>
          <a:bodyPr/>
          <a:lstStyle/>
          <a:p>
            <a:r>
              <a:rPr lang="en-US" dirty="0"/>
              <a:t>Jak </a:t>
            </a:r>
            <a:r>
              <a:rPr lang="en-US" dirty="0" err="1"/>
              <a:t>si</a:t>
            </a:r>
            <a:r>
              <a:rPr lang="en-US" dirty="0"/>
              <a:t> </a:t>
            </a:r>
            <a:r>
              <a:rPr lang="en-US" dirty="0" err="1"/>
              <a:t>automaticky</a:t>
            </a:r>
            <a:r>
              <a:rPr lang="en-US" dirty="0"/>
              <a:t> </a:t>
            </a:r>
            <a:r>
              <a:rPr lang="en-US" dirty="0" err="1"/>
              <a:t>shrnout</a:t>
            </a:r>
            <a:r>
              <a:rPr lang="en-US" dirty="0"/>
              <a:t> </a:t>
            </a:r>
            <a:r>
              <a:rPr lang="en-US" dirty="0" err="1"/>
              <a:t>obsah</a:t>
            </a:r>
            <a:r>
              <a:rPr lang="en-US" dirty="0"/>
              <a:t> </a:t>
            </a:r>
            <a:r>
              <a:rPr lang="en-US" dirty="0" err="1"/>
              <a:t>videa</a:t>
            </a:r>
            <a:endParaRPr lang="cs-CZ" dirty="0"/>
          </a:p>
        </p:txBody>
      </p:sp>
      <p:pic>
        <p:nvPicPr>
          <p:cNvPr id="3" name="Obrázek 2">
            <a:extLst>
              <a:ext uri="{FF2B5EF4-FFF2-40B4-BE49-F238E27FC236}">
                <a16:creationId xmlns:a16="http://schemas.microsoft.com/office/drawing/2014/main" id="{8C92DEE9-8B07-14B2-7AD5-052F2452B431}"/>
              </a:ext>
            </a:extLst>
          </p:cNvPr>
          <p:cNvPicPr>
            <a:picLocks noChangeAspect="1"/>
          </p:cNvPicPr>
          <p:nvPr/>
        </p:nvPicPr>
        <p:blipFill>
          <a:blip r:embed="rId3"/>
          <a:stretch>
            <a:fillRect/>
          </a:stretch>
        </p:blipFill>
        <p:spPr>
          <a:xfrm>
            <a:off x="5890565" y="1082884"/>
            <a:ext cx="2857899" cy="3848637"/>
          </a:xfrm>
          <a:prstGeom prst="rect">
            <a:avLst/>
          </a:prstGeom>
        </p:spPr>
      </p:pic>
    </p:spTree>
    <p:extLst>
      <p:ext uri="{BB962C8B-B14F-4D97-AF65-F5344CB8AC3E}">
        <p14:creationId xmlns:p14="http://schemas.microsoft.com/office/powerpoint/2010/main" val="28949576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7992888" cy="33123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Prohlížeč </a:t>
            </a:r>
            <a:r>
              <a:rPr lang="cs-CZ" sz="2400" dirty="0" err="1">
                <a:solidFill>
                  <a:srgbClr val="002060"/>
                </a:solidFill>
                <a:latin typeface="Times New Roman" panose="02020603050405020304" pitchFamily="18" charset="0"/>
                <a:cs typeface="Times New Roman" panose="02020603050405020304" pitchFamily="18" charset="0"/>
              </a:rPr>
              <a:t>Edge</a:t>
            </a:r>
            <a:r>
              <a:rPr lang="cs-CZ" sz="2400" dirty="0">
                <a:solidFill>
                  <a:srgbClr val="002060"/>
                </a:solidFill>
                <a:latin typeface="Times New Roman" panose="02020603050405020304" pitchFamily="18" charset="0"/>
                <a:cs typeface="Times New Roman" panose="02020603050405020304" pitchFamily="18" charset="0"/>
              </a:rPr>
              <a:t> – </a:t>
            </a:r>
            <a:r>
              <a:rPr lang="cs-CZ" sz="2400" dirty="0" err="1">
                <a:solidFill>
                  <a:srgbClr val="002060"/>
                </a:solidFill>
                <a:latin typeface="Times New Roman" panose="02020603050405020304" pitchFamily="18" charset="0"/>
                <a:cs typeface="Times New Roman" panose="02020603050405020304" pitchFamily="18" charset="0"/>
              </a:rPr>
              <a:t>Copilot</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rPr>
              <a:t>Otevřeme PDF v </a:t>
            </a:r>
            <a:r>
              <a:rPr lang="cs-CZ" sz="2400" dirty="0" err="1">
                <a:solidFill>
                  <a:srgbClr val="002060"/>
                </a:solidFill>
                <a:latin typeface="Times New Roman" panose="02020603050405020304" pitchFamily="18" charset="0"/>
                <a:cs typeface="Times New Roman" panose="02020603050405020304" pitchFamily="18" charset="0"/>
              </a:rPr>
              <a:t>Edgi</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rPr>
              <a:t>Buď nabídne sám, nebo prompt: Vygenerovat souhrn dokumentu.</a:t>
            </a:r>
          </a:p>
          <a:p>
            <a:r>
              <a:rPr lang="cs-CZ" sz="2400" dirty="0">
                <a:solidFill>
                  <a:srgbClr val="002060"/>
                </a:solidFill>
                <a:latin typeface="Times New Roman" panose="02020603050405020304" pitchFamily="18" charset="0"/>
                <a:cs typeface="Times New Roman" panose="02020603050405020304" pitchFamily="18" charset="0"/>
              </a:rPr>
              <a:t>Můžeme se jej i ptát na otázky související s informacemi v dokumentu – „kolik musím mít kreditů pro postup do dalšího ročníku?“.</a:t>
            </a:r>
          </a:p>
          <a:p>
            <a:r>
              <a:rPr lang="cs-CZ" sz="2400" dirty="0">
                <a:solidFill>
                  <a:srgbClr val="002060"/>
                </a:solidFill>
                <a:latin typeface="Times New Roman" panose="02020603050405020304" pitchFamily="18" charset="0"/>
                <a:cs typeface="Times New Roman" panose="02020603050405020304" pitchFamily="18" charset="0"/>
                <a:hlinkClick r:id="rId3"/>
              </a:rPr>
              <a:t>Článek</a:t>
            </a:r>
            <a:r>
              <a:rPr lang="cs-CZ" sz="2400" dirty="0">
                <a:solidFill>
                  <a:srgbClr val="002060"/>
                </a:solidFill>
                <a:latin typeface="Times New Roman" panose="02020603050405020304" pitchFamily="18" charset="0"/>
                <a:cs typeface="Times New Roman" panose="02020603050405020304" pitchFamily="18" charset="0"/>
              </a:rPr>
              <a:t> o analýze dokumentu a tvorbě tabulek z něj.</a:t>
            </a:r>
          </a:p>
        </p:txBody>
      </p:sp>
      <p:sp>
        <p:nvSpPr>
          <p:cNvPr id="6" name="Nadpis 5"/>
          <p:cNvSpPr>
            <a:spLocks noGrp="1"/>
          </p:cNvSpPr>
          <p:nvPr>
            <p:ph type="title"/>
          </p:nvPr>
        </p:nvSpPr>
        <p:spPr>
          <a:xfrm>
            <a:off x="179512" y="195486"/>
            <a:ext cx="6336704" cy="507703"/>
          </a:xfrm>
        </p:spPr>
        <p:txBody>
          <a:bodyPr/>
          <a:lstStyle/>
          <a:p>
            <a:r>
              <a:rPr lang="en-US" dirty="0"/>
              <a:t>Jak </a:t>
            </a:r>
            <a:r>
              <a:rPr lang="en-US" dirty="0" err="1"/>
              <a:t>si</a:t>
            </a:r>
            <a:r>
              <a:rPr lang="en-US" dirty="0"/>
              <a:t> </a:t>
            </a:r>
            <a:r>
              <a:rPr lang="en-US" dirty="0" err="1"/>
              <a:t>automaticky</a:t>
            </a:r>
            <a:r>
              <a:rPr lang="en-US" dirty="0"/>
              <a:t> </a:t>
            </a:r>
            <a:r>
              <a:rPr lang="en-US" dirty="0" err="1"/>
              <a:t>shrnout</a:t>
            </a:r>
            <a:r>
              <a:rPr lang="en-US" dirty="0"/>
              <a:t> </a:t>
            </a:r>
            <a:r>
              <a:rPr lang="cs-CZ" dirty="0"/>
              <a:t>PDF</a:t>
            </a:r>
          </a:p>
        </p:txBody>
      </p:sp>
    </p:spTree>
    <p:extLst>
      <p:ext uri="{BB962C8B-B14F-4D97-AF65-F5344CB8AC3E}">
        <p14:creationId xmlns:p14="http://schemas.microsoft.com/office/powerpoint/2010/main" val="12295804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15566"/>
            <a:ext cx="7992888" cy="3528392"/>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V promptu použijeme: „</a:t>
            </a:r>
            <a:r>
              <a:rPr lang="cs-CZ" sz="2400" i="1" dirty="0">
                <a:solidFill>
                  <a:srgbClr val="002060"/>
                </a:solidFill>
                <a:latin typeface="Times New Roman" panose="02020603050405020304" pitchFamily="18" charset="0"/>
                <a:cs typeface="Times New Roman" panose="02020603050405020304" pitchFamily="18" charset="0"/>
              </a:rPr>
              <a:t>Následovat bude text, který bych rád upravil </a:t>
            </a:r>
            <a:r>
              <a:rPr lang="cs-CZ" sz="2400" dirty="0">
                <a:solidFill>
                  <a:srgbClr val="002060"/>
                </a:solidFill>
                <a:latin typeface="Times New Roman" panose="02020603050405020304" pitchFamily="18" charset="0"/>
                <a:cs typeface="Times New Roman" panose="02020603050405020304" pitchFamily="18" charset="0"/>
              </a:rPr>
              <a:t>tak a tak</a:t>
            </a:r>
            <a:r>
              <a:rPr lang="cs-CZ" sz="2400" i="1" dirty="0">
                <a:solidFill>
                  <a:srgbClr val="002060"/>
                </a:solidFill>
                <a:latin typeface="Times New Roman" panose="02020603050405020304" pitchFamily="18" charset="0"/>
                <a:cs typeface="Times New Roman" panose="02020603050405020304" pitchFamily="18" charset="0"/>
              </a:rPr>
              <a:t>, a zároveň bych rád měl u každé úpravy zdůvodněno, proč je to tak lepší.</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rPr>
              <a:t>Další tipy: „</a:t>
            </a:r>
            <a:r>
              <a:rPr lang="cs-CZ" sz="2400" i="1" dirty="0">
                <a:solidFill>
                  <a:srgbClr val="002060"/>
                </a:solidFill>
                <a:latin typeface="Times New Roman" panose="02020603050405020304" pitchFamily="18" charset="0"/>
                <a:cs typeface="Times New Roman" panose="02020603050405020304" pitchFamily="18" charset="0"/>
              </a:rPr>
              <a:t>Doporuč úpravy, aby byl text snáze pochopitelný pro děti, netechnické typy, nebo </a:t>
            </a:r>
            <a:r>
              <a:rPr lang="cs-CZ" sz="2400" i="1" dirty="0" err="1">
                <a:solidFill>
                  <a:srgbClr val="002060"/>
                </a:solidFill>
                <a:latin typeface="Times New Roman" panose="02020603050405020304" pitchFamily="18" charset="0"/>
                <a:cs typeface="Times New Roman" panose="02020603050405020304" pitchFamily="18" charset="0"/>
              </a:rPr>
              <a:t>expaty</a:t>
            </a:r>
            <a:r>
              <a:rPr lang="cs-CZ" sz="2400" i="1" dirty="0">
                <a:solidFill>
                  <a:srgbClr val="002060"/>
                </a:solidFill>
                <a:latin typeface="Times New Roman" panose="02020603050405020304" pitchFamily="18" charset="0"/>
                <a:cs typeface="Times New Roman" panose="02020603050405020304" pitchFamily="18" charset="0"/>
              </a:rPr>
              <a:t> s menší slovní zásobou v českém jazyce. Stejným způsobem si můžete říct i o nahrazení často se </a:t>
            </a:r>
            <a:r>
              <a:rPr lang="cs-CZ" sz="2400" i="1" dirty="0" err="1">
                <a:solidFill>
                  <a:srgbClr val="002060"/>
                </a:solidFill>
                <a:latin typeface="Times New Roman" panose="02020603050405020304" pitchFamily="18" charset="0"/>
                <a:cs typeface="Times New Roman" panose="02020603050405020304" pitchFamily="18" charset="0"/>
              </a:rPr>
              <a:t>opakujích</a:t>
            </a:r>
            <a:r>
              <a:rPr lang="cs-CZ" sz="2400" i="1" dirty="0">
                <a:solidFill>
                  <a:srgbClr val="002060"/>
                </a:solidFill>
                <a:latin typeface="Times New Roman" panose="02020603050405020304" pitchFamily="18" charset="0"/>
                <a:cs typeface="Times New Roman" panose="02020603050405020304" pitchFamily="18" charset="0"/>
              </a:rPr>
              <a:t> slov, nebo zestručnění textu při zachování obsaženého množství informací.“</a:t>
            </a:r>
          </a:p>
          <a:p>
            <a:r>
              <a:rPr lang="cs-CZ" sz="2400" i="1" dirty="0">
                <a:solidFill>
                  <a:srgbClr val="002060"/>
                </a:solidFill>
                <a:latin typeface="Times New Roman" panose="02020603050405020304" pitchFamily="18" charset="0"/>
                <a:cs typeface="Times New Roman" panose="02020603050405020304" pitchFamily="18" charset="0"/>
              </a:rPr>
              <a:t>„Aby použil konkrétní styl. Někdy se hodí formální, úřední jazyk, jindy moderní, vzletná čeština.“</a:t>
            </a:r>
          </a:p>
          <a:p>
            <a:r>
              <a:rPr lang="cs-CZ" sz="2400" dirty="0" err="1">
                <a:solidFill>
                  <a:srgbClr val="002060"/>
                </a:solidFill>
                <a:latin typeface="Times New Roman" panose="02020603050405020304" pitchFamily="18" charset="0"/>
                <a:cs typeface="Times New Roman" panose="02020603050405020304" pitchFamily="18" charset="0"/>
              </a:rPr>
              <a:t>Nepromptujeme</a:t>
            </a:r>
            <a:r>
              <a:rPr lang="cs-CZ" sz="2400" dirty="0">
                <a:solidFill>
                  <a:srgbClr val="002060"/>
                </a:solidFill>
                <a:latin typeface="Times New Roman" panose="02020603050405020304" pitchFamily="18" charset="0"/>
                <a:cs typeface="Times New Roman" panose="02020603050405020304" pitchFamily="18" charset="0"/>
              </a:rPr>
              <a:t> tedy pouhou změnu textu, ale aby označil a vysvětlil, co a proč mění! Super na výuku cizích jazyků!</a:t>
            </a:r>
          </a:p>
        </p:txBody>
      </p:sp>
      <p:sp>
        <p:nvSpPr>
          <p:cNvPr id="6" name="Nadpis 5"/>
          <p:cNvSpPr>
            <a:spLocks noGrp="1"/>
          </p:cNvSpPr>
          <p:nvPr>
            <p:ph type="title"/>
          </p:nvPr>
        </p:nvSpPr>
        <p:spPr>
          <a:xfrm>
            <a:off x="179512" y="195486"/>
            <a:ext cx="6336704" cy="507703"/>
          </a:xfrm>
        </p:spPr>
        <p:txBody>
          <a:bodyPr/>
          <a:lstStyle/>
          <a:p>
            <a:r>
              <a:rPr lang="en-US" dirty="0"/>
              <a:t>Jak </a:t>
            </a:r>
            <a:r>
              <a:rPr lang="en-US" dirty="0" err="1"/>
              <a:t>si</a:t>
            </a:r>
            <a:r>
              <a:rPr lang="en-US" dirty="0"/>
              <a:t> </a:t>
            </a:r>
            <a:r>
              <a:rPr lang="cs-CZ" dirty="0"/>
              <a:t>nechat editovat text</a:t>
            </a:r>
          </a:p>
        </p:txBody>
      </p:sp>
    </p:spTree>
    <p:extLst>
      <p:ext uri="{BB962C8B-B14F-4D97-AF65-F5344CB8AC3E}">
        <p14:creationId xmlns:p14="http://schemas.microsoft.com/office/powerpoint/2010/main" val="36358408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15566"/>
            <a:ext cx="7992888" cy="3528392"/>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Tady je počáteční prompt: “</a:t>
            </a:r>
            <a:r>
              <a:rPr lang="cs-CZ" sz="2400" i="1" dirty="0">
                <a:solidFill>
                  <a:srgbClr val="002060"/>
                </a:solidFill>
                <a:latin typeface="Times New Roman" panose="02020603050405020304" pitchFamily="18" charset="0"/>
                <a:cs typeface="Times New Roman" panose="02020603050405020304" pitchFamily="18" charset="0"/>
              </a:rPr>
              <a:t>Oprav mi v cizojazyčných textech, které budu postupně vkládat, chyby. Přepiš je tak, aby to vypadalo, že jejich autorem je rodilý mluvčí. Pod upraveným textem mi vždy jako učitel česky vysvětli, proč jsi jednotlivé změny udělal, co bylo v mém textu chybně nebo nevhodně, na co bych si měl dávat pozor apod.</a:t>
            </a:r>
          </a:p>
          <a:p>
            <a:r>
              <a:rPr lang="cs-CZ" sz="2400" i="1" dirty="0">
                <a:solidFill>
                  <a:srgbClr val="002060"/>
                </a:solidFill>
                <a:latin typeface="Times New Roman" panose="02020603050405020304" pitchFamily="18" charset="0"/>
                <a:cs typeface="Times New Roman" panose="02020603050405020304" pitchFamily="18" charset="0"/>
              </a:rPr>
              <a:t>Nereaguj na samotná témata v textech, neodpovídej třeba na položené otázky, tvým úkolem je korektura cizího jazyka. Odpovídej vždy česky.</a:t>
            </a:r>
          </a:p>
          <a:p>
            <a:r>
              <a:rPr lang="cs-CZ" sz="2400" i="1" dirty="0">
                <a:solidFill>
                  <a:srgbClr val="002060"/>
                </a:solidFill>
                <a:latin typeface="Times New Roman" panose="02020603050405020304" pitchFamily="18" charset="0"/>
                <a:cs typeface="Times New Roman" panose="02020603050405020304" pitchFamily="18" charset="0"/>
              </a:rPr>
              <a:t>Mohu začít vkládat cizojazyčné texty</a:t>
            </a:r>
            <a:r>
              <a:rPr lang="cs-CZ" sz="2400" dirty="0">
                <a:solidFill>
                  <a:srgbClr val="002060"/>
                </a:solidFill>
                <a:latin typeface="Times New Roman" panose="02020603050405020304" pitchFamily="18" charset="0"/>
                <a:cs typeface="Times New Roman" panose="02020603050405020304" pitchFamily="18" charset="0"/>
              </a:rPr>
              <a:t>?“</a:t>
            </a:r>
          </a:p>
          <a:p>
            <a:r>
              <a:rPr lang="cs-CZ" sz="2400" dirty="0">
                <a:solidFill>
                  <a:srgbClr val="002060"/>
                </a:solidFill>
                <a:latin typeface="Times New Roman" panose="02020603050405020304" pitchFamily="18" charset="0"/>
                <a:cs typeface="Times New Roman" panose="02020603050405020304" pitchFamily="18" charset="0"/>
              </a:rPr>
              <a:t>V úvodním příspěvku se hodí podrobně nastavit, co přesně potřebujete: Jaký konkrétní jazyk, případně jeho oblast (např. britská vs. americká angličtina), o jaký jde typ textu, jaká je jeho cílová skupina (klasická EN vs. </a:t>
            </a:r>
            <a:r>
              <a:rPr lang="cs-CZ" sz="2400" dirty="0" err="1">
                <a:solidFill>
                  <a:srgbClr val="002060"/>
                </a:solidFill>
                <a:latin typeface="Times New Roman" panose="02020603050405020304" pitchFamily="18" charset="0"/>
                <a:cs typeface="Times New Roman" panose="02020603050405020304" pitchFamily="18" charset="0"/>
              </a:rPr>
              <a:t>Weeb</a:t>
            </a:r>
            <a:r>
              <a:rPr lang="cs-CZ" sz="2400" dirty="0">
                <a:solidFill>
                  <a:srgbClr val="002060"/>
                </a:solidFill>
                <a:latin typeface="Times New Roman" panose="02020603050405020304" pitchFamily="18" charset="0"/>
                <a:cs typeface="Times New Roman" panose="02020603050405020304" pitchFamily="18" charset="0"/>
              </a:rPr>
              <a:t>/1337/</a:t>
            </a:r>
            <a:r>
              <a:rPr lang="cs-CZ" sz="2400" dirty="0" err="1">
                <a:solidFill>
                  <a:srgbClr val="002060"/>
                </a:solidFill>
                <a:latin typeface="Times New Roman" panose="02020603050405020304" pitchFamily="18" charset="0"/>
                <a:cs typeface="Times New Roman" panose="02020603050405020304" pitchFamily="18" charset="0"/>
              </a:rPr>
              <a:t>Boomer</a:t>
            </a:r>
            <a:r>
              <a:rPr lang="cs-CZ" sz="2400" dirty="0">
                <a:solidFill>
                  <a:srgbClr val="002060"/>
                </a:solidFill>
                <a:latin typeface="Times New Roman" panose="02020603050405020304" pitchFamily="18" charset="0"/>
                <a:cs typeface="Times New Roman" panose="02020603050405020304" pitchFamily="18" charset="0"/>
              </a:rPr>
              <a:t>), jak moc má být sdělení formální apod.</a:t>
            </a:r>
          </a:p>
        </p:txBody>
      </p:sp>
      <p:sp>
        <p:nvSpPr>
          <p:cNvPr id="6" name="Nadpis 5"/>
          <p:cNvSpPr>
            <a:spLocks noGrp="1"/>
          </p:cNvSpPr>
          <p:nvPr>
            <p:ph type="title"/>
          </p:nvPr>
        </p:nvSpPr>
        <p:spPr>
          <a:xfrm>
            <a:off x="179512" y="195486"/>
            <a:ext cx="6336704" cy="507703"/>
          </a:xfrm>
        </p:spPr>
        <p:txBody>
          <a:bodyPr/>
          <a:lstStyle/>
          <a:p>
            <a:r>
              <a:rPr lang="en-US" dirty="0" err="1"/>
              <a:t>Osobní</a:t>
            </a:r>
            <a:r>
              <a:rPr lang="en-US" dirty="0"/>
              <a:t> </a:t>
            </a:r>
            <a:r>
              <a:rPr lang="en-US" dirty="0" err="1"/>
              <a:t>učitel</a:t>
            </a:r>
            <a:r>
              <a:rPr lang="en-US" dirty="0"/>
              <a:t>, my native speaker</a:t>
            </a:r>
            <a:endParaRPr lang="cs-CZ" dirty="0"/>
          </a:p>
        </p:txBody>
      </p:sp>
    </p:spTree>
    <p:extLst>
      <p:ext uri="{BB962C8B-B14F-4D97-AF65-F5344CB8AC3E}">
        <p14:creationId xmlns:p14="http://schemas.microsoft.com/office/powerpoint/2010/main" val="10357835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467544" y="915566"/>
            <a:ext cx="8208912" cy="338437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ChatGPT, i ve verzi zadarmo, spolehlivě nahradí placenou verzi </a:t>
            </a:r>
            <a:r>
              <a:rPr lang="cs-CZ" sz="2400" dirty="0" err="1">
                <a:solidFill>
                  <a:srgbClr val="002060"/>
                </a:solidFill>
                <a:latin typeface="Times New Roman" panose="02020603050405020304" pitchFamily="18" charset="0"/>
                <a:cs typeface="Times New Roman" panose="02020603050405020304" pitchFamily="18" charset="0"/>
              </a:rPr>
              <a:t>DeepL</a:t>
            </a:r>
            <a:r>
              <a:rPr lang="cs-CZ" sz="2400" dirty="0">
                <a:solidFill>
                  <a:srgbClr val="002060"/>
                </a:solidFill>
                <a:latin typeface="Times New Roman" panose="02020603050405020304" pitchFamily="18" charset="0"/>
                <a:cs typeface="Times New Roman" panose="02020603050405020304" pitchFamily="18" charset="0"/>
              </a:rPr>
              <a:t>. Google </a:t>
            </a:r>
            <a:r>
              <a:rPr lang="cs-CZ" sz="2400" dirty="0" err="1">
                <a:solidFill>
                  <a:srgbClr val="002060"/>
                </a:solidFill>
                <a:latin typeface="Times New Roman" panose="02020603050405020304" pitchFamily="18" charset="0"/>
                <a:cs typeface="Times New Roman" panose="02020603050405020304" pitchFamily="18" charset="0"/>
              </a:rPr>
              <a:t>Translate</a:t>
            </a:r>
            <a:r>
              <a:rPr lang="cs-CZ" sz="2400" dirty="0">
                <a:solidFill>
                  <a:srgbClr val="002060"/>
                </a:solidFill>
                <a:latin typeface="Times New Roman" panose="02020603050405020304" pitchFamily="18" charset="0"/>
                <a:cs typeface="Times New Roman" panose="02020603050405020304" pitchFamily="18" charset="0"/>
              </a:rPr>
              <a:t> je hit </a:t>
            </a:r>
            <a:r>
              <a:rPr lang="cs-CZ" sz="2400" dirty="0" err="1">
                <a:solidFill>
                  <a:srgbClr val="002060"/>
                </a:solidFill>
                <a:latin typeface="Times New Roman" panose="02020603050405020304" pitchFamily="18" charset="0"/>
                <a:cs typeface="Times New Roman" panose="02020603050405020304" pitchFamily="18" charset="0"/>
              </a:rPr>
              <a:t>or</a:t>
            </a:r>
            <a:r>
              <a:rPr lang="cs-CZ" sz="2400" dirty="0">
                <a:solidFill>
                  <a:srgbClr val="002060"/>
                </a:solidFill>
                <a:latin typeface="Times New Roman" panose="02020603050405020304" pitchFamily="18" charset="0"/>
                <a:cs typeface="Times New Roman" panose="02020603050405020304" pitchFamily="18" charset="0"/>
              </a:rPr>
              <a:t> miss, někdy skvělý, někdy naprosto k ničemu. Ale </a:t>
            </a:r>
            <a:r>
              <a:rPr lang="cs-CZ" sz="2400" dirty="0" err="1">
                <a:solidFill>
                  <a:srgbClr val="002060"/>
                </a:solidFill>
                <a:latin typeface="Times New Roman" panose="02020603050405020304" pitchFamily="18" charset="0"/>
                <a:cs typeface="Times New Roman" panose="02020603050405020304" pitchFamily="18" charset="0"/>
              </a:rPr>
              <a:t>appku</a:t>
            </a:r>
            <a:r>
              <a:rPr lang="cs-CZ" sz="2400" dirty="0">
                <a:solidFill>
                  <a:srgbClr val="002060"/>
                </a:solidFill>
                <a:latin typeface="Times New Roman" panose="02020603050405020304" pitchFamily="18" charset="0"/>
                <a:cs typeface="Times New Roman" panose="02020603050405020304" pitchFamily="18" charset="0"/>
              </a:rPr>
              <a:t> Google </a:t>
            </a:r>
            <a:r>
              <a:rPr lang="cs-CZ" sz="2400" dirty="0" err="1">
                <a:solidFill>
                  <a:srgbClr val="002060"/>
                </a:solidFill>
                <a:latin typeface="Times New Roman" panose="02020603050405020304" pitchFamily="18" charset="0"/>
                <a:cs typeface="Times New Roman" panose="02020603050405020304" pitchFamily="18" charset="0"/>
              </a:rPr>
              <a:t>Lens</a:t>
            </a:r>
            <a:r>
              <a:rPr lang="cs-CZ" sz="2400" dirty="0">
                <a:solidFill>
                  <a:srgbClr val="002060"/>
                </a:solidFill>
                <a:latin typeface="Times New Roman" panose="02020603050405020304" pitchFamily="18" charset="0"/>
                <a:cs typeface="Times New Roman" panose="02020603050405020304" pitchFamily="18" charset="0"/>
              </a:rPr>
              <a:t> mohu jen a jen doporučit, používáme doma často na identifikaci čehokoliv, překlad menu z polštiny. </a:t>
            </a:r>
          </a:p>
          <a:p>
            <a:r>
              <a:rPr lang="cs-CZ" sz="2400" dirty="0">
                <a:solidFill>
                  <a:srgbClr val="002060"/>
                </a:solidFill>
                <a:latin typeface="Times New Roman" panose="02020603050405020304" pitchFamily="18" charset="0"/>
                <a:cs typeface="Times New Roman" panose="02020603050405020304" pitchFamily="18" charset="0"/>
              </a:rPr>
              <a:t>U překladu článku pomáhá dodat i trochu kontextu: </a:t>
            </a:r>
            <a:r>
              <a:rPr lang="cs-CZ" sz="2400" i="1" dirty="0">
                <a:solidFill>
                  <a:srgbClr val="002060"/>
                </a:solidFill>
                <a:latin typeface="Times New Roman" panose="02020603050405020304" pitchFamily="18" charset="0"/>
                <a:cs typeface="Times New Roman" panose="02020603050405020304" pitchFamily="18" charset="0"/>
              </a:rPr>
              <a:t>… jedná se o marketingový text spjatý s využitím TAM modelu ve spotřebním chování.</a:t>
            </a:r>
          </a:p>
          <a:p>
            <a:r>
              <a:rPr lang="cs-CZ" sz="2400" dirty="0">
                <a:solidFill>
                  <a:srgbClr val="002060"/>
                </a:solidFill>
                <a:latin typeface="Times New Roman" panose="02020603050405020304" pitchFamily="18" charset="0"/>
                <a:cs typeface="Times New Roman" panose="02020603050405020304" pitchFamily="18" charset="0"/>
              </a:rPr>
              <a:t>Závěr: nepotřebujete na překlady placenou verzi ničeho, stačí zdarma ChatGPT. </a:t>
            </a:r>
          </a:p>
        </p:txBody>
      </p:sp>
      <p:sp>
        <p:nvSpPr>
          <p:cNvPr id="6" name="Nadpis 5"/>
          <p:cNvSpPr>
            <a:spLocks noGrp="1"/>
          </p:cNvSpPr>
          <p:nvPr>
            <p:ph type="title"/>
          </p:nvPr>
        </p:nvSpPr>
        <p:spPr>
          <a:xfrm>
            <a:off x="179512" y="195486"/>
            <a:ext cx="6336704" cy="507703"/>
          </a:xfrm>
        </p:spPr>
        <p:txBody>
          <a:bodyPr/>
          <a:lstStyle/>
          <a:p>
            <a:r>
              <a:rPr lang="cs-CZ" dirty="0"/>
              <a:t>Potřebuji placené nástroje na překlady?</a:t>
            </a:r>
          </a:p>
        </p:txBody>
      </p:sp>
    </p:spTree>
    <p:extLst>
      <p:ext uri="{BB962C8B-B14F-4D97-AF65-F5344CB8AC3E}">
        <p14:creationId xmlns:p14="http://schemas.microsoft.com/office/powerpoint/2010/main" val="30543520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703189"/>
            <a:ext cx="2160240" cy="402880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700" dirty="0">
                <a:solidFill>
                  <a:srgbClr val="002060"/>
                </a:solidFill>
                <a:latin typeface="Times New Roman" panose="02020603050405020304" pitchFamily="18" charset="0"/>
                <a:cs typeface="Times New Roman" panose="02020603050405020304" pitchFamily="18" charset="0"/>
              </a:rPr>
              <a:t>Nahrajeme foto s ručně psanými poznámkami, pomáhá psát tiskacím a tmavší barvou. Prompt: “Vypiš text z obrázku.” S výsledkem pak dále pracujeme - “Oprav logické chyby. Rozepiš/</a:t>
            </a:r>
            <a:r>
              <a:rPr lang="cs-CZ" sz="1700" dirty="0" err="1">
                <a:solidFill>
                  <a:srgbClr val="002060"/>
                </a:solidFill>
                <a:latin typeface="Times New Roman" panose="02020603050405020304" pitchFamily="18" charset="0"/>
                <a:cs typeface="Times New Roman" panose="02020603050405020304" pitchFamily="18" charset="0"/>
              </a:rPr>
              <a:t>summary</a:t>
            </a:r>
            <a:r>
              <a:rPr lang="cs-CZ" sz="1700" dirty="0">
                <a:solidFill>
                  <a:srgbClr val="002060"/>
                </a:solidFill>
                <a:latin typeface="Times New Roman" panose="02020603050405020304" pitchFamily="18" charset="0"/>
                <a:cs typeface="Times New Roman" panose="02020603050405020304" pitchFamily="18" charset="0"/>
              </a:rPr>
              <a:t>/nejdůležitější body/atd.”.</a:t>
            </a:r>
          </a:p>
          <a:p>
            <a:endParaRPr lang="cs-CZ" sz="17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6336704" cy="507703"/>
          </a:xfrm>
        </p:spPr>
        <p:txBody>
          <a:bodyPr/>
          <a:lstStyle/>
          <a:p>
            <a:r>
              <a:rPr lang="cs-CZ" dirty="0"/>
              <a:t>Analýza ručně psaného textu</a:t>
            </a:r>
          </a:p>
        </p:txBody>
      </p:sp>
      <p:pic>
        <p:nvPicPr>
          <p:cNvPr id="4" name="Obrázek 3" descr="Obsah obrázku text, rukopis, papír, notebook&#10;&#10;Popis byl vytvořen automaticky">
            <a:extLst>
              <a:ext uri="{FF2B5EF4-FFF2-40B4-BE49-F238E27FC236}">
                <a16:creationId xmlns:a16="http://schemas.microsoft.com/office/drawing/2014/main" id="{B38F0E5B-FD49-C337-D590-3C1F52A3502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99792" y="618528"/>
            <a:ext cx="2527985" cy="4490298"/>
          </a:xfrm>
          <a:prstGeom prst="rect">
            <a:avLst/>
          </a:prstGeom>
        </p:spPr>
      </p:pic>
      <p:pic>
        <p:nvPicPr>
          <p:cNvPr id="7" name="Obrázek 6" descr="Obsah obrázku text, snímek obrazovky, software, Operační systém&#10;&#10;Popis byl vytvořen automaticky">
            <a:extLst>
              <a:ext uri="{FF2B5EF4-FFF2-40B4-BE49-F238E27FC236}">
                <a16:creationId xmlns:a16="http://schemas.microsoft.com/office/drawing/2014/main" id="{414F9563-30AA-66E5-8BF9-3B4C390D90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96136" y="1398463"/>
            <a:ext cx="4115259" cy="2346573"/>
          </a:xfrm>
          <a:prstGeom prst="rect">
            <a:avLst/>
          </a:prstGeom>
        </p:spPr>
      </p:pic>
      <p:sp>
        <p:nvSpPr>
          <p:cNvPr id="2" name="Zástupný symbol pro obsah 2">
            <a:extLst>
              <a:ext uri="{FF2B5EF4-FFF2-40B4-BE49-F238E27FC236}">
                <a16:creationId xmlns:a16="http://schemas.microsoft.com/office/drawing/2014/main" id="{D3286D32-6D0A-E563-5FCB-D3988E33CE3C}"/>
              </a:ext>
            </a:extLst>
          </p:cNvPr>
          <p:cNvSpPr txBox="1">
            <a:spLocks/>
          </p:cNvSpPr>
          <p:nvPr/>
        </p:nvSpPr>
        <p:spPr>
          <a:xfrm>
            <a:off x="5413198" y="3951339"/>
            <a:ext cx="2440567" cy="99667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700" dirty="0">
                <a:solidFill>
                  <a:srgbClr val="002060"/>
                </a:solidFill>
                <a:latin typeface="Times New Roman" panose="02020603050405020304" pitchFamily="18" charset="0"/>
                <a:cs typeface="Times New Roman" panose="02020603050405020304" pitchFamily="18" charset="0"/>
              </a:rPr>
              <a:t>Dnes jde nechat analyzovat i audio.</a:t>
            </a:r>
          </a:p>
        </p:txBody>
      </p:sp>
    </p:spTree>
    <p:extLst>
      <p:ext uri="{BB962C8B-B14F-4D97-AF65-F5344CB8AC3E}">
        <p14:creationId xmlns:p14="http://schemas.microsoft.com/office/powerpoint/2010/main" val="102134162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15566"/>
            <a:ext cx="7992888" cy="352839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Nahraji obrázek a prompt: </a:t>
            </a:r>
            <a:r>
              <a:rPr lang="cs-CZ" sz="2400" i="1" dirty="0">
                <a:solidFill>
                  <a:srgbClr val="002060"/>
                </a:solidFill>
                <a:latin typeface="Times New Roman" panose="02020603050405020304" pitchFamily="18" charset="0"/>
                <a:cs typeface="Times New Roman" panose="02020603050405020304" pitchFamily="18" charset="0"/>
              </a:rPr>
              <a:t>Přikládám lékařskou zprávu z preventivního vyšetření EKG. Přečti ji a podrobně mi jako laikovi vysvětli, co se v ní píše.</a:t>
            </a:r>
          </a:p>
          <a:p>
            <a:r>
              <a:rPr lang="cs-CZ" sz="2400" dirty="0">
                <a:solidFill>
                  <a:srgbClr val="002060"/>
                </a:solidFill>
                <a:latin typeface="Times New Roman" panose="02020603050405020304" pitchFamily="18" charset="0"/>
                <a:cs typeface="Times New Roman" panose="02020603050405020304" pitchFamily="18" charset="0"/>
              </a:rPr>
              <a:t>Pokud nerozumím, tak: </a:t>
            </a:r>
            <a:r>
              <a:rPr lang="cs-CZ" sz="2400" i="1" dirty="0">
                <a:solidFill>
                  <a:srgbClr val="002060"/>
                </a:solidFill>
                <a:latin typeface="Times New Roman" panose="02020603050405020304" pitchFamily="18" charset="0"/>
                <a:cs typeface="Times New Roman" panose="02020603050405020304" pitchFamily="18" charset="0"/>
              </a:rPr>
              <a:t>Podrobněji vysvětli bod </a:t>
            </a:r>
            <a:r>
              <a:rPr lang="cs-CZ" sz="2400" i="1" dirty="0" err="1">
                <a:solidFill>
                  <a:srgbClr val="002060"/>
                </a:solidFill>
                <a:latin typeface="Times New Roman" panose="02020603050405020304" pitchFamily="18" charset="0"/>
                <a:cs typeface="Times New Roman" panose="02020603050405020304" pitchFamily="18" charset="0"/>
              </a:rPr>
              <a:t>Rs</a:t>
            </a:r>
            <a:r>
              <a:rPr lang="cs-CZ" sz="2400" i="1" dirty="0">
                <a:solidFill>
                  <a:srgbClr val="002060"/>
                </a:solidFill>
                <a:latin typeface="Times New Roman" panose="02020603050405020304" pitchFamily="18" charset="0"/>
                <a:cs typeface="Times New Roman" panose="02020603050405020304" pitchFamily="18" charset="0"/>
              </a:rPr>
              <a:t> III, </a:t>
            </a:r>
            <a:r>
              <a:rPr lang="cs-CZ" sz="2400" i="1" dirty="0" err="1">
                <a:solidFill>
                  <a:srgbClr val="002060"/>
                </a:solidFill>
                <a:latin typeface="Times New Roman" panose="02020603050405020304" pitchFamily="18" charset="0"/>
                <a:cs typeface="Times New Roman" panose="02020603050405020304" pitchFamily="18" charset="0"/>
              </a:rPr>
              <a:t>rsr</a:t>
            </a:r>
            <a:r>
              <a:rPr lang="cs-CZ" sz="2400" i="1" dirty="0">
                <a:solidFill>
                  <a:srgbClr val="002060"/>
                </a:solidFill>
                <a:latin typeface="Times New Roman" panose="02020603050405020304" pitchFamily="18" charset="0"/>
                <a:cs typeface="Times New Roman" panose="02020603050405020304" pitchFamily="18" charset="0"/>
              </a:rPr>
              <a:t> V1. Co to přesně znamená?</a:t>
            </a:r>
          </a:p>
          <a:p>
            <a:r>
              <a:rPr lang="cs-CZ" sz="2400" dirty="0">
                <a:solidFill>
                  <a:srgbClr val="002060"/>
                </a:solidFill>
                <a:latin typeface="Times New Roman" panose="02020603050405020304" pitchFamily="18" charset="0"/>
                <a:cs typeface="Times New Roman" panose="02020603050405020304" pitchFamily="18" charset="0"/>
              </a:rPr>
              <a:t>Nebo např.: </a:t>
            </a:r>
            <a:r>
              <a:rPr lang="cs-CZ" sz="2400" i="1" dirty="0">
                <a:solidFill>
                  <a:srgbClr val="002060"/>
                </a:solidFill>
                <a:latin typeface="Times New Roman" panose="02020603050405020304" pitchFamily="18" charset="0"/>
                <a:cs typeface="Times New Roman" panose="02020603050405020304" pitchFamily="18" charset="0"/>
              </a:rPr>
              <a:t>Přikládám obrázek z laboratorního vyšetření krve. Podrobně mi jako laikovi vysvětli, co tyto řádky a uvedené hodnoty znamenají.</a:t>
            </a:r>
          </a:p>
        </p:txBody>
      </p:sp>
      <p:sp>
        <p:nvSpPr>
          <p:cNvPr id="6" name="Nadpis 5"/>
          <p:cNvSpPr>
            <a:spLocks noGrp="1"/>
          </p:cNvSpPr>
          <p:nvPr>
            <p:ph type="title"/>
          </p:nvPr>
        </p:nvSpPr>
        <p:spPr>
          <a:xfrm>
            <a:off x="179512" y="195486"/>
            <a:ext cx="7776864" cy="507703"/>
          </a:xfrm>
        </p:spPr>
        <p:txBody>
          <a:bodyPr/>
          <a:lstStyle/>
          <a:p>
            <a:r>
              <a:rPr lang="en-US" dirty="0"/>
              <a:t>Jak </a:t>
            </a:r>
            <a:r>
              <a:rPr lang="en-US" dirty="0" err="1"/>
              <a:t>rozluštit</a:t>
            </a:r>
            <a:r>
              <a:rPr lang="en-US" dirty="0"/>
              <a:t> </a:t>
            </a:r>
            <a:r>
              <a:rPr lang="en-US" dirty="0" err="1"/>
              <a:t>nesrozumitelné</a:t>
            </a:r>
            <a:r>
              <a:rPr lang="en-US" dirty="0"/>
              <a:t> </a:t>
            </a:r>
            <a:r>
              <a:rPr lang="en-US" dirty="0" err="1"/>
              <a:t>zprávy</a:t>
            </a:r>
            <a:r>
              <a:rPr lang="en-US" dirty="0"/>
              <a:t> z </a:t>
            </a:r>
            <a:r>
              <a:rPr lang="en-US" dirty="0" err="1"/>
              <a:t>lékařských</a:t>
            </a:r>
            <a:r>
              <a:rPr lang="en-US" dirty="0"/>
              <a:t> </a:t>
            </a:r>
            <a:r>
              <a:rPr lang="en-US" dirty="0" err="1"/>
              <a:t>vyšetření</a:t>
            </a:r>
            <a:endParaRPr lang="cs-CZ" dirty="0"/>
          </a:p>
        </p:txBody>
      </p:sp>
    </p:spTree>
    <p:extLst>
      <p:ext uri="{BB962C8B-B14F-4D97-AF65-F5344CB8AC3E}">
        <p14:creationId xmlns:p14="http://schemas.microsoft.com/office/powerpoint/2010/main" val="23141898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7992888" cy="33123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Recept z kuchařky nafotíme – z fotek vytáhneme text přes </a:t>
            </a:r>
            <a:r>
              <a:rPr lang="cs-CZ" sz="2400" dirty="0">
                <a:solidFill>
                  <a:srgbClr val="002060"/>
                </a:solidFill>
                <a:latin typeface="Times New Roman" panose="02020603050405020304" pitchFamily="18" charset="0"/>
                <a:cs typeface="Times New Roman" panose="02020603050405020304" pitchFamily="18" charset="0"/>
                <a:hlinkClick r:id="rId3"/>
              </a:rPr>
              <a:t>OCR</a:t>
            </a:r>
            <a:r>
              <a:rPr lang="cs-CZ" sz="2400" dirty="0">
                <a:solidFill>
                  <a:srgbClr val="002060"/>
                </a:solidFill>
                <a:latin typeface="Times New Roman" panose="02020603050405020304" pitchFamily="18" charset="0"/>
                <a:cs typeface="Times New Roman" panose="02020603050405020304" pitchFamily="18" charset="0"/>
              </a:rPr>
              <a:t> – Výstřižky – rozpoznání textu.</a:t>
            </a:r>
          </a:p>
          <a:p>
            <a:r>
              <a:rPr lang="cs-CZ" sz="2400" dirty="0">
                <a:solidFill>
                  <a:srgbClr val="002060"/>
                </a:solidFill>
                <a:latin typeface="Times New Roman" panose="02020603050405020304" pitchFamily="18" charset="0"/>
                <a:cs typeface="Times New Roman" panose="02020603050405020304" pitchFamily="18" charset="0"/>
              </a:rPr>
              <a:t>Recept zkopírujeme do AI a dodáme prompt – přepočítej, nahraď, vypiš kroky, přepiš množství surovin do postupu, vygeneruj nákupní seznam podle oddělení apod.</a:t>
            </a:r>
          </a:p>
          <a:p>
            <a:r>
              <a:rPr lang="cs-CZ" sz="2400" i="1" dirty="0">
                <a:solidFill>
                  <a:srgbClr val="002060"/>
                </a:solidFill>
                <a:latin typeface="Times New Roman" panose="02020603050405020304" pitchFamily="18" charset="0"/>
                <a:cs typeface="Times New Roman" panose="02020603050405020304" pitchFamily="18" charset="0"/>
              </a:rPr>
              <a:t>„V ChatGPT Plus najdete GPT </a:t>
            </a:r>
            <a:r>
              <a:rPr lang="cs-CZ" sz="2400" i="1" dirty="0" err="1">
                <a:solidFill>
                  <a:srgbClr val="002060"/>
                </a:solidFill>
                <a:latin typeface="Times New Roman" panose="02020603050405020304" pitchFamily="18" charset="0"/>
                <a:cs typeface="Times New Roman" panose="02020603050405020304" pitchFamily="18" charset="0"/>
              </a:rPr>
              <a:t>Sous</a:t>
            </a:r>
            <a:r>
              <a:rPr lang="cs-CZ" sz="2400" i="1" dirty="0">
                <a:solidFill>
                  <a:srgbClr val="002060"/>
                </a:solidFill>
                <a:latin typeface="Times New Roman" panose="02020603050405020304" pitchFamily="18" charset="0"/>
                <a:cs typeface="Times New Roman" panose="02020603050405020304" pitchFamily="18" charset="0"/>
              </a:rPr>
              <a:t> </a:t>
            </a:r>
            <a:r>
              <a:rPr lang="cs-CZ" sz="2400" i="1" dirty="0" err="1">
                <a:solidFill>
                  <a:srgbClr val="002060"/>
                </a:solidFill>
                <a:latin typeface="Times New Roman" panose="02020603050405020304" pitchFamily="18" charset="0"/>
                <a:cs typeface="Times New Roman" panose="02020603050405020304" pitchFamily="18" charset="0"/>
              </a:rPr>
              <a:t>Chef</a:t>
            </a:r>
            <a:r>
              <a:rPr lang="cs-CZ" sz="2400" i="1" dirty="0">
                <a:solidFill>
                  <a:srgbClr val="002060"/>
                </a:solidFill>
                <a:latin typeface="Times New Roman" panose="02020603050405020304" pitchFamily="18" charset="0"/>
                <a:cs typeface="Times New Roman" panose="02020603050405020304" pitchFamily="18" charset="0"/>
              </a:rPr>
              <a:t>, které je zaměřené na recepty a vaření. Řeknete mu, co máte doma, nebo třeba jen pošlete fotku surovin, a dostanete tipy, co a jak uvařit.“</a:t>
            </a:r>
          </a:p>
        </p:txBody>
      </p:sp>
      <p:sp>
        <p:nvSpPr>
          <p:cNvPr id="6" name="Nadpis 5"/>
          <p:cNvSpPr>
            <a:spLocks noGrp="1"/>
          </p:cNvSpPr>
          <p:nvPr>
            <p:ph type="title"/>
          </p:nvPr>
        </p:nvSpPr>
        <p:spPr>
          <a:xfrm>
            <a:off x="179512" y="195486"/>
            <a:ext cx="6336704" cy="507703"/>
          </a:xfrm>
        </p:spPr>
        <p:txBody>
          <a:bodyPr/>
          <a:lstStyle/>
          <a:p>
            <a:r>
              <a:rPr lang="pl-PL" dirty="0"/>
              <a:t>Jak mluvit s AI v kuchyni</a:t>
            </a:r>
            <a:endParaRPr lang="cs-CZ" dirty="0"/>
          </a:p>
        </p:txBody>
      </p:sp>
    </p:spTree>
    <p:extLst>
      <p:ext uri="{BB962C8B-B14F-4D97-AF65-F5344CB8AC3E}">
        <p14:creationId xmlns:p14="http://schemas.microsoft.com/office/powerpoint/2010/main" val="40485615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Konec prezentace</a:t>
            </a:r>
          </a:p>
        </p:txBody>
      </p:sp>
      <p:sp>
        <p:nvSpPr>
          <p:cNvPr id="3" name="Zástupný symbol pro obsah 2"/>
          <p:cNvSpPr txBox="1">
            <a:spLocks/>
          </p:cNvSpPr>
          <p:nvPr/>
        </p:nvSpPr>
        <p:spPr>
          <a:xfrm>
            <a:off x="2699792" y="1779662"/>
            <a:ext cx="3888432" cy="237626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2400" b="1" dirty="0">
                <a:solidFill>
                  <a:srgbClr val="307871"/>
                </a:solidFill>
                <a:latin typeface="Times New Roman" panose="02020603050405020304" pitchFamily="18" charset="0"/>
                <a:cs typeface="Times New Roman" panose="02020603050405020304" pitchFamily="18" charset="0"/>
              </a:rPr>
              <a:t>Děkuji za pozornost </a:t>
            </a:r>
            <a:r>
              <a:rPr lang="cs-CZ" sz="2400" b="1" dirty="0">
                <a:solidFill>
                  <a:srgbClr val="307871"/>
                </a:solidFill>
                <a:latin typeface="Times New Roman" panose="02020603050405020304" pitchFamily="18" charset="0"/>
                <a:cs typeface="Times New Roman" panose="02020603050405020304" pitchFamily="18" charset="0"/>
                <a:sym typeface="Wingdings" panose="05000000000000000000" pitchFamily="2" charset="2"/>
              </a:rPr>
              <a:t></a:t>
            </a:r>
            <a:endParaRPr lang="cs-CZ"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334521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F26D3F-651F-419C-1AD4-637430BFE1A2}"/>
            </a:ext>
          </a:extLst>
        </p:cNvPr>
        <p:cNvGrpSpPr/>
        <p:nvPr/>
      </p:nvGrpSpPr>
      <p:grpSpPr>
        <a:xfrm>
          <a:off x="0" y="0"/>
          <a:ext cx="0" cy="0"/>
          <a:chOff x="0" y="0"/>
          <a:chExt cx="0" cy="0"/>
        </a:xfrm>
      </p:grpSpPr>
      <p:sp>
        <p:nvSpPr>
          <p:cNvPr id="16" name="Zástupný symbol pro obsah 2">
            <a:extLst>
              <a:ext uri="{FF2B5EF4-FFF2-40B4-BE49-F238E27FC236}">
                <a16:creationId xmlns:a16="http://schemas.microsoft.com/office/drawing/2014/main" id="{FCA2B10E-6403-318B-21A8-BC3CCB83BC8C}"/>
              </a:ext>
            </a:extLst>
          </p:cNvPr>
          <p:cNvSpPr txBox="1">
            <a:spLocks/>
          </p:cNvSpPr>
          <p:nvPr/>
        </p:nvSpPr>
        <p:spPr>
          <a:xfrm>
            <a:off x="395536" y="1131590"/>
            <a:ext cx="7992888" cy="33123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1.) Nastavit „Přizpůsobení“ v ChatGPT.</a:t>
            </a:r>
          </a:p>
          <a:p>
            <a:r>
              <a:rPr lang="cs-CZ" sz="2400" dirty="0">
                <a:solidFill>
                  <a:srgbClr val="002060"/>
                </a:solidFill>
                <a:latin typeface="Times New Roman" panose="02020603050405020304" pitchFamily="18" charset="0"/>
                <a:cs typeface="Times New Roman" panose="02020603050405020304" pitchFamily="18" charset="0"/>
              </a:rPr>
              <a:t>2.) Mini-knihovna promptů – vytvořte prompty pro tvorbu článku na web a postu na Instagram. </a:t>
            </a:r>
          </a:p>
          <a:p>
            <a:r>
              <a:rPr lang="cs-CZ" sz="2400" dirty="0">
                <a:solidFill>
                  <a:srgbClr val="002060"/>
                </a:solidFill>
                <a:latin typeface="Times New Roman" panose="02020603050405020304" pitchFamily="18" charset="0"/>
                <a:cs typeface="Times New Roman" panose="02020603050405020304" pitchFamily="18" charset="0"/>
              </a:rPr>
              <a:t>3.) Založit ChatGPT Projekt.</a:t>
            </a:r>
          </a:p>
          <a:p>
            <a:r>
              <a:rPr lang="cs-CZ" sz="2400" dirty="0">
                <a:solidFill>
                  <a:srgbClr val="002060"/>
                </a:solidFill>
                <a:latin typeface="Times New Roman" panose="02020603050405020304" pitchFamily="18" charset="0"/>
                <a:cs typeface="Times New Roman" panose="02020603050405020304" pitchFamily="18" charset="0"/>
              </a:rPr>
              <a:t>4.) Hluboký výzkum na novinky v marketingu.</a:t>
            </a:r>
          </a:p>
          <a:p>
            <a:r>
              <a:rPr lang="cs-CZ" sz="2400" dirty="0">
                <a:solidFill>
                  <a:srgbClr val="002060"/>
                </a:solidFill>
                <a:latin typeface="Times New Roman" panose="02020603050405020304" pitchFamily="18" charset="0"/>
                <a:cs typeface="Times New Roman" panose="02020603050405020304" pitchFamily="18" charset="0"/>
              </a:rPr>
              <a:t>5.) Tvorba obrázku k postu </a:t>
            </a:r>
            <a:r>
              <a:rPr lang="cs-CZ" sz="2400">
                <a:solidFill>
                  <a:srgbClr val="002060"/>
                </a:solidFill>
                <a:latin typeface="Times New Roman" panose="02020603050405020304" pitchFamily="18" charset="0"/>
                <a:cs typeface="Times New Roman" panose="02020603050405020304" pitchFamily="18" charset="0"/>
              </a:rPr>
              <a:t>na Instagram.</a:t>
            </a:r>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a:extLst>
              <a:ext uri="{FF2B5EF4-FFF2-40B4-BE49-F238E27FC236}">
                <a16:creationId xmlns:a16="http://schemas.microsoft.com/office/drawing/2014/main" id="{874B1489-528A-552E-57DC-87404D0949A5}"/>
              </a:ext>
            </a:extLst>
          </p:cNvPr>
          <p:cNvSpPr>
            <a:spLocks noGrp="1"/>
          </p:cNvSpPr>
          <p:nvPr>
            <p:ph type="title"/>
          </p:nvPr>
        </p:nvSpPr>
        <p:spPr>
          <a:xfrm>
            <a:off x="179512" y="195486"/>
            <a:ext cx="6336704" cy="507703"/>
          </a:xfrm>
        </p:spPr>
        <p:txBody>
          <a:bodyPr/>
          <a:lstStyle/>
          <a:p>
            <a:r>
              <a:rPr lang="pl-PL" dirty="0"/>
              <a:t>Úkoly na seminář</a:t>
            </a:r>
            <a:endParaRPr lang="cs-CZ" dirty="0"/>
          </a:p>
        </p:txBody>
      </p:sp>
    </p:spTree>
    <p:extLst>
      <p:ext uri="{BB962C8B-B14F-4D97-AF65-F5344CB8AC3E}">
        <p14:creationId xmlns:p14="http://schemas.microsoft.com/office/powerpoint/2010/main" val="547231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352928" cy="3312368"/>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Umělá inteligence (UI) – anglicky </a:t>
            </a:r>
            <a:r>
              <a:rPr lang="cs-CZ" sz="2400" dirty="0" err="1">
                <a:solidFill>
                  <a:srgbClr val="002060"/>
                </a:solidFill>
                <a:latin typeface="Times New Roman" panose="02020603050405020304" pitchFamily="18" charset="0"/>
                <a:cs typeface="Times New Roman" panose="02020603050405020304" pitchFamily="18" charset="0"/>
              </a:rPr>
              <a:t>Artificial</a:t>
            </a:r>
            <a:r>
              <a:rPr lang="cs-CZ" sz="2400" dirty="0">
                <a:solidFill>
                  <a:srgbClr val="002060"/>
                </a:solidFill>
                <a:latin typeface="Times New Roman" panose="02020603050405020304" pitchFamily="18" charset="0"/>
                <a:cs typeface="Times New Roman" panose="02020603050405020304" pitchFamily="18" charset="0"/>
              </a:rPr>
              <a:t> Inteligence (AI).</a:t>
            </a:r>
          </a:p>
          <a:p>
            <a:r>
              <a:rPr lang="cs-CZ" sz="2400" dirty="0">
                <a:solidFill>
                  <a:srgbClr val="002060"/>
                </a:solidFill>
                <a:latin typeface="Times New Roman" panose="02020603050405020304" pitchFamily="18" charset="0"/>
                <a:cs typeface="Times New Roman" panose="02020603050405020304" pitchFamily="18" charset="0"/>
              </a:rPr>
              <a:t>Neustálená definice, např. může </a:t>
            </a:r>
            <a:r>
              <a:rPr lang="cs-CZ" sz="2400" dirty="0">
                <a:solidFill>
                  <a:srgbClr val="002060"/>
                </a:solidFill>
                <a:latin typeface="Times New Roman" panose="02020603050405020304" pitchFamily="18" charset="0"/>
                <a:cs typeface="Times New Roman" panose="02020603050405020304" pitchFamily="18" charset="0"/>
                <a:hlinkClick r:id="rId3"/>
              </a:rPr>
              <a:t>být</a:t>
            </a:r>
            <a:r>
              <a:rPr lang="cs-CZ" sz="2400" dirty="0">
                <a:solidFill>
                  <a:srgbClr val="002060"/>
                </a:solidFill>
                <a:latin typeface="Times New Roman" panose="02020603050405020304" pitchFamily="18" charset="0"/>
                <a:cs typeface="Times New Roman" panose="02020603050405020304" pitchFamily="18" charset="0"/>
              </a:rPr>
              <a:t>: „</a:t>
            </a:r>
            <a:r>
              <a:rPr lang="cs-CZ" sz="2400" i="1" dirty="0">
                <a:solidFill>
                  <a:srgbClr val="002060"/>
                </a:solidFill>
                <a:latin typeface="Times New Roman" panose="02020603050405020304" pitchFamily="18" charset="0"/>
                <a:cs typeface="Times New Roman" panose="02020603050405020304" pitchFamily="18" charset="0"/>
              </a:rPr>
              <a:t>program, který simuluje lidské myšlení a akce“</a:t>
            </a:r>
            <a:r>
              <a:rPr lang="cs-CZ" sz="2400" dirty="0">
                <a:solidFill>
                  <a:srgbClr val="002060"/>
                </a:solidFill>
                <a:latin typeface="Times New Roman" panose="02020603050405020304" pitchFamily="18" charset="0"/>
                <a:cs typeface="Times New Roman" panose="02020603050405020304" pitchFamily="18" charset="0"/>
              </a:rPr>
              <a:t>. </a:t>
            </a:r>
          </a:p>
          <a:p>
            <a:r>
              <a:rPr lang="cs-CZ" sz="2400" dirty="0">
                <a:solidFill>
                  <a:srgbClr val="002060"/>
                </a:solidFill>
                <a:latin typeface="Times New Roman" panose="02020603050405020304" pitchFamily="18" charset="0"/>
                <a:cs typeface="Times New Roman" panose="02020603050405020304" pitchFamily="18" charset="0"/>
              </a:rPr>
              <a:t>My se dnes nebavíme o AI v pravém slova smyslu, ale o nově formované části označované jako velké jazykové modely (LLM), nebo také generativní AI. Marketingově ale firmy používají AI.</a:t>
            </a:r>
          </a:p>
          <a:p>
            <a:r>
              <a:rPr lang="cs-CZ" sz="2400" i="1" dirty="0">
                <a:solidFill>
                  <a:srgbClr val="002060"/>
                </a:solidFill>
                <a:latin typeface="Times New Roman" panose="02020603050405020304" pitchFamily="18" charset="0"/>
                <a:cs typeface="Times New Roman" panose="02020603050405020304" pitchFamily="18" charset="0"/>
              </a:rPr>
              <a:t>„Tyto modely, založené na strojovém učení, </a:t>
            </a:r>
            <a:r>
              <a:rPr lang="cs-CZ" sz="2400" b="1" i="1" dirty="0">
                <a:solidFill>
                  <a:srgbClr val="002060"/>
                </a:solidFill>
                <a:latin typeface="Times New Roman" panose="02020603050405020304" pitchFamily="18" charset="0"/>
                <a:cs typeface="Times New Roman" panose="02020603050405020304" pitchFamily="18" charset="0"/>
              </a:rPr>
              <a:t>aplikují pokročilé statistické metody k předpovídání pravděpodobného následujícího slova v textu, což neodpovídá lidské inteligenci v pravém slova smyslu</a:t>
            </a:r>
            <a:r>
              <a:rPr lang="cs-CZ" sz="2400" i="1" dirty="0">
                <a:solidFill>
                  <a:srgbClr val="002060"/>
                </a:solidFill>
                <a:latin typeface="Times New Roman" panose="02020603050405020304" pitchFamily="18" charset="0"/>
                <a:cs typeface="Times New Roman" panose="02020603050405020304" pitchFamily="18" charset="0"/>
              </a:rPr>
              <a:t>. Přesto efektivně generují texty z obrovského množství dat.„</a:t>
            </a:r>
          </a:p>
        </p:txBody>
      </p:sp>
      <p:sp>
        <p:nvSpPr>
          <p:cNvPr id="6" name="Nadpis 5"/>
          <p:cNvSpPr>
            <a:spLocks noGrp="1"/>
          </p:cNvSpPr>
          <p:nvPr>
            <p:ph type="title"/>
          </p:nvPr>
        </p:nvSpPr>
        <p:spPr>
          <a:xfrm>
            <a:off x="179512" y="195486"/>
            <a:ext cx="4896544" cy="507703"/>
          </a:xfrm>
        </p:spPr>
        <p:txBody>
          <a:bodyPr/>
          <a:lstStyle/>
          <a:p>
            <a:r>
              <a:rPr lang="cs-CZ" dirty="0"/>
              <a:t>Co je to ta umělá inteligence?</a:t>
            </a:r>
          </a:p>
        </p:txBody>
      </p:sp>
    </p:spTree>
    <p:extLst>
      <p:ext uri="{BB962C8B-B14F-4D97-AF65-F5344CB8AC3E}">
        <p14:creationId xmlns:p14="http://schemas.microsoft.com/office/powerpoint/2010/main" val="2225505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352928" cy="3312368"/>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i="1" dirty="0">
                <a:solidFill>
                  <a:srgbClr val="002060"/>
                </a:solidFill>
                <a:latin typeface="Times New Roman" panose="02020603050405020304" pitchFamily="18" charset="0"/>
                <a:cs typeface="Times New Roman" panose="02020603050405020304" pitchFamily="18" charset="0"/>
              </a:rPr>
              <a:t>AI změní svět!</a:t>
            </a:r>
          </a:p>
          <a:p>
            <a:r>
              <a:rPr lang="cs-CZ" sz="2400" i="1" dirty="0">
                <a:solidFill>
                  <a:srgbClr val="002060"/>
                </a:solidFill>
                <a:latin typeface="Times New Roman" panose="02020603050405020304" pitchFamily="18" charset="0"/>
                <a:cs typeface="Times New Roman" panose="02020603050405020304" pitchFamily="18" charset="0"/>
              </a:rPr>
              <a:t>AI nám vezme práci!</a:t>
            </a:r>
          </a:p>
          <a:p>
            <a:r>
              <a:rPr lang="cs-CZ" sz="2400" i="1" dirty="0">
                <a:solidFill>
                  <a:srgbClr val="002060"/>
                </a:solidFill>
                <a:latin typeface="Times New Roman" panose="02020603050405020304" pitchFamily="18" charset="0"/>
                <a:cs typeface="Times New Roman" panose="02020603050405020304" pitchFamily="18" charset="0"/>
              </a:rPr>
              <a:t>Vyřeší všechny naše problémy!</a:t>
            </a:r>
          </a:p>
          <a:p>
            <a:r>
              <a:rPr lang="cs-CZ" sz="2400" i="1" dirty="0">
                <a:solidFill>
                  <a:srgbClr val="002060"/>
                </a:solidFill>
                <a:latin typeface="Times New Roman" panose="02020603050405020304" pitchFamily="18" charset="0"/>
                <a:cs typeface="Times New Roman" panose="02020603050405020304" pitchFamily="18" charset="0"/>
              </a:rPr>
              <a:t>Umí všechno a ještě mnohem více!</a:t>
            </a:r>
          </a:p>
          <a:p>
            <a:endParaRPr lang="cs-CZ" sz="2400" dirty="0">
              <a:solidFill>
                <a:srgbClr val="002060"/>
              </a:solidFill>
              <a:latin typeface="Times New Roman" panose="02020603050405020304" pitchFamily="18" charset="0"/>
              <a:cs typeface="Times New Roman" panose="02020603050405020304" pitchFamily="18" charset="0"/>
            </a:endParaRPr>
          </a:p>
          <a:p>
            <a:r>
              <a:rPr lang="cs-CZ" sz="2400" dirty="0">
                <a:solidFill>
                  <a:srgbClr val="002060"/>
                </a:solidFill>
                <a:latin typeface="Times New Roman" panose="02020603050405020304" pitchFamily="18" charset="0"/>
                <a:cs typeface="Times New Roman" panose="02020603050405020304" pitchFamily="18" charset="0"/>
              </a:rPr>
              <a:t>Je to silný nástroj (může za mě vidět, programovat, tvořit texty/audio/video, umí perfektně mluvit, psát knihy apod.), ale má své limity. Musíme se s ním naučit pracovat.</a:t>
            </a:r>
          </a:p>
        </p:txBody>
      </p:sp>
      <p:sp>
        <p:nvSpPr>
          <p:cNvPr id="6" name="Nadpis 5"/>
          <p:cNvSpPr>
            <a:spLocks noGrp="1"/>
          </p:cNvSpPr>
          <p:nvPr>
            <p:ph type="title"/>
          </p:nvPr>
        </p:nvSpPr>
        <p:spPr>
          <a:xfrm>
            <a:off x="179512" y="195486"/>
            <a:ext cx="4896544" cy="507703"/>
          </a:xfrm>
        </p:spPr>
        <p:txBody>
          <a:bodyPr/>
          <a:lstStyle/>
          <a:p>
            <a:r>
              <a:rPr lang="cs-CZ" dirty="0"/>
              <a:t>Co se o AI říká</a:t>
            </a:r>
          </a:p>
        </p:txBody>
      </p:sp>
    </p:spTree>
    <p:extLst>
      <p:ext uri="{BB962C8B-B14F-4D97-AF65-F5344CB8AC3E}">
        <p14:creationId xmlns:p14="http://schemas.microsoft.com/office/powerpoint/2010/main" val="1328489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EAB68-F10C-04EF-6DE1-2C2BFB2F8E95}"/>
            </a:ext>
          </a:extLst>
        </p:cNvPr>
        <p:cNvGrpSpPr/>
        <p:nvPr/>
      </p:nvGrpSpPr>
      <p:grpSpPr>
        <a:xfrm>
          <a:off x="0" y="0"/>
          <a:ext cx="0" cy="0"/>
          <a:chOff x="0" y="0"/>
          <a:chExt cx="0" cy="0"/>
        </a:xfrm>
      </p:grpSpPr>
      <p:sp>
        <p:nvSpPr>
          <p:cNvPr id="16" name="Zástupný symbol pro obsah 2">
            <a:extLst>
              <a:ext uri="{FF2B5EF4-FFF2-40B4-BE49-F238E27FC236}">
                <a16:creationId xmlns:a16="http://schemas.microsoft.com/office/drawing/2014/main" id="{2943AAF7-3BD1-4BA7-1475-8BFC46919E41}"/>
              </a:ext>
            </a:extLst>
          </p:cNvPr>
          <p:cNvSpPr txBox="1">
            <a:spLocks/>
          </p:cNvSpPr>
          <p:nvPr/>
        </p:nvSpPr>
        <p:spPr>
          <a:xfrm>
            <a:off x="395536" y="843558"/>
            <a:ext cx="8352928" cy="410445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Každý dle svých preferencí </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a:t>
            </a:r>
          </a:p>
          <a:p>
            <a:endParaRPr lang="cs-CZ" sz="2400" i="1"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endParaRPr>
          </a:p>
          <a:p>
            <a:r>
              <a:rPr lang="cs-CZ" sz="2400" dirty="0" err="1">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Chatgpt</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 – univerzální, personalizovaný, sdílení, funkce.</a:t>
            </a:r>
          </a:p>
          <a:p>
            <a:r>
              <a:rPr lang="cs-CZ" sz="2400" dirty="0" err="1">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Copilot</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 – </a:t>
            </a:r>
            <a:r>
              <a:rPr lang="cs-CZ" sz="2400" dirty="0" err="1">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Enterprise</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 přes CRO, propojení s M365.</a:t>
            </a:r>
          </a:p>
          <a:p>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Claude – vyhrál v benchmarku od </a:t>
            </a:r>
            <a:r>
              <a:rPr lang="cs-CZ" sz="2400" dirty="0" err="1">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OpenAI</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a:t>
            </a:r>
          </a:p>
          <a:p>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Google AI Studio – špička v mnoha oblastech.</a:t>
            </a:r>
          </a:p>
          <a:p>
            <a:r>
              <a:rPr lang="cs-CZ" sz="2400" dirty="0" err="1">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Grok</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 – otevřený.</a:t>
            </a:r>
          </a:p>
          <a:p>
            <a:r>
              <a:rPr lang="cs-CZ" sz="2400" dirty="0" err="1">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Deepseek</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 – jiný pohled, ale NÚKIB.</a:t>
            </a:r>
          </a:p>
          <a:p>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Perplexity – vyhledávání, často „zdarma“.</a:t>
            </a:r>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a:extLst>
              <a:ext uri="{FF2B5EF4-FFF2-40B4-BE49-F238E27FC236}">
                <a16:creationId xmlns:a16="http://schemas.microsoft.com/office/drawing/2014/main" id="{DD685D29-BFFB-EF0A-0E42-157A1F5A2E3E}"/>
              </a:ext>
            </a:extLst>
          </p:cNvPr>
          <p:cNvSpPr>
            <a:spLocks noGrp="1"/>
          </p:cNvSpPr>
          <p:nvPr>
            <p:ph type="title"/>
          </p:nvPr>
        </p:nvSpPr>
        <p:spPr>
          <a:xfrm>
            <a:off x="179512" y="195486"/>
            <a:ext cx="4896544" cy="507703"/>
          </a:xfrm>
        </p:spPr>
        <p:txBody>
          <a:bodyPr/>
          <a:lstStyle/>
          <a:p>
            <a:r>
              <a:rPr lang="cs-CZ" dirty="0"/>
              <a:t>AI nástroje</a:t>
            </a:r>
          </a:p>
        </p:txBody>
      </p:sp>
    </p:spTree>
    <p:extLst>
      <p:ext uri="{BB962C8B-B14F-4D97-AF65-F5344CB8AC3E}">
        <p14:creationId xmlns:p14="http://schemas.microsoft.com/office/powerpoint/2010/main" val="609519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352928" cy="3312368"/>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Kdysi jsme se učili správně vyhledávat na Googlu, dnes se musíme naučit, co který AI nástroj umí, a jak mu máme formulovat příkazy.</a:t>
            </a:r>
          </a:p>
          <a:p>
            <a:r>
              <a:rPr lang="cs-CZ" sz="2400" dirty="0">
                <a:solidFill>
                  <a:srgbClr val="002060"/>
                </a:solidFill>
                <a:latin typeface="Times New Roman" panose="02020603050405020304" pitchFamily="18" charset="0"/>
                <a:cs typeface="Times New Roman" panose="02020603050405020304" pitchFamily="18" charset="0"/>
              </a:rPr>
              <a:t>Zadání – prompt. Nová disciplína – Prompt </a:t>
            </a:r>
            <a:r>
              <a:rPr lang="cs-CZ" sz="2400" dirty="0" err="1">
                <a:solidFill>
                  <a:srgbClr val="002060"/>
                </a:solidFill>
                <a:latin typeface="Times New Roman" panose="02020603050405020304" pitchFamily="18" charset="0"/>
                <a:cs typeface="Times New Roman" panose="02020603050405020304" pitchFamily="18" charset="0"/>
              </a:rPr>
              <a:t>Engineering</a:t>
            </a:r>
            <a:r>
              <a:rPr lang="cs-CZ" sz="2400" dirty="0">
                <a:solidFill>
                  <a:srgbClr val="002060"/>
                </a:solidFill>
                <a:latin typeface="Times New Roman" panose="02020603050405020304" pitchFamily="18" charset="0"/>
                <a:cs typeface="Times New Roman" panose="02020603050405020304" pitchFamily="18" charset="0"/>
              </a:rPr>
              <a:t>, tedy jak správně tvořit prompty. Dnes prompty nejen text, ale i jako obrázky, video, zvuk (GPT4O, mobil nebo plugin).</a:t>
            </a:r>
          </a:p>
          <a:p>
            <a:r>
              <a:rPr lang="cs-CZ" sz="2400" dirty="0">
                <a:solidFill>
                  <a:srgbClr val="002060"/>
                </a:solidFill>
                <a:latin typeface="Times New Roman" panose="02020603050405020304" pitchFamily="18" charset="0"/>
                <a:cs typeface="Times New Roman" panose="02020603050405020304" pitchFamily="18" charset="0"/>
              </a:rPr>
              <a:t>Hned v úvodu několik tipů: angličtinu umí lépe, není to vyhledávač, dělá chyby (matematika), bez kontextu obecné, je to chat – povídejte si! </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a:t>
            </a:r>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5616624" cy="507703"/>
          </a:xfrm>
        </p:spPr>
        <p:txBody>
          <a:bodyPr/>
          <a:lstStyle/>
          <a:p>
            <a:r>
              <a:rPr lang="cs-CZ" dirty="0"/>
              <a:t>Co se tedy musíme naučit pro práci s AI?</a:t>
            </a:r>
          </a:p>
        </p:txBody>
      </p:sp>
    </p:spTree>
    <p:extLst>
      <p:ext uri="{BB962C8B-B14F-4D97-AF65-F5344CB8AC3E}">
        <p14:creationId xmlns:p14="http://schemas.microsoft.com/office/powerpoint/2010/main" val="695616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131590"/>
            <a:ext cx="8352928" cy="33123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dirty="0">
                <a:solidFill>
                  <a:srgbClr val="002060"/>
                </a:solidFill>
                <a:latin typeface="Times New Roman" panose="02020603050405020304" pitchFamily="18" charset="0"/>
                <a:cs typeface="Times New Roman" panose="02020603050405020304" pitchFamily="18" charset="0"/>
              </a:rPr>
              <a:t>Základní práce – ne, zadarmo to umí dost.</a:t>
            </a:r>
          </a:p>
          <a:p>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Pokročilá práce – ano, např. analýza dat, namluvení prezentací, práce s desítkami dokumentů apod.</a:t>
            </a:r>
          </a:p>
          <a:p>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Bez přehánění vznikají každý den stovky nových nástrojů! Vyhledávač – </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hlinkClick r:id="rId3"/>
              </a:rPr>
              <a:t>There </a:t>
            </a:r>
            <a:r>
              <a:rPr lang="cs-CZ" sz="2400" dirty="0" err="1">
                <a:solidFill>
                  <a:srgbClr val="002060"/>
                </a:solidFill>
                <a:latin typeface="Times New Roman" panose="02020603050405020304" pitchFamily="18" charset="0"/>
                <a:cs typeface="Times New Roman" panose="02020603050405020304" pitchFamily="18" charset="0"/>
                <a:sym typeface="Wingdings" panose="05000000000000000000" pitchFamily="2" charset="2"/>
                <a:hlinkClick r:id="rId3"/>
              </a:rPr>
              <a:t>is</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hlinkClick r:id="rId3"/>
              </a:rPr>
              <a:t> </a:t>
            </a:r>
            <a:r>
              <a:rPr lang="cs-CZ" sz="2400" dirty="0" err="1">
                <a:solidFill>
                  <a:srgbClr val="002060"/>
                </a:solidFill>
                <a:latin typeface="Times New Roman" panose="02020603050405020304" pitchFamily="18" charset="0"/>
                <a:cs typeface="Times New Roman" panose="02020603050405020304" pitchFamily="18" charset="0"/>
                <a:sym typeface="Wingdings" panose="05000000000000000000" pitchFamily="2" charset="2"/>
                <a:hlinkClick r:id="rId3"/>
              </a:rPr>
              <a:t>an</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hlinkClick r:id="rId3"/>
              </a:rPr>
              <a:t> AI </a:t>
            </a:r>
            <a:r>
              <a:rPr lang="cs-CZ" sz="2400" dirty="0" err="1">
                <a:solidFill>
                  <a:srgbClr val="002060"/>
                </a:solidFill>
                <a:latin typeface="Times New Roman" panose="02020603050405020304" pitchFamily="18" charset="0"/>
                <a:cs typeface="Times New Roman" panose="02020603050405020304" pitchFamily="18" charset="0"/>
                <a:sym typeface="Wingdings" panose="05000000000000000000" pitchFamily="2" charset="2"/>
                <a:hlinkClick r:id="rId3"/>
              </a:rPr>
              <a:t>for</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hlinkClick r:id="rId3"/>
              </a:rPr>
              <a:t> </a:t>
            </a:r>
            <a:r>
              <a:rPr lang="cs-CZ" sz="2400" dirty="0" err="1">
                <a:solidFill>
                  <a:srgbClr val="002060"/>
                </a:solidFill>
                <a:latin typeface="Times New Roman" panose="02020603050405020304" pitchFamily="18" charset="0"/>
                <a:cs typeface="Times New Roman" panose="02020603050405020304" pitchFamily="18" charset="0"/>
                <a:sym typeface="Wingdings" panose="05000000000000000000" pitchFamily="2" charset="2"/>
                <a:hlinkClick r:id="rId3"/>
              </a:rPr>
              <a:t>that</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 </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hlinkClick r:id="rId4"/>
              </a:rPr>
              <a:t>AIXploria</a:t>
            </a:r>
            <a:r>
              <a:rPr lang="cs-CZ" sz="2400" dirty="0">
                <a:solidFill>
                  <a:srgbClr val="002060"/>
                </a:solidFill>
                <a:latin typeface="Times New Roman" panose="02020603050405020304" pitchFamily="18" charset="0"/>
                <a:cs typeface="Times New Roman" panose="02020603050405020304" pitchFamily="18" charset="0"/>
                <a:sym typeface="Wingdings" panose="05000000000000000000" pitchFamily="2" charset="2"/>
              </a:rPr>
              <a:t>.</a:t>
            </a:r>
            <a:endParaRPr lang="cs-CZ" sz="24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5616624" cy="507703"/>
          </a:xfrm>
        </p:spPr>
        <p:txBody>
          <a:bodyPr/>
          <a:lstStyle/>
          <a:p>
            <a:r>
              <a:rPr lang="cs-CZ" dirty="0"/>
              <a:t>Musím něco platit?</a:t>
            </a:r>
          </a:p>
        </p:txBody>
      </p:sp>
    </p:spTree>
    <p:extLst>
      <p:ext uri="{BB962C8B-B14F-4D97-AF65-F5344CB8AC3E}">
        <p14:creationId xmlns:p14="http://schemas.microsoft.com/office/powerpoint/2010/main" val="4222746271"/>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4643</TotalTime>
  <Words>4776</Words>
  <Application>Microsoft Office PowerPoint</Application>
  <PresentationFormat>Předvádění na obrazovce (16:9)</PresentationFormat>
  <Paragraphs>372</Paragraphs>
  <Slides>49</Slides>
  <Notes>43</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49</vt:i4>
      </vt:variant>
    </vt:vector>
  </HeadingPairs>
  <TitlesOfParts>
    <vt:vector size="53" baseType="lpstr">
      <vt:lpstr>Arial</vt:lpstr>
      <vt:lpstr>Calibri</vt:lpstr>
      <vt:lpstr>Times New Roman</vt:lpstr>
      <vt:lpstr>SLU</vt:lpstr>
      <vt:lpstr>Základy AI</vt:lpstr>
      <vt:lpstr>Obsah přednášky</vt:lpstr>
      <vt:lpstr>Upozornění</vt:lpstr>
      <vt:lpstr>Prezentace aplikace PowerPoint</vt:lpstr>
      <vt:lpstr>Co je to ta umělá inteligence?</vt:lpstr>
      <vt:lpstr>Co se o AI říká</vt:lpstr>
      <vt:lpstr>AI nástroje</vt:lpstr>
      <vt:lpstr>Co se tedy musíme naučit pro práci s AI?</vt:lpstr>
      <vt:lpstr>Musím něco platit?</vt:lpstr>
      <vt:lpstr>Prezentace aplikace PowerPoint</vt:lpstr>
      <vt:lpstr>ChatGPT</vt:lpstr>
      <vt:lpstr>ChatGPT verze</vt:lpstr>
      <vt:lpstr>K čemu je a není ChatGPT?</vt:lpstr>
      <vt:lpstr>Funkcionalita ChatGPT</vt:lpstr>
      <vt:lpstr>Funkcionalita ChatGPT</vt:lpstr>
      <vt:lpstr>Prezentace aplikace PowerPoint</vt:lpstr>
      <vt:lpstr>Konkrétní příklady promptů - obecné</vt:lpstr>
      <vt:lpstr>2 strategie pro začátečníky</vt:lpstr>
      <vt:lpstr>Detailní prompty – nejdůležitější rady</vt:lpstr>
      <vt:lpstr>Detailnější prompt – příklad</vt:lpstr>
      <vt:lpstr>Detailní prompty - formát a příklad</vt:lpstr>
      <vt:lpstr>Detailní prompty – další rady</vt:lpstr>
      <vt:lpstr>Ještě detailnější prompt – příklad</vt:lpstr>
      <vt:lpstr>Detailní prompty – ostatní</vt:lpstr>
      <vt:lpstr>Detailní prompty - příklad</vt:lpstr>
      <vt:lpstr>Příklad postupu – fail - upřesňujeme</vt:lpstr>
      <vt:lpstr>Generování vizuálů</vt:lpstr>
      <vt:lpstr>Prezentace aplikace PowerPoint</vt:lpstr>
      <vt:lpstr>Přizpůsobit ChatGPT</vt:lpstr>
      <vt:lpstr>Projekty ChatGPT</vt:lpstr>
      <vt:lpstr>Představení modelů GPT</vt:lpstr>
      <vt:lpstr>Tvorba modelů GPT</vt:lpstr>
      <vt:lpstr>Tvorba modelů GPT</vt:lpstr>
      <vt:lpstr>Tvorba modelů GPT</vt:lpstr>
      <vt:lpstr>Z chatu k asistentovi</vt:lpstr>
      <vt:lpstr>Prompty pro tvorbu modelů GPT</vt:lpstr>
      <vt:lpstr>Co je to NotebookLM - https://notebooklm.google.com/</vt:lpstr>
      <vt:lpstr>Co je to NotebookLM - https://notebooklm.google.com/</vt:lpstr>
      <vt:lpstr>Tvorba prezentací</vt:lpstr>
      <vt:lpstr>Jak si automaticky shrnout obsah videa</vt:lpstr>
      <vt:lpstr>Jak si automaticky shrnout PDF</vt:lpstr>
      <vt:lpstr>Jak si nechat editovat text</vt:lpstr>
      <vt:lpstr>Osobní učitel, my native speaker</vt:lpstr>
      <vt:lpstr>Potřebuji placené nástroje na překlady?</vt:lpstr>
      <vt:lpstr>Analýza ručně psaného textu</vt:lpstr>
      <vt:lpstr>Jak rozluštit nesrozumitelné zprávy z lékařských vyšetření</vt:lpstr>
      <vt:lpstr>Jak mluvit s AI v kuchyni</vt:lpstr>
      <vt:lpstr>Konec prezentace</vt:lpstr>
      <vt:lpstr>Úkoly na seminář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Michal Stoklasa</cp:lastModifiedBy>
  <cp:revision>52</cp:revision>
  <dcterms:created xsi:type="dcterms:W3CDTF">2016-07-06T15:42:34Z</dcterms:created>
  <dcterms:modified xsi:type="dcterms:W3CDTF">2025-09-29T16:35:05Z</dcterms:modified>
</cp:coreProperties>
</file>