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51"/>
  </p:notesMasterIdLst>
  <p:sldIdLst>
    <p:sldId id="356" r:id="rId3"/>
    <p:sldId id="360" r:id="rId4"/>
    <p:sldId id="355" r:id="rId5"/>
    <p:sldId id="361" r:id="rId6"/>
    <p:sldId id="376" r:id="rId7"/>
    <p:sldId id="429" r:id="rId8"/>
    <p:sldId id="410" r:id="rId9"/>
    <p:sldId id="411" r:id="rId10"/>
    <p:sldId id="412" r:id="rId11"/>
    <p:sldId id="414" r:id="rId12"/>
    <p:sldId id="415" r:id="rId13"/>
    <p:sldId id="413" r:id="rId14"/>
    <p:sldId id="430" r:id="rId15"/>
    <p:sldId id="431" r:id="rId16"/>
    <p:sldId id="416" r:id="rId17"/>
    <p:sldId id="421" r:id="rId18"/>
    <p:sldId id="417" r:id="rId19"/>
    <p:sldId id="419" r:id="rId20"/>
    <p:sldId id="420" r:id="rId21"/>
    <p:sldId id="418" r:id="rId22"/>
    <p:sldId id="424" r:id="rId23"/>
    <p:sldId id="425" r:id="rId24"/>
    <p:sldId id="426" r:id="rId25"/>
    <p:sldId id="292" r:id="rId26"/>
    <p:sldId id="427" r:id="rId27"/>
    <p:sldId id="333" r:id="rId28"/>
    <p:sldId id="428" r:id="rId29"/>
    <p:sldId id="354" r:id="rId30"/>
    <p:sldId id="331" r:id="rId31"/>
    <p:sldId id="332" r:id="rId32"/>
    <p:sldId id="329" r:id="rId33"/>
    <p:sldId id="327" r:id="rId34"/>
    <p:sldId id="328" r:id="rId35"/>
    <p:sldId id="338" r:id="rId36"/>
    <p:sldId id="340" r:id="rId37"/>
    <p:sldId id="344" r:id="rId38"/>
    <p:sldId id="345" r:id="rId39"/>
    <p:sldId id="346" r:id="rId40"/>
    <p:sldId id="348" r:id="rId41"/>
    <p:sldId id="352" r:id="rId42"/>
    <p:sldId id="353" r:id="rId43"/>
    <p:sldId id="306" r:id="rId44"/>
    <p:sldId id="349" r:id="rId45"/>
    <p:sldId id="341" r:id="rId46"/>
    <p:sldId id="351" r:id="rId47"/>
    <p:sldId id="423" r:id="rId48"/>
    <p:sldId id="422" r:id="rId49"/>
    <p:sldId id="339" r:id="rId50"/>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25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208" autoAdjust="0"/>
  </p:normalViewPr>
  <p:slideViewPr>
    <p:cSldViewPr snapToGrid="0">
      <p:cViewPr varScale="1">
        <p:scale>
          <a:sx n="85" d="100"/>
          <a:sy n="85" d="100"/>
        </p:scale>
        <p:origin x="59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E57A17-86D1-4AD0-8D5F-709D832FFBFD}" type="datetimeFigureOut">
              <a:rPr lang="cs-CZ" smtClean="0"/>
              <a:t>22.04.2025</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01C07D-735F-47E9-967A-81B9F5D0CC5E}" type="slidenum">
              <a:rPr lang="cs-CZ" smtClean="0"/>
              <a:t>‹#›</a:t>
            </a:fld>
            <a:endParaRPr lang="cs-CZ"/>
          </a:p>
        </p:txBody>
      </p:sp>
    </p:spTree>
    <p:extLst>
      <p:ext uri="{BB962C8B-B14F-4D97-AF65-F5344CB8AC3E}">
        <p14:creationId xmlns:p14="http://schemas.microsoft.com/office/powerpoint/2010/main" val="2815300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en.acs.org/articles/93/i41/Cutting-Textile-Pollution.html"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800642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24</a:t>
            </a:fld>
            <a:endParaRPr lang="cs-CZ"/>
          </a:p>
        </p:txBody>
      </p:sp>
    </p:spTree>
    <p:extLst>
      <p:ext uri="{BB962C8B-B14F-4D97-AF65-F5344CB8AC3E}">
        <p14:creationId xmlns:p14="http://schemas.microsoft.com/office/powerpoint/2010/main" val="3866358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25</a:t>
            </a:fld>
            <a:endParaRPr lang="cs-CZ"/>
          </a:p>
        </p:txBody>
      </p:sp>
    </p:spTree>
    <p:extLst>
      <p:ext uri="{BB962C8B-B14F-4D97-AF65-F5344CB8AC3E}">
        <p14:creationId xmlns:p14="http://schemas.microsoft.com/office/powerpoint/2010/main" val="3582573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Use the link for European Institute of Technology and Innovation (for </a:t>
            </a:r>
            <a:r>
              <a:rPr lang="cs-CZ" dirty="0" err="1"/>
              <a:t>additional</a:t>
            </a:r>
            <a:r>
              <a:rPr lang="cs-CZ" dirty="0"/>
              <a:t> </a:t>
            </a:r>
            <a:r>
              <a:rPr lang="cs-CZ" dirty="0" err="1"/>
              <a:t>information</a:t>
            </a:r>
            <a:r>
              <a:rPr lang="cs-CZ" dirty="0"/>
              <a:t>). </a:t>
            </a:r>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26</a:t>
            </a:fld>
            <a:endParaRPr lang="cs-CZ"/>
          </a:p>
        </p:txBody>
      </p:sp>
    </p:spTree>
    <p:extLst>
      <p:ext uri="{BB962C8B-B14F-4D97-AF65-F5344CB8AC3E}">
        <p14:creationId xmlns:p14="http://schemas.microsoft.com/office/powerpoint/2010/main" val="3667502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27</a:t>
            </a:fld>
            <a:endParaRPr lang="cs-CZ"/>
          </a:p>
        </p:txBody>
      </p:sp>
    </p:spTree>
    <p:extLst>
      <p:ext uri="{BB962C8B-B14F-4D97-AF65-F5344CB8AC3E}">
        <p14:creationId xmlns:p14="http://schemas.microsoft.com/office/powerpoint/2010/main" val="680668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kern="1200" dirty="0">
                <a:solidFill>
                  <a:schemeClr val="tx1"/>
                </a:solidFill>
                <a:effectLst/>
                <a:latin typeface="+mn-lt"/>
                <a:ea typeface="+mn-ea"/>
                <a:cs typeface="+mn-cs"/>
              </a:rPr>
              <a:t>T</a:t>
            </a:r>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28</a:t>
            </a:fld>
            <a:endParaRPr lang="cs-CZ"/>
          </a:p>
        </p:txBody>
      </p:sp>
    </p:spTree>
    <p:extLst>
      <p:ext uri="{BB962C8B-B14F-4D97-AF65-F5344CB8AC3E}">
        <p14:creationId xmlns:p14="http://schemas.microsoft.com/office/powerpoint/2010/main" val="478401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kern="1200" dirty="0">
                <a:solidFill>
                  <a:schemeClr val="tx1"/>
                </a:solidFill>
                <a:effectLst/>
                <a:latin typeface="+mn-lt"/>
                <a:ea typeface="+mn-ea"/>
                <a:cs typeface="+mn-cs"/>
              </a:rPr>
              <a:t>T</a:t>
            </a:r>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29</a:t>
            </a:fld>
            <a:endParaRPr lang="cs-CZ"/>
          </a:p>
        </p:txBody>
      </p:sp>
    </p:spTree>
    <p:extLst>
      <p:ext uri="{BB962C8B-B14F-4D97-AF65-F5344CB8AC3E}">
        <p14:creationId xmlns:p14="http://schemas.microsoft.com/office/powerpoint/2010/main" val="2882967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kern="1200" dirty="0">
                <a:solidFill>
                  <a:schemeClr val="tx1"/>
                </a:solidFill>
                <a:effectLst/>
                <a:latin typeface="+mn-lt"/>
                <a:ea typeface="+mn-ea"/>
                <a:cs typeface="+mn-cs"/>
              </a:rPr>
              <a:t>T</a:t>
            </a:r>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30</a:t>
            </a:fld>
            <a:endParaRPr lang="cs-CZ"/>
          </a:p>
        </p:txBody>
      </p:sp>
    </p:spTree>
    <p:extLst>
      <p:ext uri="{BB962C8B-B14F-4D97-AF65-F5344CB8AC3E}">
        <p14:creationId xmlns:p14="http://schemas.microsoft.com/office/powerpoint/2010/main" val="3587261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31</a:t>
            </a:fld>
            <a:endParaRPr lang="cs-CZ"/>
          </a:p>
        </p:txBody>
      </p:sp>
    </p:spTree>
    <p:extLst>
      <p:ext uri="{BB962C8B-B14F-4D97-AF65-F5344CB8AC3E}">
        <p14:creationId xmlns:p14="http://schemas.microsoft.com/office/powerpoint/2010/main" val="39404433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Play video on </a:t>
            </a:r>
            <a:r>
              <a:rPr lang="cs-CZ" dirty="0" err="1"/>
              <a:t>Winnow</a:t>
            </a:r>
            <a:r>
              <a:rPr lang="cs-CZ" dirty="0"/>
              <a:t> </a:t>
            </a:r>
            <a:r>
              <a:rPr lang="cs-CZ" dirty="0" err="1"/>
              <a:t>website</a:t>
            </a:r>
            <a:r>
              <a:rPr lang="cs-CZ" dirty="0"/>
              <a:t>.</a:t>
            </a:r>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32</a:t>
            </a:fld>
            <a:endParaRPr lang="cs-CZ"/>
          </a:p>
        </p:txBody>
      </p:sp>
    </p:spTree>
    <p:extLst>
      <p:ext uri="{BB962C8B-B14F-4D97-AF65-F5344CB8AC3E}">
        <p14:creationId xmlns:p14="http://schemas.microsoft.com/office/powerpoint/2010/main" val="1811352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kern="1200" dirty="0">
                <a:solidFill>
                  <a:schemeClr val="tx1"/>
                </a:solidFill>
                <a:effectLst/>
                <a:latin typeface="+mn-lt"/>
                <a:ea typeface="+mn-ea"/>
                <a:cs typeface="+mn-cs"/>
              </a:rPr>
              <a:t>T</a:t>
            </a:r>
            <a:r>
              <a:rPr lang="en-US" sz="1200" b="0" i="0" kern="1200" dirty="0">
                <a:solidFill>
                  <a:schemeClr val="tx1"/>
                </a:solidFill>
                <a:effectLst/>
                <a:latin typeface="+mn-lt"/>
                <a:ea typeface="+mn-ea"/>
                <a:cs typeface="+mn-cs"/>
              </a:rPr>
              <a:t>he textiles industry uses vast quantities of water and chemicals and produces </a:t>
            </a:r>
            <a:r>
              <a:rPr lang="en-US" sz="1200" b="0" i="0" u="none" strike="noStrike" kern="1200" dirty="0">
                <a:solidFill>
                  <a:schemeClr val="tx1"/>
                </a:solidFill>
                <a:effectLst/>
                <a:latin typeface="+mn-lt"/>
                <a:ea typeface="+mn-ea"/>
                <a:cs typeface="+mn-cs"/>
                <a:hlinkClick r:id="rId3"/>
              </a:rPr>
              <a:t>huge amounts of toxic waste</a:t>
            </a:r>
            <a:r>
              <a:rPr lang="en-US" sz="1200" b="0" i="0" kern="1200" dirty="0">
                <a:solidFill>
                  <a:schemeClr val="tx1"/>
                </a:solidFill>
                <a:effectLst/>
                <a:latin typeface="+mn-lt"/>
                <a:ea typeface="+mn-ea"/>
                <a:cs typeface="+mn-cs"/>
              </a:rPr>
              <a:t>, which is a major problem in countries like China, India, Bangladesh, Vietnam and Thailand. But Dutch company </a:t>
            </a:r>
            <a:r>
              <a:rPr lang="en-US" sz="1200" b="0" i="0" kern="1200" dirty="0" err="1">
                <a:solidFill>
                  <a:schemeClr val="tx1"/>
                </a:solidFill>
                <a:effectLst/>
                <a:latin typeface="+mn-lt"/>
                <a:ea typeface="+mn-ea"/>
                <a:cs typeface="+mn-cs"/>
              </a:rPr>
              <a:t>DyeCoo</a:t>
            </a:r>
            <a:r>
              <a:rPr lang="en-US" sz="1200" b="0" i="0" kern="1200" dirty="0">
                <a:solidFill>
                  <a:schemeClr val="tx1"/>
                </a:solidFill>
                <a:effectLst/>
                <a:latin typeface="+mn-lt"/>
                <a:ea typeface="+mn-ea"/>
                <a:cs typeface="+mn-cs"/>
              </a:rPr>
              <a:t> has developed a process of dyeing cloth that uses no water at all, and no chemicals other than the dyes themselves.</a:t>
            </a:r>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33</a:t>
            </a:fld>
            <a:endParaRPr lang="cs-CZ"/>
          </a:p>
        </p:txBody>
      </p:sp>
    </p:spTree>
    <p:extLst>
      <p:ext uri="{BB962C8B-B14F-4D97-AF65-F5344CB8AC3E}">
        <p14:creationId xmlns:p14="http://schemas.microsoft.com/office/powerpoint/2010/main" val="4088676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7</a:t>
            </a:fld>
            <a:endParaRPr lang="cs-CZ"/>
          </a:p>
        </p:txBody>
      </p:sp>
    </p:spTree>
    <p:extLst>
      <p:ext uri="{BB962C8B-B14F-4D97-AF65-F5344CB8AC3E}">
        <p14:creationId xmlns:p14="http://schemas.microsoft.com/office/powerpoint/2010/main" val="2122023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Watch</a:t>
            </a:r>
            <a:r>
              <a:rPr lang="cs-CZ" dirty="0"/>
              <a:t> a video and </a:t>
            </a:r>
            <a:r>
              <a:rPr lang="cs-CZ" dirty="0" err="1"/>
              <a:t>website</a:t>
            </a:r>
            <a:r>
              <a:rPr lang="cs-CZ" dirty="0"/>
              <a:t> for </a:t>
            </a:r>
            <a:r>
              <a:rPr lang="cs-CZ" dirty="0" err="1"/>
              <a:t>additional</a:t>
            </a:r>
            <a:r>
              <a:rPr lang="cs-CZ" dirty="0"/>
              <a:t> </a:t>
            </a:r>
            <a:r>
              <a:rPr lang="cs-CZ" dirty="0" err="1"/>
              <a:t>information</a:t>
            </a:r>
            <a:r>
              <a:rPr lang="cs-CZ" dirty="0"/>
              <a:t> in </a:t>
            </a:r>
            <a:r>
              <a:rPr lang="cs-CZ" dirty="0" err="1"/>
              <a:t>sustainability</a:t>
            </a:r>
            <a:r>
              <a:rPr lang="cs-CZ" dirty="0"/>
              <a:t>, </a:t>
            </a:r>
            <a:r>
              <a:rPr lang="cs-CZ" dirty="0" err="1"/>
              <a:t>circularity</a:t>
            </a:r>
            <a:r>
              <a:rPr lang="cs-CZ" dirty="0"/>
              <a:t>. </a:t>
            </a:r>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34</a:t>
            </a:fld>
            <a:endParaRPr lang="cs-CZ"/>
          </a:p>
        </p:txBody>
      </p:sp>
    </p:spTree>
    <p:extLst>
      <p:ext uri="{BB962C8B-B14F-4D97-AF65-F5344CB8AC3E}">
        <p14:creationId xmlns:p14="http://schemas.microsoft.com/office/powerpoint/2010/main" val="1202586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35</a:t>
            </a:fld>
            <a:endParaRPr lang="cs-CZ"/>
          </a:p>
        </p:txBody>
      </p:sp>
    </p:spTree>
    <p:extLst>
      <p:ext uri="{BB962C8B-B14F-4D97-AF65-F5344CB8AC3E}">
        <p14:creationId xmlns:p14="http://schemas.microsoft.com/office/powerpoint/2010/main" val="1819481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36</a:t>
            </a:fld>
            <a:endParaRPr lang="cs-CZ"/>
          </a:p>
        </p:txBody>
      </p:sp>
    </p:spTree>
    <p:extLst>
      <p:ext uri="{BB962C8B-B14F-4D97-AF65-F5344CB8AC3E}">
        <p14:creationId xmlns:p14="http://schemas.microsoft.com/office/powerpoint/2010/main" val="28104449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37</a:t>
            </a:fld>
            <a:endParaRPr lang="cs-CZ"/>
          </a:p>
        </p:txBody>
      </p:sp>
    </p:spTree>
    <p:extLst>
      <p:ext uri="{BB962C8B-B14F-4D97-AF65-F5344CB8AC3E}">
        <p14:creationId xmlns:p14="http://schemas.microsoft.com/office/powerpoint/2010/main" val="15940066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38</a:t>
            </a:fld>
            <a:endParaRPr lang="cs-CZ"/>
          </a:p>
        </p:txBody>
      </p:sp>
    </p:spTree>
    <p:extLst>
      <p:ext uri="{BB962C8B-B14F-4D97-AF65-F5344CB8AC3E}">
        <p14:creationId xmlns:p14="http://schemas.microsoft.com/office/powerpoint/2010/main" val="1331779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39</a:t>
            </a:fld>
            <a:endParaRPr lang="cs-CZ"/>
          </a:p>
        </p:txBody>
      </p:sp>
    </p:spTree>
    <p:extLst>
      <p:ext uri="{BB962C8B-B14F-4D97-AF65-F5344CB8AC3E}">
        <p14:creationId xmlns:p14="http://schemas.microsoft.com/office/powerpoint/2010/main" val="28003907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40</a:t>
            </a:fld>
            <a:endParaRPr lang="cs-CZ"/>
          </a:p>
        </p:txBody>
      </p:sp>
    </p:spTree>
    <p:extLst>
      <p:ext uri="{BB962C8B-B14F-4D97-AF65-F5344CB8AC3E}">
        <p14:creationId xmlns:p14="http://schemas.microsoft.com/office/powerpoint/2010/main" val="36544740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41</a:t>
            </a:fld>
            <a:endParaRPr lang="cs-CZ"/>
          </a:p>
        </p:txBody>
      </p:sp>
    </p:spTree>
    <p:extLst>
      <p:ext uri="{BB962C8B-B14F-4D97-AF65-F5344CB8AC3E}">
        <p14:creationId xmlns:p14="http://schemas.microsoft.com/office/powerpoint/2010/main" val="37305892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43</a:t>
            </a:fld>
            <a:endParaRPr lang="cs-CZ"/>
          </a:p>
        </p:txBody>
      </p:sp>
    </p:spTree>
    <p:extLst>
      <p:ext uri="{BB962C8B-B14F-4D97-AF65-F5344CB8AC3E}">
        <p14:creationId xmlns:p14="http://schemas.microsoft.com/office/powerpoint/2010/main" val="41415247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46</a:t>
            </a:fld>
            <a:endParaRPr lang="cs-CZ"/>
          </a:p>
        </p:txBody>
      </p:sp>
    </p:spTree>
    <p:extLst>
      <p:ext uri="{BB962C8B-B14F-4D97-AF65-F5344CB8AC3E}">
        <p14:creationId xmlns:p14="http://schemas.microsoft.com/office/powerpoint/2010/main" val="3502115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15</a:t>
            </a:fld>
            <a:endParaRPr lang="cs-CZ"/>
          </a:p>
        </p:txBody>
      </p:sp>
    </p:spTree>
    <p:extLst>
      <p:ext uri="{BB962C8B-B14F-4D97-AF65-F5344CB8AC3E}">
        <p14:creationId xmlns:p14="http://schemas.microsoft.com/office/powerpoint/2010/main" val="41340386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47</a:t>
            </a:fld>
            <a:endParaRPr lang="cs-CZ"/>
          </a:p>
        </p:txBody>
      </p:sp>
    </p:spTree>
    <p:extLst>
      <p:ext uri="{BB962C8B-B14F-4D97-AF65-F5344CB8AC3E}">
        <p14:creationId xmlns:p14="http://schemas.microsoft.com/office/powerpoint/2010/main" val="389361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16</a:t>
            </a:fld>
            <a:endParaRPr lang="cs-CZ"/>
          </a:p>
        </p:txBody>
      </p:sp>
    </p:spTree>
    <p:extLst>
      <p:ext uri="{BB962C8B-B14F-4D97-AF65-F5344CB8AC3E}">
        <p14:creationId xmlns:p14="http://schemas.microsoft.com/office/powerpoint/2010/main" val="2740761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19</a:t>
            </a:fld>
            <a:endParaRPr lang="cs-CZ"/>
          </a:p>
        </p:txBody>
      </p:sp>
    </p:spTree>
    <p:extLst>
      <p:ext uri="{BB962C8B-B14F-4D97-AF65-F5344CB8AC3E}">
        <p14:creationId xmlns:p14="http://schemas.microsoft.com/office/powerpoint/2010/main" val="2626539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20</a:t>
            </a:fld>
            <a:endParaRPr lang="cs-CZ"/>
          </a:p>
        </p:txBody>
      </p:sp>
    </p:spTree>
    <p:extLst>
      <p:ext uri="{BB962C8B-B14F-4D97-AF65-F5344CB8AC3E}">
        <p14:creationId xmlns:p14="http://schemas.microsoft.com/office/powerpoint/2010/main" val="2234295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21</a:t>
            </a:fld>
            <a:endParaRPr lang="cs-CZ"/>
          </a:p>
        </p:txBody>
      </p:sp>
    </p:spTree>
    <p:extLst>
      <p:ext uri="{BB962C8B-B14F-4D97-AF65-F5344CB8AC3E}">
        <p14:creationId xmlns:p14="http://schemas.microsoft.com/office/powerpoint/2010/main" val="3615653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22</a:t>
            </a:fld>
            <a:endParaRPr lang="cs-CZ"/>
          </a:p>
        </p:txBody>
      </p:sp>
    </p:spTree>
    <p:extLst>
      <p:ext uri="{BB962C8B-B14F-4D97-AF65-F5344CB8AC3E}">
        <p14:creationId xmlns:p14="http://schemas.microsoft.com/office/powerpoint/2010/main" val="2948998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23</a:t>
            </a:fld>
            <a:endParaRPr lang="cs-CZ"/>
          </a:p>
        </p:txBody>
      </p:sp>
    </p:spTree>
    <p:extLst>
      <p:ext uri="{BB962C8B-B14F-4D97-AF65-F5344CB8AC3E}">
        <p14:creationId xmlns:p14="http://schemas.microsoft.com/office/powerpoint/2010/main" val="3812947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3E9BAEC6-A37A-4403-B919-4854A6448652}" type="datetimeFigureOut">
              <a:rPr lang="cs-CZ" smtClean="0"/>
              <a:t>22.04.2025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504505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E9BAEC6-A37A-4403-B919-4854A6448652}" type="datetimeFigureOut">
              <a:rPr lang="cs-CZ" smtClean="0"/>
              <a:t>22.04.2025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119729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E9BAEC6-A37A-4403-B919-4854A6448652}" type="datetimeFigureOut">
              <a:rPr lang="cs-CZ" smtClean="0"/>
              <a:t>22.04.2025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639973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ulní strana">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986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4159167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060474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581290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795848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405505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543917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555611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E9BAEC6-A37A-4403-B919-4854A6448652}" type="datetimeFigureOut">
              <a:rPr lang="cs-CZ" smtClean="0"/>
              <a:t>22.04.2025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42600217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4666801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2635187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3395559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2689346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ulní strana">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4335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3E9BAEC6-A37A-4403-B919-4854A6448652}" type="datetimeFigureOut">
              <a:rPr lang="cs-CZ" smtClean="0"/>
              <a:t>22.04.2025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735005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3E9BAEC6-A37A-4403-B919-4854A6448652}" type="datetimeFigureOut">
              <a:rPr lang="cs-CZ" smtClean="0"/>
              <a:t>22.04.2025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572938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3E9BAEC6-A37A-4403-B919-4854A6448652}" type="datetimeFigureOut">
              <a:rPr lang="cs-CZ" smtClean="0"/>
              <a:t>22.04.2025</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291546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3E9BAEC6-A37A-4403-B919-4854A6448652}" type="datetimeFigureOut">
              <a:rPr lang="cs-CZ" smtClean="0"/>
              <a:t>22.04.2025</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52277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3E9BAEC6-A37A-4403-B919-4854A6448652}" type="datetimeFigureOut">
              <a:rPr lang="cs-CZ" smtClean="0"/>
              <a:t>22.04.2025</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773999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3E9BAEC6-A37A-4403-B919-4854A6448652}" type="datetimeFigureOut">
              <a:rPr lang="cs-CZ" smtClean="0"/>
              <a:t>22.04.2025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536581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3E9BAEC6-A37A-4403-B919-4854A6448652}" type="datetimeFigureOut">
              <a:rPr lang="cs-CZ" smtClean="0"/>
              <a:t>22.04.2025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96887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9BAEC6-A37A-4403-B919-4854A6448652}" type="datetimeFigureOut">
              <a:rPr lang="cs-CZ" smtClean="0"/>
              <a:t>22.04.2025</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A23C2D-3845-4F8C-9F64-DBE4B5B8108A}" type="slidenum">
              <a:rPr lang="cs-CZ" smtClean="0"/>
              <a:t>‹#›</a:t>
            </a:fld>
            <a:endParaRPr lang="cs-CZ"/>
          </a:p>
        </p:txBody>
      </p:sp>
    </p:spTree>
    <p:extLst>
      <p:ext uri="{BB962C8B-B14F-4D97-AF65-F5344CB8AC3E}">
        <p14:creationId xmlns:p14="http://schemas.microsoft.com/office/powerpoint/2010/main" val="420354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A23C2D-3845-4F8C-9F64-DBE4B5B8108A}" type="slidenum">
              <a:rPr lang="cs-CZ" smtClean="0"/>
              <a:t>‹#›</a:t>
            </a:fld>
            <a:endParaRPr lang="cs-CZ"/>
          </a:p>
        </p:txBody>
      </p:sp>
    </p:spTree>
    <p:extLst>
      <p:ext uri="{BB962C8B-B14F-4D97-AF65-F5344CB8AC3E}">
        <p14:creationId xmlns:p14="http://schemas.microsoft.com/office/powerpoint/2010/main" val="268200776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d&#225;mek@opf.slu.cz" TargetMode="External"/><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europarl.europa.eu/topics/en/article/20151201STO05603/circular-economy-definition-importance-and-benefits" TargetMode="External"/><Relationship Id="rId2" Type="http://schemas.openxmlformats.org/officeDocument/2006/relationships/image" Target="../media/image4.JPG"/><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hyperlink" Target="https://www.europarl.europa.eu/topics/en/article/20151201STO05603/circular-economy-definition-importance-and-benefits" TargetMode="External"/><Relationship Id="rId2" Type="http://schemas.openxmlformats.org/officeDocument/2006/relationships/image" Target="../media/image4.JP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hyperlink" Target="https://www.ellenmacarthurfoundation.org/eliminate-waste-and-pollution" TargetMode="External"/><Relationship Id="rId2" Type="http://schemas.openxmlformats.org/officeDocument/2006/relationships/image" Target="../media/image4.JP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hyperlink" Target="https://incien.org/en/think-tank/" TargetMode="External"/><Relationship Id="rId2" Type="http://schemas.openxmlformats.org/officeDocument/2006/relationships/image" Target="../media/image4.JP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hyperlink" Target="https://incien.org/en/think-tank/" TargetMode="External"/><Relationship Id="rId2" Type="http://schemas.openxmlformats.org/officeDocument/2006/relationships/image" Target="../media/image4.JP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hyperlink" Target="https://www.consilium.europa.eu/en/policies/european-green-deal/timeline-european-green-deal-and-fit-for-55/" TargetMode="External"/><Relationship Id="rId2" Type="http://schemas.openxmlformats.org/officeDocument/2006/relationships/image" Target="../media/image4.JP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hyperlink" Target="https://www.consilium.europa.eu/en/policies/european-green-deal/#what" TargetMode="External"/><Relationship Id="rId2" Type="http://schemas.openxmlformats.org/officeDocument/2006/relationships/image" Target="../media/image4.JP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s://www.consilium.europa.eu/en/policies/european-green-deal/#wha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JPG"/><Relationship Id="rId7" Type="http://schemas.openxmlformats.org/officeDocument/2006/relationships/hyperlink" Target="https://www.europarl.europa.eu/topics/en/article/20180301STO98928/greenhouse-gas-emissions-by-country-and-sector-infographic"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hyperlink" Target="https://ec.europa.eu/eurostat/statistics-explained/index.php?title=Packaging_waste_statistics" TargetMode="External"/><Relationship Id="rId5" Type="http://schemas.openxmlformats.org/officeDocument/2006/relationships/hyperlink" Target="https://www.europarl.europa.eu/news/en/headlines/society/20180301STO98928/greenhouse-gas-emissions-by-country-and-sector-infographic" TargetMode="External"/><Relationship Id="rId4" Type="http://schemas.openxmlformats.org/officeDocument/2006/relationships/hyperlink" Target="https://www.europarl.europa.eu/news/en/headlines/society/20200109STO69929/biodiversity-loss-what-is-causing-it-and-why-is-it-a-concern"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JPG"/><Relationship Id="rId7" Type="http://schemas.openxmlformats.org/officeDocument/2006/relationships/hyperlink" Target="https://www.worldometers.info/world-population/#top20"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hyperlink" Target="https://www.europarl.europa.eu/news/en/headlines/economy/20220228STO24218/new-eu-rules-for-more-sustainable-and-ethical-batteries" TargetMode="External"/><Relationship Id="rId5" Type="http://schemas.openxmlformats.org/officeDocument/2006/relationships/hyperlink" Target="https://www.europarl.europa.eu/news/en/press-room/20211118IPR17620/critical-raw-materials-the-eu-should-secure-its-own-supply" TargetMode="External"/><Relationship Id="rId4" Type="http://schemas.openxmlformats.org/officeDocument/2006/relationships/hyperlink" Target="https://www.worldometers.info/world-population/" TargetMode="External"/><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hyperlink" Target="https://fastercapital.com/startup-topic/Benefits-of-Circular-Economy.html" TargetMode="External"/><Relationship Id="rId5" Type="http://schemas.openxmlformats.org/officeDocument/2006/relationships/image" Target="../media/image25.png"/><Relationship Id="rId4" Type="http://schemas.openxmlformats.org/officeDocument/2006/relationships/hyperlink" Target="https://www.worldometers.info/world-population/#top20"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hyperlink" Target="https://www.europarl.europa.eu/topics/en/article/20210128STO96607/how-the-eu-wants-to-achieve-a-circular-economy-by-2050" TargetMode="Externa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hyperlink" Target="https://eur-lex.europa.eu/legal-content/EN/TXT/?qid=1583933814386&amp;uri=COM:2020:98:FIN"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ec.europa.eu/environment/pdf/circular-economy/new_circular_economy_action_plan.pdf"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consilium.europa.eu/en/policies/circular-economy/#waste" TargetMode="External"/><Relationship Id="rId3" Type="http://schemas.openxmlformats.org/officeDocument/2006/relationships/image" Target="../media/image4.JPG"/><Relationship Id="rId7" Type="http://schemas.openxmlformats.org/officeDocument/2006/relationships/hyperlink" Target="https://www.consilium.europa.eu/en/policies/circular-economy/#sectors"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hyperlink" Target="https://www.consilium.europa.eu/en/policies/circular-economy/#consumers" TargetMode="External"/><Relationship Id="rId11" Type="http://schemas.openxmlformats.org/officeDocument/2006/relationships/image" Target="../media/image29.png"/><Relationship Id="rId5" Type="http://schemas.openxmlformats.org/officeDocument/2006/relationships/hyperlink" Target="https://www.consilium.europa.eu/en/policies/circular-economy/#design" TargetMode="External"/><Relationship Id="rId10" Type="http://schemas.openxmlformats.org/officeDocument/2006/relationships/hyperlink" Target="https://www.consilium.europa.eu/en/policies/ecodesign-requirements-for-more-sustainable-products/" TargetMode="External"/><Relationship Id="rId4" Type="http://schemas.openxmlformats.org/officeDocument/2006/relationships/hyperlink" Target="https://www.consilium.europa.eu/en/policies/circular-economy/#ceap" TargetMode="External"/><Relationship Id="rId9" Type="http://schemas.openxmlformats.org/officeDocument/2006/relationships/hyperlink" Target="https://www.consilium.europa.eu/en/policies/circular-economy/"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hyperlink" Target="https://www.eit.europa.eu/" TargetMode="Externa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kheoos.com/en/reuse-your-industrial-maintenance-spare-parts/" TargetMode="External"/><Relationship Id="rId5" Type="http://schemas.openxmlformats.org/officeDocument/2006/relationships/image" Target="../media/image31.png"/><Relationship Id="rId4" Type="http://schemas.openxmlformats.org/officeDocument/2006/relationships/hyperlink" Target="https://kheoos.com/en/"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hyperlink" Target="https://longtimelabel.com/en/" TargetMode="External"/><Relationship Id="rId4" Type="http://schemas.openxmlformats.org/officeDocument/2006/relationships/hyperlink" Target="https://youtu.be/BreJiRS4xGw"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www.niaga.world/en"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hyperlink" Target="https://www.parastruct.or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s://www.winnowsolutions.co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hyperlink" Target="https://dyecoo.com/" TargetMode="Externa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hyperlink" Target="https://www.youtube.com/watch?v=Wrw1I4mgoZQ" TargetMode="External"/><Relationship Id="rId4" Type="http://schemas.openxmlformats.org/officeDocument/2006/relationships/hyperlink" Target="https://www.essity.co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s://www.closetheloopeu.com/"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hyperlink" Target="https://youtu.be/dux6kG13QWM"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hyperlink" Target="https://www.lehightechnologies.com/the-company/what-we-do" TargetMode="External"/><Relationship Id="rId5" Type="http://schemas.openxmlformats.org/officeDocument/2006/relationships/image" Target="../media/image45.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JPG"/><Relationship Id="rId7"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s://materialdb.miniwiz.com/" TargetMode="External"/><Relationship Id="rId5" Type="http://schemas.openxmlformats.org/officeDocument/2006/relationships/hyperlink" Target="https://materialdb.miniwiz.com/showrooms" TargetMode="External"/><Relationship Id="rId4" Type="http://schemas.openxmlformats.org/officeDocument/2006/relationships/hyperlink" Target="https://youtu.be/rS72G01jOzw"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https://www.thousandfell.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JPG"/><Relationship Id="rId7"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hyperlink" Target="https://www.nilmore.com/en/" TargetMode="Externa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JPG"/><Relationship Id="rId7" Type="http://schemas.openxmlformats.org/officeDocument/2006/relationships/hyperlink" Target="https://thecirculars.org/awards-program"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hyperlink" Target="https://stateofgreen.com/en/news/10-examples-of-circular-economy-solutions/" TargetMode="External"/><Relationship Id="rId5" Type="http://schemas.openxmlformats.org/officeDocument/2006/relationships/hyperlink" Target="https://www.boardofinnovation.com/blog/circular-business-model-examples/" TargetMode="External"/><Relationship Id="rId4" Type="http://schemas.openxmlformats.org/officeDocument/2006/relationships/hyperlink" Target="https://ellenmacarthurfoundation.org/fashion-business-models/examples" TargetMode="External"/><Relationship Id="rId9" Type="http://schemas.openxmlformats.org/officeDocument/2006/relationships/image" Target="../media/image56.png"/></Relationships>
</file>

<file path=ppt/slides/_rels/slide4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s://stateofgreen.com/en/publications/from-a-linear-to-a-circular-economy/" TargetMode="External"/><Relationship Id="rId7" Type="http://schemas.openxmlformats.org/officeDocument/2006/relationships/hyperlink" Target="https://incien.org/wp-content/uploads/2021/06/circular_czechia.pdf" TargetMode="External"/><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hyperlink" Target="https://stateofgreen.com/en/publications/circular-economy-and-circular-business-models/" TargetMode="External"/><Relationship Id="rId4" Type="http://schemas.openxmlformats.org/officeDocument/2006/relationships/image" Target="../media/image57.jpeg"/></Relationships>
</file>

<file path=ppt/slides/_rels/slide4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hyperlink" Target="https://www.europarl.europa.eu/news/en/headlines/priorities/circular-economy"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hyperlink" Target="https://www.europarl.europa.eu/topics/en/article/20151201STO05603/circular-economy-definition-importance-and-benefits" TargetMode="Externa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Layout" Target="../slideLayouts/slideLayout13.xml"/><Relationship Id="rId4" Type="http://schemas.openxmlformats.org/officeDocument/2006/relationships/hyperlink" Target="https://www.ellenmacarthurfoundation.org/eliminate-waste-and-pollution"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ellenmacarthurfoundation.org/eliminate-waste-and-pollution" TargetMode="External"/><Relationship Id="rId2" Type="http://schemas.openxmlformats.org/officeDocument/2006/relationships/image" Target="../media/image4.JPG"/><Relationship Id="rId1" Type="http://schemas.openxmlformats.org/officeDocument/2006/relationships/slideLayout" Target="../slideLayouts/slideLayout1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6915" y="356659"/>
            <a:ext cx="2055870" cy="1582979"/>
          </a:xfrm>
          <a:prstGeom prst="rect">
            <a:avLst/>
          </a:prstGeom>
        </p:spPr>
      </p:pic>
      <p:sp>
        <p:nvSpPr>
          <p:cNvPr id="7" name="Obdélník 6"/>
          <p:cNvSpPr/>
          <p:nvPr/>
        </p:nvSpPr>
        <p:spPr>
          <a:xfrm>
            <a:off x="335360" y="356659"/>
            <a:ext cx="7488832" cy="6144683"/>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623392" y="932723"/>
            <a:ext cx="6912768" cy="1530971"/>
          </a:xfrm>
          <a:prstGeom prst="rect">
            <a:avLst/>
          </a:prstGeom>
        </p:spPr>
        <p:txBody>
          <a:bodyPr anchor="t">
            <a:normAutofit/>
          </a:bodyPr>
          <a:lstStyle/>
          <a:p>
            <a:pPr algn="ctr"/>
            <a:r>
              <a:rPr lang="cs-CZ" sz="5333" b="1" dirty="0">
                <a:solidFill>
                  <a:schemeClr val="bg1"/>
                </a:solidFill>
                <a:latin typeface="+mn-lt"/>
                <a:cs typeface="Times New Roman" panose="02020603050405020304" pitchFamily="18" charset="0"/>
              </a:rPr>
              <a:t>Circular Economy</a:t>
            </a:r>
            <a:endParaRPr lang="en-GB" sz="5333" b="1" dirty="0">
              <a:solidFill>
                <a:schemeClr val="bg1"/>
              </a:solidFill>
              <a:latin typeface="+mn-lt"/>
              <a:cs typeface="Times New Roman" panose="02020603050405020304" pitchFamily="18" charset="0"/>
            </a:endParaRPr>
          </a:p>
        </p:txBody>
      </p:sp>
      <p:sp>
        <p:nvSpPr>
          <p:cNvPr id="3" name="Podnadpis 2"/>
          <p:cNvSpPr>
            <a:spLocks noGrp="1"/>
          </p:cNvSpPr>
          <p:nvPr>
            <p:ph type="subTitle" idx="4294967295"/>
          </p:nvPr>
        </p:nvSpPr>
        <p:spPr>
          <a:xfrm>
            <a:off x="623392" y="4163708"/>
            <a:ext cx="5883324" cy="1530971"/>
          </a:xfrm>
          <a:prstGeom prst="rect">
            <a:avLst/>
          </a:prstGeom>
        </p:spPr>
        <p:txBody>
          <a:bodyPr>
            <a:normAutofit fontScale="92500" lnSpcReduction="20000"/>
          </a:bodyPr>
          <a:lstStyle/>
          <a:p>
            <a:pPr marL="0" indent="0">
              <a:buNone/>
            </a:pPr>
            <a:r>
              <a:rPr lang="en-GB" dirty="0">
                <a:solidFill>
                  <a:schemeClr val="bg1"/>
                </a:solidFill>
                <a:cs typeface="Times New Roman" panose="02020603050405020304" pitchFamily="18" charset="0"/>
              </a:rPr>
              <a:t>Business Sustainability and ESG</a:t>
            </a:r>
          </a:p>
          <a:p>
            <a:pPr marL="0" indent="0">
              <a:buNone/>
            </a:pPr>
            <a:r>
              <a:rPr lang="en-GB" dirty="0">
                <a:solidFill>
                  <a:schemeClr val="bg1"/>
                </a:solidFill>
                <a:cs typeface="Times New Roman" panose="02020603050405020304" pitchFamily="18" charset="0"/>
              </a:rPr>
              <a:t>Blended Intensive Programme</a:t>
            </a:r>
          </a:p>
          <a:p>
            <a:pPr marL="0" indent="0">
              <a:buNone/>
            </a:pPr>
            <a:br>
              <a:rPr lang="cs-CZ" dirty="0">
                <a:solidFill>
                  <a:schemeClr val="bg1"/>
                </a:solidFill>
                <a:cs typeface="Times New Roman" panose="02020603050405020304" pitchFamily="18" charset="0"/>
              </a:rPr>
            </a:br>
            <a:r>
              <a:rPr lang="cs-CZ" dirty="0">
                <a:solidFill>
                  <a:schemeClr val="bg1"/>
                </a:solidFill>
                <a:cs typeface="Times New Roman" panose="02020603050405020304" pitchFamily="18" charset="0"/>
              </a:rPr>
              <a:t>22.04.2025</a:t>
            </a:r>
            <a:endParaRPr lang="en-GB" dirty="0">
              <a:solidFill>
                <a:schemeClr val="bg1"/>
              </a:solidFill>
              <a:cs typeface="Times New Roman" panose="02020603050405020304" pitchFamily="18" charset="0"/>
            </a:endParaRPr>
          </a:p>
          <a:p>
            <a:pPr marL="0" indent="0">
              <a:buNone/>
            </a:pPr>
            <a:endParaRPr lang="en-GB" sz="2000" dirty="0">
              <a:solidFill>
                <a:schemeClr val="bg1"/>
              </a:solidFill>
              <a:cs typeface="Times New Roman" panose="02020603050405020304" pitchFamily="18" charset="0"/>
            </a:endParaRPr>
          </a:p>
          <a:p>
            <a:pPr marL="0" indent="0">
              <a:buNone/>
            </a:pPr>
            <a:endParaRPr lang="en-GB" sz="2000" dirty="0">
              <a:solidFill>
                <a:schemeClr val="bg1"/>
              </a:solidFill>
              <a:cs typeface="Times New Roman" panose="02020603050405020304" pitchFamily="18" charset="0"/>
            </a:endParaRPr>
          </a:p>
          <a:p>
            <a:pPr marL="0" indent="0">
              <a:buNone/>
            </a:pPr>
            <a:endParaRPr lang="en-GB" sz="2000" dirty="0">
              <a:solidFill>
                <a:schemeClr val="bg1"/>
              </a:solidFill>
              <a:cs typeface="Times New Roman" panose="02020603050405020304" pitchFamily="18" charset="0"/>
            </a:endParaRPr>
          </a:p>
          <a:p>
            <a:pPr marL="0" indent="0">
              <a:buNone/>
            </a:pPr>
            <a:endParaRPr lang="en-GB" sz="2000" dirty="0">
              <a:solidFill>
                <a:schemeClr val="bg1"/>
              </a:solidFill>
              <a:cs typeface="Times New Roman" panose="02020603050405020304" pitchFamily="18" charset="0"/>
            </a:endParaRPr>
          </a:p>
          <a:p>
            <a:pPr marL="0" indent="0">
              <a:buNone/>
            </a:pPr>
            <a:endParaRPr lang="en-GB" sz="2000" dirty="0">
              <a:solidFill>
                <a:schemeClr val="bg1"/>
              </a:solidFill>
              <a:cs typeface="Times New Roman" panose="02020603050405020304" pitchFamily="18" charset="0"/>
            </a:endParaRPr>
          </a:p>
          <a:p>
            <a:pPr marL="0" indent="0">
              <a:buNone/>
            </a:pPr>
            <a:endParaRPr lang="en-GB" sz="2000" dirty="0">
              <a:solidFill>
                <a:schemeClr val="bg1"/>
              </a:solidFill>
              <a:cs typeface="Times New Roman" panose="02020603050405020304" pitchFamily="18" charset="0"/>
            </a:endParaRPr>
          </a:p>
          <a:p>
            <a:pPr marL="0" indent="0">
              <a:buNone/>
            </a:pPr>
            <a:endParaRPr lang="en-GB" sz="2000" dirty="0">
              <a:solidFill>
                <a:schemeClr val="bg1"/>
              </a:solidFill>
              <a:cs typeface="Times New Roman" panose="02020603050405020304" pitchFamily="18" charset="0"/>
            </a:endParaRPr>
          </a:p>
        </p:txBody>
      </p:sp>
      <p:sp>
        <p:nvSpPr>
          <p:cNvPr id="4" name="Obdélník 3">
            <a:extLst>
              <a:ext uri="{FF2B5EF4-FFF2-40B4-BE49-F238E27FC236}">
                <a16:creationId xmlns:a16="http://schemas.microsoft.com/office/drawing/2014/main" id="{BE32A09C-9FF3-45AA-B9C9-B437443E2FE8}"/>
              </a:ext>
            </a:extLst>
          </p:cNvPr>
          <p:cNvSpPr/>
          <p:nvPr/>
        </p:nvSpPr>
        <p:spPr>
          <a:xfrm>
            <a:off x="9735626" y="2942480"/>
            <a:ext cx="2217562" cy="3447098"/>
          </a:xfrm>
          <a:prstGeom prst="rect">
            <a:avLst/>
          </a:prstGeom>
        </p:spPr>
        <p:txBody>
          <a:bodyPr wrap="square">
            <a:spAutoFit/>
          </a:bodyPr>
          <a:lstStyle/>
          <a:p>
            <a:r>
              <a:rPr lang="en-GB" b="1" dirty="0">
                <a:solidFill>
                  <a:srgbClr val="002060"/>
                </a:solidFill>
                <a:cs typeface="Times New Roman" panose="02020603050405020304" pitchFamily="18" charset="0"/>
              </a:rPr>
              <a:t>Pavel Adámek, Ing., Ph.D.</a:t>
            </a:r>
            <a:endParaRPr lang="cs-CZ" b="1" dirty="0">
              <a:solidFill>
                <a:srgbClr val="002060"/>
              </a:solidFill>
              <a:cs typeface="Times New Roman" panose="02020603050405020304" pitchFamily="18" charset="0"/>
            </a:endParaRPr>
          </a:p>
          <a:p>
            <a:r>
              <a:rPr lang="cs-CZ" sz="1400" b="1" dirty="0">
                <a:solidFill>
                  <a:srgbClr val="002060"/>
                </a:solidFill>
                <a:cs typeface="Times New Roman" panose="02020603050405020304" pitchFamily="18" charset="0"/>
                <a:hlinkClick r:id="rId3"/>
              </a:rPr>
              <a:t>adámek@opf.slu.cz</a:t>
            </a:r>
            <a:endParaRPr lang="cs-CZ" sz="1400" b="1" dirty="0">
              <a:solidFill>
                <a:srgbClr val="002060"/>
              </a:solidFill>
              <a:cs typeface="Times New Roman" panose="02020603050405020304" pitchFamily="18" charset="0"/>
            </a:endParaRPr>
          </a:p>
          <a:p>
            <a:endParaRPr lang="cs-CZ" sz="1400" b="1" dirty="0">
              <a:solidFill>
                <a:srgbClr val="002060"/>
              </a:solidFill>
              <a:cs typeface="Times New Roman" panose="02020603050405020304" pitchFamily="18" charset="0"/>
            </a:endParaRPr>
          </a:p>
          <a:p>
            <a:r>
              <a:rPr lang="cs-CZ" sz="1400" b="1" dirty="0">
                <a:solidFill>
                  <a:srgbClr val="002060"/>
                </a:solidFill>
                <a:cs typeface="Times New Roman" panose="02020603050405020304" pitchFamily="18" charset="0"/>
              </a:rPr>
              <a:t>Department of Business Economics and Management</a:t>
            </a:r>
            <a:endParaRPr lang="en-GB" sz="1400" b="1" dirty="0">
              <a:solidFill>
                <a:srgbClr val="002060"/>
              </a:solidFill>
              <a:cs typeface="Times New Roman" panose="02020603050405020304" pitchFamily="18" charset="0"/>
            </a:endParaRPr>
          </a:p>
          <a:p>
            <a:endParaRPr lang="cs-CZ" sz="1400" b="1" dirty="0">
              <a:solidFill>
                <a:srgbClr val="002060"/>
              </a:solidFill>
              <a:cs typeface="Times New Roman" panose="02020603050405020304" pitchFamily="18" charset="0"/>
            </a:endParaRPr>
          </a:p>
          <a:p>
            <a:endParaRPr lang="cs-CZ" sz="1400" b="1" dirty="0">
              <a:solidFill>
                <a:srgbClr val="002060"/>
              </a:solidFill>
              <a:cs typeface="Times New Roman" panose="02020603050405020304" pitchFamily="18" charset="0"/>
            </a:endParaRPr>
          </a:p>
          <a:p>
            <a:r>
              <a:rPr lang="en-GB" sz="1400" b="1" dirty="0">
                <a:solidFill>
                  <a:srgbClr val="002060"/>
                </a:solidFill>
                <a:cs typeface="Times New Roman" panose="02020603050405020304" pitchFamily="18" charset="0"/>
              </a:rPr>
              <a:t>Corporate Social Responsibility Specialist</a:t>
            </a:r>
            <a:endParaRPr lang="cs-CZ" sz="1400" b="1" dirty="0">
              <a:solidFill>
                <a:srgbClr val="002060"/>
              </a:solidFill>
              <a:cs typeface="Times New Roman" panose="02020603050405020304" pitchFamily="18" charset="0"/>
            </a:endParaRPr>
          </a:p>
          <a:p>
            <a:r>
              <a:rPr lang="en-GB" sz="1400" b="1" dirty="0">
                <a:solidFill>
                  <a:srgbClr val="002060"/>
                </a:solidFill>
                <a:cs typeface="Times New Roman" panose="02020603050405020304" pitchFamily="18" charset="0"/>
              </a:rPr>
              <a:t> </a:t>
            </a:r>
            <a:br>
              <a:rPr lang="en-GB" sz="1400" b="1" dirty="0">
                <a:solidFill>
                  <a:srgbClr val="002060"/>
                </a:solidFill>
                <a:cs typeface="Times New Roman" panose="02020603050405020304" pitchFamily="18" charset="0"/>
              </a:rPr>
            </a:br>
            <a:r>
              <a:rPr lang="en-GB" sz="1400" b="1" dirty="0">
                <a:solidFill>
                  <a:srgbClr val="002060"/>
                </a:solidFill>
                <a:cs typeface="Times New Roman" panose="02020603050405020304" pitchFamily="18" charset="0"/>
              </a:rPr>
              <a:t>Guarantor of the master's course </a:t>
            </a:r>
            <a:r>
              <a:rPr lang="cs-CZ" sz="1400" b="1" dirty="0">
                <a:solidFill>
                  <a:srgbClr val="002060"/>
                </a:solidFill>
                <a:cs typeface="Times New Roman" panose="02020603050405020304" pitchFamily="18" charset="0"/>
              </a:rPr>
              <a:t>Corporate Social Responsibility</a:t>
            </a:r>
            <a:endParaRPr lang="en-GB" sz="1400" b="1" dirty="0">
              <a:solidFill>
                <a:srgbClr val="002060"/>
              </a:solidFill>
              <a:cs typeface="Times New Roman" panose="02020603050405020304" pitchFamily="18" charset="0"/>
            </a:endParaRPr>
          </a:p>
        </p:txBody>
      </p:sp>
      <p:pic>
        <p:nvPicPr>
          <p:cNvPr id="5" name="Obrázek 4">
            <a:extLst>
              <a:ext uri="{FF2B5EF4-FFF2-40B4-BE49-F238E27FC236}">
                <a16:creationId xmlns:a16="http://schemas.microsoft.com/office/drawing/2014/main" id="{39398B51-4DE0-478A-9F99-7CAA86702D30}"/>
              </a:ext>
            </a:extLst>
          </p:cNvPr>
          <p:cNvPicPr>
            <a:picLocks noChangeAspect="1"/>
          </p:cNvPicPr>
          <p:nvPr/>
        </p:nvPicPr>
        <p:blipFill>
          <a:blip r:embed="rId4"/>
          <a:stretch>
            <a:fillRect/>
          </a:stretch>
        </p:blipFill>
        <p:spPr>
          <a:xfrm>
            <a:off x="7824192" y="2942480"/>
            <a:ext cx="1911434" cy="2981661"/>
          </a:xfrm>
          <a:prstGeom prst="rect">
            <a:avLst/>
          </a:prstGeom>
        </p:spPr>
      </p:pic>
    </p:spTree>
    <p:extLst>
      <p:ext uri="{BB962C8B-B14F-4D97-AF65-F5344CB8AC3E}">
        <p14:creationId xmlns:p14="http://schemas.microsoft.com/office/powerpoint/2010/main" val="3749542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152400" y="635473"/>
            <a:ext cx="5986610"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cs-CZ" altLang="cs-CZ" sz="2000" b="1" i="0"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Times New Roman" panose="02020603050405020304" pitchFamily="18" charset="0"/>
            </a:endParaRPr>
          </a:p>
          <a:p>
            <a:pPr marL="0" indent="0">
              <a:buNone/>
            </a:pPr>
            <a:endParaRPr kumimoji="0" lang="en-AU" altLang="cs-CZ" sz="1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1800" b="1" i="0" u="none" strike="noStrike" kern="1200" cap="none" spc="0" normalizeH="0" baseline="0" noProof="0" dirty="0">
              <a:ln>
                <a:noFill/>
              </a:ln>
              <a:solidFill>
                <a:srgbClr val="307871"/>
              </a:solidFill>
              <a:effectLst/>
              <a:uLnTx/>
              <a:uFillTx/>
              <a:latin typeface="Calibri" panose="020F0502020204030204"/>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400" b="1" i="0" u="none" strike="noStrike" kern="1200" cap="none" spc="0" normalizeH="0" baseline="0" noProof="0" dirty="0">
              <a:ln>
                <a:noFill/>
              </a:ln>
              <a:solidFill>
                <a:srgbClr val="307871"/>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400" b="1" i="0" u="none" strike="noStrike" kern="1200" cap="none" spc="0" normalizeH="0" baseline="0" noProof="0" dirty="0">
              <a:ln>
                <a:noFill/>
              </a:ln>
              <a:solidFill>
                <a:srgbClr val="307871"/>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400" b="1" i="0" u="none" strike="noStrike" kern="1200" cap="none" spc="0" normalizeH="0" baseline="0" noProof="0" dirty="0">
              <a:ln>
                <a:noFill/>
              </a:ln>
              <a:solidFill>
                <a:srgbClr val="307871"/>
              </a:solidFill>
              <a:effectLst/>
              <a:uLnTx/>
              <a:uFillTx/>
              <a:latin typeface="Times New Roman" panose="02020603050405020304" pitchFamily="18" charset="0"/>
              <a:ea typeface="+mn-ea"/>
              <a:cs typeface="Times New Roman" panose="02020603050405020304" pitchFamily="18" charset="0"/>
            </a:endParaRPr>
          </a:p>
        </p:txBody>
      </p:sp>
      <p:sp>
        <p:nvSpPr>
          <p:cNvPr id="6" name="Obdélník 5">
            <a:extLst>
              <a:ext uri="{FF2B5EF4-FFF2-40B4-BE49-F238E27FC236}">
                <a16:creationId xmlns:a16="http://schemas.microsoft.com/office/drawing/2014/main" id="{5AD4AD84-9FC3-462B-A615-38A150A8AFFD}"/>
              </a:ext>
            </a:extLst>
          </p:cNvPr>
          <p:cNvSpPr/>
          <p:nvPr/>
        </p:nvSpPr>
        <p:spPr>
          <a:xfrm>
            <a:off x="502216" y="215963"/>
            <a:ext cx="11273589"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cs-CZ" altLang="cs-CZ" sz="3200" dirty="0">
                <a:solidFill>
                  <a:srgbClr val="002060"/>
                </a:solidFill>
                <a:latin typeface="Calibri" panose="020F0502020204030204"/>
                <a:cs typeface="Times New Roman" panose="02020603050405020304" pitchFamily="18" charset="0"/>
              </a:rPr>
              <a:t>2</a:t>
            </a:r>
            <a:r>
              <a:rPr kumimoji="0" lang="cs-CZ" altLang="cs-CZ" sz="32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Principle – </a:t>
            </a:r>
            <a:r>
              <a:rPr kumimoji="0" lang="cs-CZ" altLang="cs-CZ" sz="3200" b="0"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Circulat</a:t>
            </a:r>
            <a:r>
              <a:rPr lang="cs-CZ" altLang="cs-CZ" sz="3200" dirty="0">
                <a:solidFill>
                  <a:srgbClr val="002060"/>
                </a:solidFill>
                <a:latin typeface="Calibri" panose="020F0502020204030204"/>
                <a:cs typeface="Times New Roman" panose="02020603050405020304" pitchFamily="18" charset="0"/>
              </a:rPr>
              <a:t>e </a:t>
            </a:r>
            <a:r>
              <a:rPr lang="cs-CZ" altLang="cs-CZ" sz="3200" dirty="0" err="1">
                <a:solidFill>
                  <a:srgbClr val="002060"/>
                </a:solidFill>
                <a:latin typeface="Calibri" panose="020F0502020204030204"/>
                <a:cs typeface="Times New Roman" panose="02020603050405020304" pitchFamily="18" charset="0"/>
              </a:rPr>
              <a:t>products</a:t>
            </a:r>
            <a:r>
              <a:rPr lang="cs-CZ" altLang="cs-CZ" sz="3200" dirty="0">
                <a:solidFill>
                  <a:srgbClr val="002060"/>
                </a:solidFill>
                <a:latin typeface="Calibri" panose="020F0502020204030204"/>
                <a:cs typeface="Times New Roman" panose="02020603050405020304" pitchFamily="18" charset="0"/>
              </a:rPr>
              <a:t> and </a:t>
            </a:r>
            <a:r>
              <a:rPr lang="cs-CZ" altLang="cs-CZ" sz="3200" dirty="0" err="1">
                <a:solidFill>
                  <a:srgbClr val="002060"/>
                </a:solidFill>
                <a:latin typeface="Calibri" panose="020F0502020204030204"/>
                <a:cs typeface="Times New Roman" panose="02020603050405020304" pitchFamily="18" charset="0"/>
              </a:rPr>
              <a:t>materials</a:t>
            </a:r>
            <a:r>
              <a:rPr lang="cs-CZ" altLang="cs-CZ" sz="3200" dirty="0">
                <a:solidFill>
                  <a:srgbClr val="002060"/>
                </a:solidFill>
                <a:latin typeface="Calibri" panose="020F0502020204030204"/>
                <a:cs typeface="Times New Roman" panose="02020603050405020304" pitchFamily="18" charset="0"/>
              </a:rPr>
              <a:t> </a:t>
            </a:r>
            <a:endParaRPr kumimoji="0" lang="cs-CZ" altLang="cs-CZ" sz="32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sp>
        <p:nvSpPr>
          <p:cNvPr id="8" name="Obdélník 7">
            <a:extLst>
              <a:ext uri="{FF2B5EF4-FFF2-40B4-BE49-F238E27FC236}">
                <a16:creationId xmlns:a16="http://schemas.microsoft.com/office/drawing/2014/main" id="{7C30C01C-B995-4693-9423-5AAE5EB1CF97}"/>
              </a:ext>
            </a:extLst>
          </p:cNvPr>
          <p:cNvSpPr/>
          <p:nvPr/>
        </p:nvSpPr>
        <p:spPr>
          <a:xfrm>
            <a:off x="1525473" y="6362511"/>
            <a:ext cx="6096000" cy="215444"/>
          </a:xfrm>
          <a:prstGeom prst="rect">
            <a:avLst/>
          </a:prstGeom>
        </p:spPr>
        <p:txBody>
          <a:bodyPr>
            <a:spAutoFit/>
          </a:bodyPr>
          <a:lstStyle/>
          <a:p>
            <a:r>
              <a:rPr lang="cs-CZ" sz="800" dirty="0"/>
              <a:t>Source: 2025, </a:t>
            </a:r>
            <a:r>
              <a:rPr lang="cs-CZ" sz="800" dirty="0">
                <a:hlinkClick r:id="rId3"/>
              </a:rPr>
              <a:t>https://www.europarl.europa.eu/topics/en/article/20151201STO05603/circular-economy-definition-importance-and-benefits</a:t>
            </a:r>
            <a:r>
              <a:rPr lang="cs-CZ" sz="800" dirty="0"/>
              <a:t> </a:t>
            </a:r>
            <a:endParaRPr lang="en-GB" sz="800" dirty="0"/>
          </a:p>
        </p:txBody>
      </p:sp>
      <p:pic>
        <p:nvPicPr>
          <p:cNvPr id="5" name="Obrázek 4">
            <a:extLst>
              <a:ext uri="{FF2B5EF4-FFF2-40B4-BE49-F238E27FC236}">
                <a16:creationId xmlns:a16="http://schemas.microsoft.com/office/drawing/2014/main" id="{0168C3BC-11C7-4B0A-9BD7-2AECC08E5AE8}"/>
              </a:ext>
            </a:extLst>
          </p:cNvPr>
          <p:cNvPicPr>
            <a:picLocks noChangeAspect="1"/>
          </p:cNvPicPr>
          <p:nvPr/>
        </p:nvPicPr>
        <p:blipFill rotWithShape="1">
          <a:blip r:embed="rId4"/>
          <a:srcRect r="1867"/>
          <a:stretch/>
        </p:blipFill>
        <p:spPr>
          <a:xfrm>
            <a:off x="502216" y="1111144"/>
            <a:ext cx="7792698" cy="5111383"/>
          </a:xfrm>
          <a:prstGeom prst="rect">
            <a:avLst/>
          </a:prstGeom>
        </p:spPr>
      </p:pic>
      <p:pic>
        <p:nvPicPr>
          <p:cNvPr id="2050" name="Picture 2" descr="https://grow-circular.eu/wp-content/uploads/2021/05/Logotip-Primarni-900px.png">
            <a:extLst>
              <a:ext uri="{FF2B5EF4-FFF2-40B4-BE49-F238E27FC236}">
                <a16:creationId xmlns:a16="http://schemas.microsoft.com/office/drawing/2014/main" id="{E8032334-BE8B-4678-B13E-64F8E4A57BC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86259" y="3203187"/>
            <a:ext cx="2415660" cy="810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656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152400" y="635473"/>
            <a:ext cx="5986610"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cs-CZ" altLang="cs-CZ" sz="2000" b="1" i="0"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Times New Roman" panose="02020603050405020304" pitchFamily="18" charset="0"/>
            </a:endParaRPr>
          </a:p>
          <a:p>
            <a:pPr marL="0" indent="0">
              <a:buNone/>
            </a:pPr>
            <a:endParaRPr kumimoji="0" lang="en-AU" altLang="cs-CZ" sz="1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1800" b="1" i="0" u="none" strike="noStrike" kern="1200" cap="none" spc="0" normalizeH="0" baseline="0" noProof="0" dirty="0">
              <a:ln>
                <a:noFill/>
              </a:ln>
              <a:solidFill>
                <a:srgbClr val="307871"/>
              </a:solidFill>
              <a:effectLst/>
              <a:uLnTx/>
              <a:uFillTx/>
              <a:latin typeface="Calibri" panose="020F0502020204030204"/>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400" b="1" i="0" u="none" strike="noStrike" kern="1200" cap="none" spc="0" normalizeH="0" baseline="0" noProof="0" dirty="0">
              <a:ln>
                <a:noFill/>
              </a:ln>
              <a:solidFill>
                <a:srgbClr val="307871"/>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400" b="1" i="0" u="none" strike="noStrike" kern="1200" cap="none" spc="0" normalizeH="0" baseline="0" noProof="0" dirty="0">
              <a:ln>
                <a:noFill/>
              </a:ln>
              <a:solidFill>
                <a:srgbClr val="307871"/>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400" b="1" i="0" u="none" strike="noStrike" kern="1200" cap="none" spc="0" normalizeH="0" baseline="0" noProof="0" dirty="0">
              <a:ln>
                <a:noFill/>
              </a:ln>
              <a:solidFill>
                <a:srgbClr val="307871"/>
              </a:solidFill>
              <a:effectLst/>
              <a:uLnTx/>
              <a:uFillTx/>
              <a:latin typeface="Times New Roman" panose="02020603050405020304" pitchFamily="18" charset="0"/>
              <a:ea typeface="+mn-ea"/>
              <a:cs typeface="Times New Roman" panose="02020603050405020304" pitchFamily="18" charset="0"/>
            </a:endParaRPr>
          </a:p>
        </p:txBody>
      </p:sp>
      <p:sp>
        <p:nvSpPr>
          <p:cNvPr id="6" name="Obdélník 5">
            <a:extLst>
              <a:ext uri="{FF2B5EF4-FFF2-40B4-BE49-F238E27FC236}">
                <a16:creationId xmlns:a16="http://schemas.microsoft.com/office/drawing/2014/main" id="{5AD4AD84-9FC3-462B-A615-38A150A8AFFD}"/>
              </a:ext>
            </a:extLst>
          </p:cNvPr>
          <p:cNvSpPr/>
          <p:nvPr/>
        </p:nvSpPr>
        <p:spPr>
          <a:xfrm>
            <a:off x="502216" y="215963"/>
            <a:ext cx="11273589"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cs-CZ" altLang="cs-CZ" sz="3200" dirty="0">
                <a:solidFill>
                  <a:srgbClr val="002060"/>
                </a:solidFill>
                <a:latin typeface="Calibri" panose="020F0502020204030204"/>
                <a:cs typeface="Times New Roman" panose="02020603050405020304" pitchFamily="18" charset="0"/>
              </a:rPr>
              <a:t>2</a:t>
            </a:r>
            <a:r>
              <a:rPr kumimoji="0" lang="cs-CZ" altLang="cs-CZ" sz="32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Principle – </a:t>
            </a:r>
            <a:r>
              <a:rPr kumimoji="0" lang="cs-CZ" altLang="cs-CZ" sz="3200" b="0"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Circulat</a:t>
            </a:r>
            <a:r>
              <a:rPr lang="cs-CZ" altLang="cs-CZ" sz="3200" dirty="0">
                <a:solidFill>
                  <a:srgbClr val="002060"/>
                </a:solidFill>
                <a:latin typeface="Calibri" panose="020F0502020204030204"/>
                <a:cs typeface="Times New Roman" panose="02020603050405020304" pitchFamily="18" charset="0"/>
              </a:rPr>
              <a:t>e </a:t>
            </a:r>
            <a:r>
              <a:rPr lang="cs-CZ" altLang="cs-CZ" sz="3200" dirty="0" err="1">
                <a:solidFill>
                  <a:srgbClr val="002060"/>
                </a:solidFill>
                <a:latin typeface="Calibri" panose="020F0502020204030204"/>
                <a:cs typeface="Times New Roman" panose="02020603050405020304" pitchFamily="18" charset="0"/>
              </a:rPr>
              <a:t>products</a:t>
            </a:r>
            <a:r>
              <a:rPr lang="cs-CZ" altLang="cs-CZ" sz="3200" dirty="0">
                <a:solidFill>
                  <a:srgbClr val="002060"/>
                </a:solidFill>
                <a:latin typeface="Calibri" panose="020F0502020204030204"/>
                <a:cs typeface="Times New Roman" panose="02020603050405020304" pitchFamily="18" charset="0"/>
              </a:rPr>
              <a:t> and </a:t>
            </a:r>
            <a:r>
              <a:rPr lang="cs-CZ" altLang="cs-CZ" sz="3200" dirty="0" err="1">
                <a:solidFill>
                  <a:srgbClr val="002060"/>
                </a:solidFill>
                <a:latin typeface="Calibri" panose="020F0502020204030204"/>
                <a:cs typeface="Times New Roman" panose="02020603050405020304" pitchFamily="18" charset="0"/>
              </a:rPr>
              <a:t>materials</a:t>
            </a:r>
            <a:r>
              <a:rPr lang="cs-CZ" altLang="cs-CZ" sz="3200" dirty="0">
                <a:solidFill>
                  <a:srgbClr val="002060"/>
                </a:solidFill>
                <a:latin typeface="Calibri" panose="020F0502020204030204"/>
                <a:cs typeface="Times New Roman" panose="02020603050405020304" pitchFamily="18" charset="0"/>
              </a:rPr>
              <a:t> </a:t>
            </a:r>
            <a:endParaRPr kumimoji="0" lang="cs-CZ" altLang="cs-CZ" sz="32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sp>
        <p:nvSpPr>
          <p:cNvPr id="8" name="Obdélník 7">
            <a:extLst>
              <a:ext uri="{FF2B5EF4-FFF2-40B4-BE49-F238E27FC236}">
                <a16:creationId xmlns:a16="http://schemas.microsoft.com/office/drawing/2014/main" id="{7C30C01C-B995-4693-9423-5AAE5EB1CF97}"/>
              </a:ext>
            </a:extLst>
          </p:cNvPr>
          <p:cNvSpPr/>
          <p:nvPr/>
        </p:nvSpPr>
        <p:spPr>
          <a:xfrm>
            <a:off x="1525473" y="6362511"/>
            <a:ext cx="6096000" cy="215444"/>
          </a:xfrm>
          <a:prstGeom prst="rect">
            <a:avLst/>
          </a:prstGeom>
        </p:spPr>
        <p:txBody>
          <a:bodyPr>
            <a:spAutoFit/>
          </a:bodyPr>
          <a:lstStyle/>
          <a:p>
            <a:r>
              <a:rPr lang="cs-CZ" sz="800" dirty="0"/>
              <a:t>Source: 2025, </a:t>
            </a:r>
            <a:r>
              <a:rPr lang="cs-CZ" sz="800" dirty="0">
                <a:hlinkClick r:id="rId3"/>
              </a:rPr>
              <a:t>https://www.europarl.europa.eu/topics/en/article/20151201STO05603/circular-economy-definition-importance-and-benefits</a:t>
            </a:r>
            <a:r>
              <a:rPr lang="cs-CZ" sz="800" dirty="0"/>
              <a:t> </a:t>
            </a:r>
            <a:endParaRPr lang="en-GB" sz="800" dirty="0"/>
          </a:p>
        </p:txBody>
      </p:sp>
      <p:pic>
        <p:nvPicPr>
          <p:cNvPr id="4" name="Obrázek 3">
            <a:extLst>
              <a:ext uri="{FF2B5EF4-FFF2-40B4-BE49-F238E27FC236}">
                <a16:creationId xmlns:a16="http://schemas.microsoft.com/office/drawing/2014/main" id="{91485E77-E293-4523-8FCE-978C1E8A8FDC}"/>
              </a:ext>
            </a:extLst>
          </p:cNvPr>
          <p:cNvPicPr>
            <a:picLocks noChangeAspect="1"/>
          </p:cNvPicPr>
          <p:nvPr/>
        </p:nvPicPr>
        <p:blipFill>
          <a:blip r:embed="rId4"/>
          <a:stretch>
            <a:fillRect/>
          </a:stretch>
        </p:blipFill>
        <p:spPr>
          <a:xfrm>
            <a:off x="-334285" y="0"/>
            <a:ext cx="10261750" cy="6858000"/>
          </a:xfrm>
          <a:prstGeom prst="rect">
            <a:avLst/>
          </a:prstGeom>
        </p:spPr>
      </p:pic>
      <p:sp>
        <p:nvSpPr>
          <p:cNvPr id="7" name="Obdélník 6">
            <a:extLst>
              <a:ext uri="{FF2B5EF4-FFF2-40B4-BE49-F238E27FC236}">
                <a16:creationId xmlns:a16="http://schemas.microsoft.com/office/drawing/2014/main" id="{1B798811-B6E8-4E28-B57B-C8CD6BF2879D}"/>
              </a:ext>
            </a:extLst>
          </p:cNvPr>
          <p:cNvSpPr/>
          <p:nvPr/>
        </p:nvSpPr>
        <p:spPr>
          <a:xfrm>
            <a:off x="9596692" y="3156857"/>
            <a:ext cx="2509886" cy="1800493"/>
          </a:xfrm>
          <a:prstGeom prst="rect">
            <a:avLst/>
          </a:prstGeom>
        </p:spPr>
        <p:txBody>
          <a:bodyPr wrap="square">
            <a:spAutoFit/>
          </a:bodyPr>
          <a:lstStyle/>
          <a:p>
            <a:r>
              <a:rPr lang="cs-CZ" b="1" dirty="0" err="1"/>
              <a:t>Butterfly</a:t>
            </a:r>
            <a:r>
              <a:rPr lang="cs-CZ" b="1" dirty="0"/>
              <a:t> diagram </a:t>
            </a:r>
            <a:r>
              <a:rPr lang="cs-CZ" dirty="0"/>
              <a:t>– Ellen </a:t>
            </a:r>
            <a:r>
              <a:rPr lang="cs-CZ" dirty="0" err="1"/>
              <a:t>MacArthur</a:t>
            </a:r>
            <a:r>
              <a:rPr lang="cs-CZ" dirty="0"/>
              <a:t> </a:t>
            </a:r>
            <a:r>
              <a:rPr lang="cs-CZ" dirty="0" err="1"/>
              <a:t>Foundation</a:t>
            </a:r>
            <a:r>
              <a:rPr lang="cs-CZ" sz="800" dirty="0"/>
              <a:t>, </a:t>
            </a:r>
          </a:p>
          <a:p>
            <a:endParaRPr lang="cs-CZ" sz="800" dirty="0"/>
          </a:p>
          <a:p>
            <a:endParaRPr lang="cs-CZ" sz="800" dirty="0"/>
          </a:p>
          <a:p>
            <a:endParaRPr lang="cs-CZ" sz="800" dirty="0"/>
          </a:p>
          <a:p>
            <a:r>
              <a:rPr lang="cs-CZ" sz="1100" dirty="0"/>
              <a:t>Source:  </a:t>
            </a:r>
            <a:r>
              <a:rPr lang="en-GB" sz="1100" dirty="0"/>
              <a:t>https://www.ellenmacarthurfoundation.org/circulate-products-and-materials</a:t>
            </a:r>
          </a:p>
        </p:txBody>
      </p:sp>
    </p:spTree>
    <p:extLst>
      <p:ext uri="{BB962C8B-B14F-4D97-AF65-F5344CB8AC3E}">
        <p14:creationId xmlns:p14="http://schemas.microsoft.com/office/powerpoint/2010/main" val="909973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152400" y="635473"/>
            <a:ext cx="5986610"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cs-CZ" altLang="cs-CZ" sz="2000" b="1" i="0"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Times New Roman" panose="02020603050405020304" pitchFamily="18" charset="0"/>
            </a:endParaRPr>
          </a:p>
          <a:p>
            <a:pPr lvl="0"/>
            <a:r>
              <a:rPr lang="en-US" altLang="cs-CZ" sz="2000" dirty="0">
                <a:solidFill>
                  <a:srgbClr val="002060"/>
                </a:solidFill>
                <a:cs typeface="Times New Roman" panose="02020603050405020304" pitchFamily="18" charset="0"/>
              </a:rPr>
              <a:t>It means to support natural processes and leave more room for nature to thrive.</a:t>
            </a:r>
          </a:p>
          <a:p>
            <a:pPr lvl="0"/>
            <a:endParaRPr lang="en-US" altLang="cs-CZ" sz="2000" dirty="0">
              <a:solidFill>
                <a:srgbClr val="002060"/>
              </a:solidFill>
              <a:cs typeface="Times New Roman" panose="02020603050405020304" pitchFamily="18" charset="0"/>
            </a:endParaRPr>
          </a:p>
          <a:p>
            <a:pPr marL="0" lvl="0" indent="0">
              <a:buNone/>
            </a:pPr>
            <a:r>
              <a:rPr lang="en-US" altLang="cs-CZ" sz="2000" b="1" dirty="0">
                <a:solidFill>
                  <a:srgbClr val="002060"/>
                </a:solidFill>
                <a:cs typeface="Times New Roman" panose="02020603050405020304" pitchFamily="18" charset="0"/>
              </a:rPr>
              <a:t>From extraction to regeneration.</a:t>
            </a:r>
          </a:p>
          <a:p>
            <a:pPr lvl="0"/>
            <a:r>
              <a:rPr lang="en-US" altLang="cs-CZ" sz="2000" dirty="0">
                <a:solidFill>
                  <a:srgbClr val="002060"/>
                </a:solidFill>
                <a:cs typeface="Times New Roman" panose="02020603050405020304" pitchFamily="18" charset="0"/>
              </a:rPr>
              <a:t>By shifting our economy from linear to circular, we shift the focus from extraction to regeneration. Instead of continuously degrading nature, we build natural capital. We employ farming </a:t>
            </a:r>
            <a:r>
              <a:rPr lang="en-US" altLang="cs-CZ" sz="2000" dirty="0" err="1">
                <a:solidFill>
                  <a:srgbClr val="002060"/>
                </a:solidFill>
                <a:cs typeface="Times New Roman" panose="02020603050405020304" pitchFamily="18" charset="0"/>
              </a:rPr>
              <a:t>practises</a:t>
            </a:r>
            <a:r>
              <a:rPr lang="en-US" altLang="cs-CZ" sz="2000" dirty="0">
                <a:solidFill>
                  <a:srgbClr val="002060"/>
                </a:solidFill>
                <a:cs typeface="Times New Roman" panose="02020603050405020304" pitchFamily="18" charset="0"/>
              </a:rPr>
              <a:t> that allow nature to rebuild soils and increase biodiversity, and return biological materials to the earth.</a:t>
            </a:r>
          </a:p>
          <a:p>
            <a:pPr marL="0" lvl="0" indent="0">
              <a:buNone/>
            </a:pPr>
            <a:endParaRPr kumimoji="0" lang="en-US" altLang="cs-CZ" sz="2000" b="1" i="0" u="none" strike="noStrike" kern="1200" cap="none" spc="0" normalizeH="0" baseline="0" dirty="0">
              <a:ln>
                <a:noFill/>
              </a:ln>
              <a:solidFill>
                <a:srgbClr val="002060"/>
              </a:solidFill>
              <a:effectLst/>
              <a:uLnTx/>
              <a:uFillTx/>
              <a:latin typeface="Calibri" panose="020F0502020204030204"/>
              <a:ea typeface="+mn-ea"/>
              <a:cs typeface="Times New Roman" panose="02020603050405020304" pitchFamily="18" charset="0"/>
            </a:endParaRPr>
          </a:p>
          <a:p>
            <a:pPr marL="0" lvl="0" indent="0">
              <a:buNone/>
            </a:pPr>
            <a:r>
              <a:rPr lang="en-US" altLang="cs-CZ" sz="2000" b="1" dirty="0">
                <a:solidFill>
                  <a:srgbClr val="002060"/>
                </a:solidFill>
                <a:latin typeface="Calibri" panose="020F0502020204030204"/>
                <a:cs typeface="Times New Roman" panose="02020603050405020304" pitchFamily="18" charset="0"/>
              </a:rPr>
              <a:t>Main issues:</a:t>
            </a:r>
            <a:endParaRPr kumimoji="0" lang="en-US" altLang="cs-CZ" sz="2000" b="1" i="0" u="none" strike="noStrike" kern="1200" cap="none" spc="0" normalizeH="0" baseline="0" dirty="0">
              <a:ln>
                <a:noFill/>
              </a:ln>
              <a:solidFill>
                <a:srgbClr val="002060"/>
              </a:solidFill>
              <a:effectLst/>
              <a:uLnTx/>
              <a:uFillTx/>
              <a:latin typeface="Calibri" panose="020F0502020204030204"/>
              <a:ea typeface="+mn-ea"/>
              <a:cs typeface="Times New Roman" panose="02020603050405020304" pitchFamily="18" charset="0"/>
            </a:endParaRPr>
          </a:p>
          <a:p>
            <a:r>
              <a:rPr lang="en-US" altLang="cs-CZ" sz="2000" dirty="0">
                <a:solidFill>
                  <a:srgbClr val="002060"/>
                </a:solidFill>
                <a:latin typeface="Calibri" panose="020F0502020204030204"/>
                <a:cs typeface="Times New Roman" panose="02020603050405020304" pitchFamily="18" charset="0"/>
              </a:rPr>
              <a:t>The food industry </a:t>
            </a:r>
          </a:p>
          <a:p>
            <a:r>
              <a:rPr kumimoji="0" lang="en-US" altLang="cs-CZ" sz="2000" i="0" u="none" strike="noStrike" kern="1200" cap="none" spc="0" normalizeH="0" baseline="0" dirty="0">
                <a:ln>
                  <a:noFill/>
                </a:ln>
                <a:solidFill>
                  <a:srgbClr val="002060"/>
                </a:solidFill>
                <a:effectLst/>
                <a:uLnTx/>
                <a:uFillTx/>
                <a:latin typeface="Calibri" panose="020F0502020204030204"/>
                <a:ea typeface="+mn-ea"/>
                <a:cs typeface="Times New Roman" panose="02020603050405020304" pitchFamily="18" charset="0"/>
              </a:rPr>
              <a:t>More space for nature</a:t>
            </a:r>
          </a:p>
          <a:p>
            <a:r>
              <a:rPr lang="en-US" altLang="cs-CZ" sz="2000" dirty="0">
                <a:solidFill>
                  <a:srgbClr val="002060"/>
                </a:solidFill>
                <a:latin typeface="Calibri" panose="020F0502020204030204"/>
                <a:cs typeface="Times New Roman" panose="02020603050405020304" pitchFamily="18" charset="0"/>
              </a:rPr>
              <a:t>Tackling climate change</a:t>
            </a:r>
            <a:endParaRPr kumimoji="0" lang="en-US" altLang="cs-CZ" sz="1800" i="0" u="none" strike="noStrike" kern="1200" cap="none" spc="0" normalizeH="0" baseline="0" dirty="0">
              <a:ln>
                <a:noFill/>
              </a:ln>
              <a:solidFill>
                <a:srgbClr val="002060"/>
              </a:solidFill>
              <a:effectLst/>
              <a:uLnTx/>
              <a:uFillTx/>
              <a:latin typeface="Calibri" panose="020F0502020204030204"/>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1800" b="1" i="0" u="none" strike="noStrike" kern="1200" cap="none" spc="0" normalizeH="0" baseline="0" noProof="0" dirty="0">
              <a:ln>
                <a:noFill/>
              </a:ln>
              <a:solidFill>
                <a:srgbClr val="307871"/>
              </a:solidFill>
              <a:effectLst/>
              <a:uLnTx/>
              <a:uFillTx/>
              <a:latin typeface="Calibri" panose="020F0502020204030204"/>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400" b="1" i="0" u="none" strike="noStrike" kern="1200" cap="none" spc="0" normalizeH="0" baseline="0" noProof="0" dirty="0">
              <a:ln>
                <a:noFill/>
              </a:ln>
              <a:solidFill>
                <a:srgbClr val="307871"/>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400" b="1" i="0" u="none" strike="noStrike" kern="1200" cap="none" spc="0" normalizeH="0" baseline="0" noProof="0" dirty="0">
              <a:ln>
                <a:noFill/>
              </a:ln>
              <a:solidFill>
                <a:srgbClr val="307871"/>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400" b="1" i="0" u="none" strike="noStrike" kern="1200" cap="none" spc="0" normalizeH="0" baseline="0" noProof="0" dirty="0">
              <a:ln>
                <a:noFill/>
              </a:ln>
              <a:solidFill>
                <a:srgbClr val="307871"/>
              </a:solidFill>
              <a:effectLst/>
              <a:uLnTx/>
              <a:uFillTx/>
              <a:latin typeface="Times New Roman" panose="02020603050405020304" pitchFamily="18" charset="0"/>
              <a:ea typeface="+mn-ea"/>
              <a:cs typeface="Times New Roman" panose="02020603050405020304" pitchFamily="18" charset="0"/>
            </a:endParaRPr>
          </a:p>
        </p:txBody>
      </p:sp>
      <p:sp>
        <p:nvSpPr>
          <p:cNvPr id="6" name="Obdélník 5">
            <a:extLst>
              <a:ext uri="{FF2B5EF4-FFF2-40B4-BE49-F238E27FC236}">
                <a16:creationId xmlns:a16="http://schemas.microsoft.com/office/drawing/2014/main" id="{5AD4AD84-9FC3-462B-A615-38A150A8AFFD}"/>
              </a:ext>
            </a:extLst>
          </p:cNvPr>
          <p:cNvSpPr/>
          <p:nvPr/>
        </p:nvSpPr>
        <p:spPr>
          <a:xfrm>
            <a:off x="502216" y="215963"/>
            <a:ext cx="11273589"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cs-CZ" altLang="cs-CZ" sz="32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3. Principle – Regenerate nature</a:t>
            </a:r>
          </a:p>
        </p:txBody>
      </p:sp>
      <p:sp>
        <p:nvSpPr>
          <p:cNvPr id="8" name="Obdélník 7">
            <a:extLst>
              <a:ext uri="{FF2B5EF4-FFF2-40B4-BE49-F238E27FC236}">
                <a16:creationId xmlns:a16="http://schemas.microsoft.com/office/drawing/2014/main" id="{7C30C01C-B995-4693-9423-5AAE5EB1CF97}"/>
              </a:ext>
            </a:extLst>
          </p:cNvPr>
          <p:cNvSpPr/>
          <p:nvPr/>
        </p:nvSpPr>
        <p:spPr>
          <a:xfrm>
            <a:off x="6248400" y="6064106"/>
            <a:ext cx="6096000" cy="215444"/>
          </a:xfrm>
          <a:prstGeom prst="rect">
            <a:avLst/>
          </a:prstGeom>
        </p:spPr>
        <p:txBody>
          <a:bodyPr>
            <a:spAutoFit/>
          </a:bodyPr>
          <a:lstStyle/>
          <a:p>
            <a:r>
              <a:rPr lang="cs-CZ" sz="800" dirty="0"/>
              <a:t>Source: 2025, </a:t>
            </a:r>
            <a:r>
              <a:rPr lang="en-GB" sz="800" dirty="0">
                <a:hlinkClick r:id="rId3"/>
              </a:rPr>
              <a:t>https://www.ellenmacarthurfoundation.org/eliminate-waste-and-pollution</a:t>
            </a:r>
            <a:r>
              <a:rPr lang="cs-CZ" sz="800" dirty="0"/>
              <a:t> </a:t>
            </a:r>
            <a:endParaRPr lang="en-GB" sz="800" dirty="0"/>
          </a:p>
        </p:txBody>
      </p:sp>
      <p:pic>
        <p:nvPicPr>
          <p:cNvPr id="5" name="Obrázek 4">
            <a:extLst>
              <a:ext uri="{FF2B5EF4-FFF2-40B4-BE49-F238E27FC236}">
                <a16:creationId xmlns:a16="http://schemas.microsoft.com/office/drawing/2014/main" id="{24AAF7E5-2CCE-484C-AC80-7BF803D1A577}"/>
              </a:ext>
            </a:extLst>
          </p:cNvPr>
          <p:cNvPicPr>
            <a:picLocks noChangeAspect="1"/>
          </p:cNvPicPr>
          <p:nvPr/>
        </p:nvPicPr>
        <p:blipFill rotWithShape="1">
          <a:blip r:embed="rId4"/>
          <a:srcRect l="26579" t="27135" r="27105" b="23252"/>
          <a:stretch/>
        </p:blipFill>
        <p:spPr>
          <a:xfrm>
            <a:off x="6248400" y="2509222"/>
            <a:ext cx="5646821" cy="3402484"/>
          </a:xfrm>
          <a:prstGeom prst="rect">
            <a:avLst/>
          </a:prstGeom>
        </p:spPr>
      </p:pic>
    </p:spTree>
    <p:extLst>
      <p:ext uri="{BB962C8B-B14F-4D97-AF65-F5344CB8AC3E}">
        <p14:creationId xmlns:p14="http://schemas.microsoft.com/office/powerpoint/2010/main" val="2987508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8467829" y="1334509"/>
            <a:ext cx="3307976"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cs-CZ" altLang="cs-CZ" sz="2000" b="1" i="0"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Times New Roman" panose="02020603050405020304" pitchFamily="18" charset="0"/>
            </a:endParaRPr>
          </a:p>
          <a:p>
            <a:pPr lvl="0"/>
            <a:r>
              <a:rPr lang="cs-CZ" altLang="cs-CZ" sz="2000" dirty="0">
                <a:solidFill>
                  <a:srgbClr val="002060"/>
                </a:solidFill>
                <a:cs typeface="Times New Roman" panose="02020603050405020304" pitchFamily="18" charset="0"/>
              </a:rPr>
              <a:t>W</a:t>
            </a:r>
            <a:r>
              <a:rPr lang="en-GB" altLang="cs-CZ" sz="2000" dirty="0">
                <a:solidFill>
                  <a:srgbClr val="002060"/>
                </a:solidFill>
                <a:cs typeface="Times New Roman" panose="02020603050405020304" pitchFamily="18" charset="0"/>
              </a:rPr>
              <a:t>e can distinguish between a narrower scope for CE that focuses on waste utilization and resource efficiency and a broader view that also includes service-based and sharing-oriented models. </a:t>
            </a:r>
            <a:endParaRPr lang="cs-CZ" altLang="cs-CZ" sz="2000" dirty="0">
              <a:solidFill>
                <a:srgbClr val="002060"/>
              </a:solidFill>
              <a:cs typeface="Times New Roman" panose="02020603050405020304" pitchFamily="18" charset="0"/>
            </a:endParaRPr>
          </a:p>
          <a:p>
            <a:pPr lvl="0"/>
            <a:r>
              <a:rPr lang="en-GB" altLang="cs-CZ" sz="2000" dirty="0">
                <a:solidFill>
                  <a:srgbClr val="002060"/>
                </a:solidFill>
                <a:cs typeface="Times New Roman" panose="02020603050405020304" pitchFamily="18" charset="0"/>
              </a:rPr>
              <a:t>From the many available definitions of CE,</a:t>
            </a:r>
            <a:r>
              <a:rPr lang="cs-CZ" altLang="cs-CZ" sz="2000" dirty="0">
                <a:solidFill>
                  <a:srgbClr val="002060"/>
                </a:solidFill>
                <a:cs typeface="Times New Roman" panose="02020603050405020304" pitchFamily="18" charset="0"/>
              </a:rPr>
              <a:t> </a:t>
            </a:r>
            <a:r>
              <a:rPr lang="en-GB" altLang="cs-CZ" sz="2000" dirty="0">
                <a:solidFill>
                  <a:srgbClr val="002060"/>
                </a:solidFill>
                <a:cs typeface="Times New Roman" panose="02020603050405020304" pitchFamily="18" charset="0"/>
              </a:rPr>
              <a:t>we have used as a reference framework the </a:t>
            </a:r>
            <a:r>
              <a:rPr lang="en-GB" altLang="cs-CZ" sz="2000" b="1" dirty="0">
                <a:solidFill>
                  <a:srgbClr val="002060"/>
                </a:solidFill>
                <a:cs typeface="Times New Roman" panose="02020603050405020304" pitchFamily="18" charset="0"/>
              </a:rPr>
              <a:t>OECD’s definition </a:t>
            </a:r>
            <a:r>
              <a:rPr lang="en-GB" altLang="cs-CZ" sz="2000" dirty="0">
                <a:solidFill>
                  <a:srgbClr val="002060"/>
                </a:solidFill>
                <a:cs typeface="Times New Roman" panose="02020603050405020304" pitchFamily="18" charset="0"/>
              </a:rPr>
              <a:t>that differentiates the following </a:t>
            </a:r>
            <a:r>
              <a:rPr lang="en-GB" altLang="cs-CZ" sz="2000" b="1" dirty="0">
                <a:solidFill>
                  <a:srgbClr val="002060"/>
                </a:solidFill>
                <a:cs typeface="Times New Roman" panose="02020603050405020304" pitchFamily="18" charset="0"/>
              </a:rPr>
              <a:t>five key business models</a:t>
            </a:r>
            <a:r>
              <a:rPr lang="cs-CZ" altLang="cs-CZ" sz="2000" dirty="0">
                <a:solidFill>
                  <a:srgbClr val="002060"/>
                </a:solidFill>
                <a:cs typeface="Times New Roman" panose="02020603050405020304" pitchFamily="18" charset="0"/>
              </a:rPr>
              <a:t>:</a:t>
            </a:r>
          </a:p>
          <a:p>
            <a:pPr lvl="0"/>
            <a:endParaRPr kumimoji="0" lang="en-US" altLang="cs-CZ" sz="2000" b="1" i="0" u="none" strike="noStrike" kern="1200" cap="none" spc="0" normalizeH="0" baseline="0" dirty="0">
              <a:ln>
                <a:noFill/>
              </a:ln>
              <a:solidFill>
                <a:srgbClr val="002060"/>
              </a:solidFill>
              <a:effectLst/>
              <a:uLnTx/>
              <a:uFillTx/>
              <a:latin typeface="Calibri" panose="020F0502020204030204"/>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1800" b="1" i="0" u="none" strike="noStrike" kern="1200" cap="none" spc="0" normalizeH="0" baseline="0" noProof="0" dirty="0">
              <a:ln>
                <a:noFill/>
              </a:ln>
              <a:solidFill>
                <a:srgbClr val="307871"/>
              </a:solidFill>
              <a:effectLst/>
              <a:uLnTx/>
              <a:uFillTx/>
              <a:latin typeface="Calibri" panose="020F0502020204030204"/>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400" b="1" i="0" u="none" strike="noStrike" kern="1200" cap="none" spc="0" normalizeH="0" baseline="0" noProof="0" dirty="0">
              <a:ln>
                <a:noFill/>
              </a:ln>
              <a:solidFill>
                <a:srgbClr val="307871"/>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400" b="1" i="0" u="none" strike="noStrike" kern="1200" cap="none" spc="0" normalizeH="0" baseline="0" noProof="0" dirty="0">
              <a:ln>
                <a:noFill/>
              </a:ln>
              <a:solidFill>
                <a:srgbClr val="307871"/>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400" b="1" i="0" u="none" strike="noStrike" kern="1200" cap="none" spc="0" normalizeH="0" baseline="0" noProof="0" dirty="0">
              <a:ln>
                <a:noFill/>
              </a:ln>
              <a:solidFill>
                <a:srgbClr val="307871"/>
              </a:solidFill>
              <a:effectLst/>
              <a:uLnTx/>
              <a:uFillTx/>
              <a:latin typeface="Times New Roman" panose="02020603050405020304" pitchFamily="18" charset="0"/>
              <a:ea typeface="+mn-ea"/>
              <a:cs typeface="Times New Roman" panose="02020603050405020304" pitchFamily="18" charset="0"/>
            </a:endParaRPr>
          </a:p>
        </p:txBody>
      </p:sp>
      <p:sp>
        <p:nvSpPr>
          <p:cNvPr id="6" name="Obdélník 5">
            <a:extLst>
              <a:ext uri="{FF2B5EF4-FFF2-40B4-BE49-F238E27FC236}">
                <a16:creationId xmlns:a16="http://schemas.microsoft.com/office/drawing/2014/main" id="{5AD4AD84-9FC3-462B-A615-38A150A8AFFD}"/>
              </a:ext>
            </a:extLst>
          </p:cNvPr>
          <p:cNvSpPr/>
          <p:nvPr/>
        </p:nvSpPr>
        <p:spPr>
          <a:xfrm>
            <a:off x="502216" y="215963"/>
            <a:ext cx="11273589"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cs-CZ" altLang="cs-CZ" sz="32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Circular Economy - summarization</a:t>
            </a:r>
          </a:p>
        </p:txBody>
      </p:sp>
      <p:sp>
        <p:nvSpPr>
          <p:cNvPr id="10" name="Zástupný symbol pro obsah 2">
            <a:extLst>
              <a:ext uri="{FF2B5EF4-FFF2-40B4-BE49-F238E27FC236}">
                <a16:creationId xmlns:a16="http://schemas.microsoft.com/office/drawing/2014/main" id="{F16CC7AA-E9E3-43DE-9257-4A351BE250E5}"/>
              </a:ext>
            </a:extLst>
          </p:cNvPr>
          <p:cNvSpPr txBox="1">
            <a:spLocks/>
          </p:cNvSpPr>
          <p:nvPr/>
        </p:nvSpPr>
        <p:spPr>
          <a:xfrm>
            <a:off x="152400" y="1204959"/>
            <a:ext cx="6545179"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buFont typeface="+mj-lt"/>
              <a:buAutoNum type="arabicPeriod"/>
            </a:pPr>
            <a:r>
              <a:rPr lang="en-GB" altLang="cs-CZ" sz="1800" b="1" dirty="0">
                <a:solidFill>
                  <a:srgbClr val="002060"/>
                </a:solidFill>
                <a:cs typeface="Times New Roman" panose="02020603050405020304" pitchFamily="18" charset="0"/>
              </a:rPr>
              <a:t>Circular supply models</a:t>
            </a:r>
            <a:r>
              <a:rPr lang="en-GB" altLang="cs-CZ" sz="1800" dirty="0">
                <a:solidFill>
                  <a:srgbClr val="002060"/>
                </a:solidFill>
                <a:cs typeface="Times New Roman" panose="02020603050405020304" pitchFamily="18" charset="0"/>
              </a:rPr>
              <a:t>, which replace traditional material inputs derived from virgin resources with bio-based, renewable, or recovered materials. </a:t>
            </a:r>
            <a:endParaRPr lang="cs-CZ" altLang="cs-CZ" sz="1800" dirty="0">
              <a:solidFill>
                <a:srgbClr val="002060"/>
              </a:solidFill>
              <a:cs typeface="Times New Roman" panose="02020603050405020304" pitchFamily="18" charset="0"/>
            </a:endParaRPr>
          </a:p>
          <a:p>
            <a:pPr marL="457200" lvl="0" indent="-457200">
              <a:buFont typeface="+mj-lt"/>
              <a:buAutoNum type="arabicPeriod"/>
            </a:pPr>
            <a:r>
              <a:rPr lang="en-GB" altLang="cs-CZ" sz="1800" b="1" dirty="0">
                <a:solidFill>
                  <a:srgbClr val="002060"/>
                </a:solidFill>
                <a:cs typeface="Times New Roman" panose="02020603050405020304" pitchFamily="18" charset="0"/>
              </a:rPr>
              <a:t>Resource recovery models</a:t>
            </a:r>
            <a:r>
              <a:rPr lang="en-GB" altLang="cs-CZ" sz="1800" dirty="0">
                <a:solidFill>
                  <a:srgbClr val="002060"/>
                </a:solidFill>
                <a:cs typeface="Times New Roman" panose="02020603050405020304" pitchFamily="18" charset="0"/>
              </a:rPr>
              <a:t>, which recycle waste and scrap into secondary raw materials, diverting waste from  Circular supply Resource recovery final disposal while displacing  demand for extraction and processing of virgin natural resources. </a:t>
            </a:r>
            <a:endParaRPr lang="cs-CZ" altLang="cs-CZ" sz="1800" dirty="0">
              <a:solidFill>
                <a:srgbClr val="002060"/>
              </a:solidFill>
              <a:cs typeface="Times New Roman" panose="02020603050405020304" pitchFamily="18" charset="0"/>
            </a:endParaRPr>
          </a:p>
          <a:p>
            <a:pPr marL="457200" lvl="0" indent="-457200">
              <a:buFont typeface="+mj-lt"/>
              <a:buAutoNum type="arabicPeriod"/>
            </a:pPr>
            <a:r>
              <a:rPr lang="en-GB" altLang="cs-CZ" sz="1800" b="1" dirty="0">
                <a:solidFill>
                  <a:srgbClr val="002060"/>
                </a:solidFill>
                <a:cs typeface="Times New Roman" panose="02020603050405020304" pitchFamily="18" charset="0"/>
              </a:rPr>
              <a:t>Product life extension models</a:t>
            </a:r>
            <a:r>
              <a:rPr lang="en-GB" altLang="cs-CZ" sz="1800" dirty="0">
                <a:solidFill>
                  <a:srgbClr val="002060"/>
                </a:solidFill>
                <a:cs typeface="Times New Roman" panose="02020603050405020304" pitchFamily="18" charset="0"/>
              </a:rPr>
              <a:t>, such as repair and remanufacturing, which extend the use period of existing products, slow the flow of constituent materials through the economy, and reduce the rate of resource extraction and waste generation. </a:t>
            </a:r>
            <a:endParaRPr lang="cs-CZ" altLang="cs-CZ" sz="1800" dirty="0">
              <a:solidFill>
                <a:srgbClr val="002060"/>
              </a:solidFill>
              <a:cs typeface="Times New Roman" panose="02020603050405020304" pitchFamily="18" charset="0"/>
            </a:endParaRPr>
          </a:p>
          <a:p>
            <a:pPr marL="457200" lvl="0" indent="-457200">
              <a:buFont typeface="+mj-lt"/>
              <a:buAutoNum type="arabicPeriod"/>
            </a:pPr>
            <a:r>
              <a:rPr lang="en-GB" altLang="cs-CZ" sz="1800" b="1" dirty="0">
                <a:solidFill>
                  <a:srgbClr val="002060"/>
                </a:solidFill>
                <a:cs typeface="Times New Roman" panose="02020603050405020304" pitchFamily="18" charset="0"/>
              </a:rPr>
              <a:t>Sharing models</a:t>
            </a:r>
            <a:r>
              <a:rPr lang="en-GB" altLang="cs-CZ" sz="1800" dirty="0">
                <a:solidFill>
                  <a:srgbClr val="002060"/>
                </a:solidFill>
                <a:cs typeface="Times New Roman" panose="02020603050405020304" pitchFamily="18" charset="0"/>
              </a:rPr>
              <a:t>, which facilitate  the sharing of under-utilised products, and reduce demand for new products. </a:t>
            </a:r>
            <a:endParaRPr lang="cs-CZ" altLang="cs-CZ" sz="1800" dirty="0">
              <a:solidFill>
                <a:srgbClr val="002060"/>
              </a:solidFill>
              <a:cs typeface="Times New Roman" panose="02020603050405020304" pitchFamily="18" charset="0"/>
            </a:endParaRPr>
          </a:p>
          <a:p>
            <a:pPr marL="457200" lvl="0" indent="-457200">
              <a:buFont typeface="+mj-lt"/>
              <a:buAutoNum type="arabicPeriod"/>
            </a:pPr>
            <a:r>
              <a:rPr lang="en-GB" altLang="cs-CZ" sz="1800" b="1" dirty="0">
                <a:solidFill>
                  <a:srgbClr val="002060"/>
                </a:solidFill>
                <a:cs typeface="Times New Roman" panose="02020603050405020304" pitchFamily="18" charset="0"/>
              </a:rPr>
              <a:t>Product service system models</a:t>
            </a:r>
            <a:r>
              <a:rPr lang="en-GB" altLang="cs-CZ" sz="1800" dirty="0">
                <a:solidFill>
                  <a:srgbClr val="002060"/>
                </a:solidFill>
                <a:cs typeface="Times New Roman" panose="02020603050405020304" pitchFamily="18" charset="0"/>
              </a:rPr>
              <a:t>, where services rather than products are marketed, improving incentives for green product design and more efficient product use.</a:t>
            </a:r>
            <a:endParaRPr kumimoji="0" lang="en-US" altLang="cs-CZ" sz="1800" b="1" i="0" u="none" strike="noStrike" kern="1200" cap="none" spc="0" normalizeH="0" baseline="0" dirty="0">
              <a:ln>
                <a:noFill/>
              </a:ln>
              <a:solidFill>
                <a:srgbClr val="002060"/>
              </a:solidFill>
              <a:effectLst/>
              <a:uLnTx/>
              <a:uFillTx/>
              <a:latin typeface="Calibri" panose="020F0502020204030204"/>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1800" b="1" i="0" u="none" strike="noStrike" kern="1200" cap="none" spc="0" normalizeH="0" baseline="0" noProof="0" dirty="0">
              <a:ln>
                <a:noFill/>
              </a:ln>
              <a:solidFill>
                <a:srgbClr val="307871"/>
              </a:solidFill>
              <a:effectLst/>
              <a:uLnTx/>
              <a:uFillTx/>
              <a:latin typeface="Calibri" panose="020F0502020204030204"/>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1800" b="1" i="0" u="none" strike="noStrike" kern="1200" cap="none" spc="0" normalizeH="0" baseline="0" noProof="0" dirty="0">
              <a:ln>
                <a:noFill/>
              </a:ln>
              <a:solidFill>
                <a:srgbClr val="307871"/>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1800" b="1" i="0" u="none" strike="noStrike" kern="1200" cap="none" spc="0" normalizeH="0" baseline="0" noProof="0" dirty="0">
              <a:ln>
                <a:noFill/>
              </a:ln>
              <a:solidFill>
                <a:srgbClr val="307871"/>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1800" b="1" i="0" u="none" strike="noStrike" kern="1200" cap="none" spc="0" normalizeH="0" baseline="0" noProof="0" dirty="0">
              <a:ln>
                <a:noFill/>
              </a:ln>
              <a:solidFill>
                <a:srgbClr val="307871"/>
              </a:solidFill>
              <a:effectLst/>
              <a:uLnTx/>
              <a:uFillTx/>
              <a:latin typeface="Times New Roman" panose="02020603050405020304" pitchFamily="18" charset="0"/>
              <a:ea typeface="+mn-ea"/>
              <a:cs typeface="Times New Roman" panose="02020603050405020304" pitchFamily="18" charset="0"/>
            </a:endParaRPr>
          </a:p>
        </p:txBody>
      </p:sp>
      <p:sp>
        <p:nvSpPr>
          <p:cNvPr id="11" name="Obdélník 10">
            <a:extLst>
              <a:ext uri="{FF2B5EF4-FFF2-40B4-BE49-F238E27FC236}">
                <a16:creationId xmlns:a16="http://schemas.microsoft.com/office/drawing/2014/main" id="{51048F19-BE18-4C3F-BD9B-20CA9C177A67}"/>
              </a:ext>
            </a:extLst>
          </p:cNvPr>
          <p:cNvSpPr/>
          <p:nvPr/>
        </p:nvSpPr>
        <p:spPr>
          <a:xfrm>
            <a:off x="502216" y="6336268"/>
            <a:ext cx="11842184" cy="369332"/>
          </a:xfrm>
          <a:prstGeom prst="rect">
            <a:avLst/>
          </a:prstGeom>
        </p:spPr>
        <p:txBody>
          <a:bodyPr wrap="square">
            <a:spAutoFit/>
          </a:bodyPr>
          <a:lstStyle/>
          <a:p>
            <a:r>
              <a:rPr lang="cs-CZ" dirty="0"/>
              <a:t>Source: 2022, INCIEN,</a:t>
            </a:r>
            <a:r>
              <a:rPr lang="en-GB" dirty="0"/>
              <a:t> The Role of  the Circular Economy in Decarbonisation of Industry</a:t>
            </a:r>
            <a:r>
              <a:rPr lang="cs-CZ" dirty="0"/>
              <a:t>, </a:t>
            </a:r>
            <a:r>
              <a:rPr lang="cs-CZ" dirty="0">
                <a:hlinkClick r:id="rId3"/>
              </a:rPr>
              <a:t>https://incien.org/en/think-tank/</a:t>
            </a:r>
            <a:r>
              <a:rPr lang="cs-CZ" dirty="0"/>
              <a:t>   </a:t>
            </a:r>
            <a:endParaRPr lang="en-GB" dirty="0"/>
          </a:p>
        </p:txBody>
      </p:sp>
      <p:pic>
        <p:nvPicPr>
          <p:cNvPr id="4" name="Obrázek 3">
            <a:extLst>
              <a:ext uri="{FF2B5EF4-FFF2-40B4-BE49-F238E27FC236}">
                <a16:creationId xmlns:a16="http://schemas.microsoft.com/office/drawing/2014/main" id="{76EEA471-1784-46B6-8F22-165A36D264D9}"/>
              </a:ext>
            </a:extLst>
          </p:cNvPr>
          <p:cNvPicPr>
            <a:picLocks noChangeAspect="1"/>
          </p:cNvPicPr>
          <p:nvPr/>
        </p:nvPicPr>
        <p:blipFill rotWithShape="1">
          <a:blip r:embed="rId4"/>
          <a:srcRect l="12059" t="22608" r="60809" b="19284"/>
          <a:stretch/>
        </p:blipFill>
        <p:spPr>
          <a:xfrm>
            <a:off x="6716457" y="982086"/>
            <a:ext cx="1751372" cy="2109848"/>
          </a:xfrm>
          <a:prstGeom prst="rect">
            <a:avLst/>
          </a:prstGeom>
        </p:spPr>
      </p:pic>
    </p:spTree>
    <p:extLst>
      <p:ext uri="{BB962C8B-B14F-4D97-AF65-F5344CB8AC3E}">
        <p14:creationId xmlns:p14="http://schemas.microsoft.com/office/powerpoint/2010/main" val="941760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Obdélník 5">
            <a:extLst>
              <a:ext uri="{FF2B5EF4-FFF2-40B4-BE49-F238E27FC236}">
                <a16:creationId xmlns:a16="http://schemas.microsoft.com/office/drawing/2014/main" id="{5AD4AD84-9FC3-462B-A615-38A150A8AFFD}"/>
              </a:ext>
            </a:extLst>
          </p:cNvPr>
          <p:cNvSpPr/>
          <p:nvPr/>
        </p:nvSpPr>
        <p:spPr>
          <a:xfrm>
            <a:off x="502216" y="215963"/>
            <a:ext cx="11273589"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cs-CZ" altLang="cs-CZ" sz="32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Circular Economy - summarization</a:t>
            </a:r>
          </a:p>
        </p:txBody>
      </p:sp>
      <p:sp>
        <p:nvSpPr>
          <p:cNvPr id="8" name="Obdélník 7">
            <a:extLst>
              <a:ext uri="{FF2B5EF4-FFF2-40B4-BE49-F238E27FC236}">
                <a16:creationId xmlns:a16="http://schemas.microsoft.com/office/drawing/2014/main" id="{7C30C01C-B995-4693-9423-5AAE5EB1CF97}"/>
              </a:ext>
            </a:extLst>
          </p:cNvPr>
          <p:cNvSpPr/>
          <p:nvPr/>
        </p:nvSpPr>
        <p:spPr>
          <a:xfrm>
            <a:off x="502216" y="6336268"/>
            <a:ext cx="11842184" cy="369332"/>
          </a:xfrm>
          <a:prstGeom prst="rect">
            <a:avLst/>
          </a:prstGeom>
        </p:spPr>
        <p:txBody>
          <a:bodyPr wrap="square">
            <a:spAutoFit/>
          </a:bodyPr>
          <a:lstStyle/>
          <a:p>
            <a:r>
              <a:rPr lang="cs-CZ" dirty="0"/>
              <a:t>Source: 2022, INCIEN,</a:t>
            </a:r>
            <a:r>
              <a:rPr lang="en-GB" dirty="0"/>
              <a:t> The Role of  the Circular Economy in Decarbonisation of Industry</a:t>
            </a:r>
            <a:r>
              <a:rPr lang="cs-CZ" dirty="0"/>
              <a:t>, </a:t>
            </a:r>
            <a:r>
              <a:rPr lang="cs-CZ" dirty="0">
                <a:hlinkClick r:id="rId3"/>
              </a:rPr>
              <a:t>https://incien.org/en/think-tank/</a:t>
            </a:r>
            <a:r>
              <a:rPr lang="cs-CZ" dirty="0"/>
              <a:t>   </a:t>
            </a:r>
            <a:endParaRPr lang="en-GB" dirty="0"/>
          </a:p>
        </p:txBody>
      </p:sp>
      <p:pic>
        <p:nvPicPr>
          <p:cNvPr id="4" name="Obrázek 3">
            <a:extLst>
              <a:ext uri="{FF2B5EF4-FFF2-40B4-BE49-F238E27FC236}">
                <a16:creationId xmlns:a16="http://schemas.microsoft.com/office/drawing/2014/main" id="{2CD4E14A-9C4E-41C0-90D6-3B567BC177DF}"/>
              </a:ext>
            </a:extLst>
          </p:cNvPr>
          <p:cNvPicPr>
            <a:picLocks noChangeAspect="1"/>
          </p:cNvPicPr>
          <p:nvPr/>
        </p:nvPicPr>
        <p:blipFill rotWithShape="1">
          <a:blip r:embed="rId4"/>
          <a:srcRect l="20526" t="27384" r="20526" b="23252"/>
          <a:stretch/>
        </p:blipFill>
        <p:spPr>
          <a:xfrm>
            <a:off x="117334" y="1270556"/>
            <a:ext cx="10277950" cy="4841482"/>
          </a:xfrm>
          <a:prstGeom prst="rect">
            <a:avLst/>
          </a:prstGeom>
        </p:spPr>
      </p:pic>
    </p:spTree>
    <p:extLst>
      <p:ext uri="{BB962C8B-B14F-4D97-AF65-F5344CB8AC3E}">
        <p14:creationId xmlns:p14="http://schemas.microsoft.com/office/powerpoint/2010/main" val="240205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449092" y="417096"/>
            <a:ext cx="3755263"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GB" dirty="0">
              <a:solidFill>
                <a:schemeClr val="bg1"/>
              </a:solidFill>
              <a:cs typeface="Times New Roman" panose="02020603050405020304" pitchFamily="18" charset="0"/>
            </a:endParaRPr>
          </a:p>
          <a:p>
            <a:pPr lvl="0"/>
            <a:r>
              <a:rPr lang="en-GB" dirty="0">
                <a:solidFill>
                  <a:schemeClr val="bg1"/>
                </a:solidFill>
                <a:cs typeface="Times New Roman" panose="02020603050405020304" pitchFamily="18" charset="0"/>
              </a:rPr>
              <a:t>The EU’s transition to a circular economy will reduce pressure on natural resources and will create sustainable growth and jobs. It is also a prerequisite to achieve the </a:t>
            </a:r>
            <a:r>
              <a:rPr lang="en-GB" b="1" dirty="0">
                <a:solidFill>
                  <a:schemeClr val="bg1"/>
                </a:solidFill>
                <a:cs typeface="Times New Roman" panose="02020603050405020304" pitchFamily="18" charset="0"/>
              </a:rPr>
              <a:t>EU’s 2050 climate neutrality target </a:t>
            </a:r>
            <a:r>
              <a:rPr lang="en-GB" dirty="0">
                <a:solidFill>
                  <a:schemeClr val="bg1"/>
                </a:solidFill>
                <a:cs typeface="Times New Roman" panose="02020603050405020304" pitchFamily="18" charset="0"/>
              </a:rPr>
              <a:t>and to halt biodiversity loss.</a:t>
            </a: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9" name="Nadpis 1"/>
          <p:cNvSpPr txBox="1">
            <a:spLocks/>
          </p:cNvSpPr>
          <p:nvPr/>
        </p:nvSpPr>
        <p:spPr>
          <a:xfrm>
            <a:off x="666806" y="720605"/>
            <a:ext cx="3208508" cy="2283851"/>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dirty="0">
                <a:solidFill>
                  <a:schemeClr val="bg1"/>
                </a:solidFill>
                <a:latin typeface="+mn-lt"/>
                <a:cs typeface="Times New Roman" panose="02020603050405020304" pitchFamily="18" charset="0"/>
              </a:rPr>
              <a:t>2. </a:t>
            </a:r>
            <a:r>
              <a:rPr lang="en-US" sz="2400" b="1" dirty="0">
                <a:solidFill>
                  <a:schemeClr val="bg1"/>
                </a:solidFill>
                <a:latin typeface="+mn-lt"/>
                <a:cs typeface="Times New Roman" panose="02020603050405020304" pitchFamily="18" charset="0"/>
              </a:rPr>
              <a:t>European aproach to circularity </a:t>
            </a:r>
          </a:p>
        </p:txBody>
      </p:sp>
      <p:sp>
        <p:nvSpPr>
          <p:cNvPr id="11" name="Zástupný symbol pro obsah 2"/>
          <p:cNvSpPr txBox="1">
            <a:spLocks/>
          </p:cNvSpPr>
          <p:nvPr/>
        </p:nvSpPr>
        <p:spPr>
          <a:xfrm>
            <a:off x="4220775" y="195486"/>
            <a:ext cx="2626339" cy="698097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800" dirty="0">
              <a:solidFill>
                <a:srgbClr val="002060"/>
              </a:solidFill>
              <a:cs typeface="Times New Roman" panose="02020603050405020304" pitchFamily="18" charset="0"/>
            </a:endParaRPr>
          </a:p>
          <a:p>
            <a:endParaRPr lang="en-GB" sz="1800" dirty="0">
              <a:solidFill>
                <a:srgbClr val="002060"/>
              </a:solidFill>
              <a:cs typeface="Times New Roman" panose="02020603050405020304" pitchFamily="18" charset="0"/>
            </a:endParaRPr>
          </a:p>
          <a:p>
            <a:pPr marL="0" indent="0">
              <a:buNone/>
            </a:pPr>
            <a:endParaRPr lang="cs-CZ" sz="1800" b="1" dirty="0">
              <a:solidFill>
                <a:srgbClr val="002060"/>
              </a:solidFill>
              <a:cs typeface="Times New Roman" panose="02020603050405020304" pitchFamily="18" charset="0"/>
            </a:endParaRPr>
          </a:p>
        </p:txBody>
      </p:sp>
      <p:sp>
        <p:nvSpPr>
          <p:cNvPr id="5" name="AutoShape 2" descr="What is sustainability">
            <a:extLst>
              <a:ext uri="{FF2B5EF4-FFF2-40B4-BE49-F238E27FC236}">
                <a16:creationId xmlns:a16="http://schemas.microsoft.com/office/drawing/2014/main" id="{8DD8E3B0-14A9-4946-9CE8-4B03136E1BB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4" descr="What is sustainability">
            <a:extLst>
              <a:ext uri="{FF2B5EF4-FFF2-40B4-BE49-F238E27FC236}">
                <a16:creationId xmlns:a16="http://schemas.microsoft.com/office/drawing/2014/main" id="{1A218227-CE53-47D4-B8AF-FCCE7B6FFAA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Obrázek 7">
            <a:extLst>
              <a:ext uri="{FF2B5EF4-FFF2-40B4-BE49-F238E27FC236}">
                <a16:creationId xmlns:a16="http://schemas.microsoft.com/office/drawing/2014/main" id="{DBFD95EF-EAE4-4E22-8C8A-63D81BDCDF49}"/>
              </a:ext>
            </a:extLst>
          </p:cNvPr>
          <p:cNvPicPr>
            <a:picLocks noChangeAspect="1"/>
          </p:cNvPicPr>
          <p:nvPr/>
        </p:nvPicPr>
        <p:blipFill>
          <a:blip r:embed="rId4"/>
          <a:stretch>
            <a:fillRect/>
          </a:stretch>
        </p:blipFill>
        <p:spPr>
          <a:xfrm>
            <a:off x="4558232" y="0"/>
            <a:ext cx="5486400" cy="6858000"/>
          </a:xfrm>
          <a:prstGeom prst="rect">
            <a:avLst/>
          </a:prstGeom>
        </p:spPr>
      </p:pic>
    </p:spTree>
    <p:extLst>
      <p:ext uri="{BB962C8B-B14F-4D97-AF65-F5344CB8AC3E}">
        <p14:creationId xmlns:p14="http://schemas.microsoft.com/office/powerpoint/2010/main" val="3683292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449092" y="417096"/>
            <a:ext cx="3755263"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GB" dirty="0">
              <a:solidFill>
                <a:schemeClr val="bg1"/>
              </a:solidFill>
              <a:cs typeface="Times New Roman" panose="02020603050405020304" pitchFamily="18" charset="0"/>
            </a:endParaRPr>
          </a:p>
          <a:p>
            <a:pPr lvl="0"/>
            <a:r>
              <a:rPr lang="en-GB" dirty="0">
                <a:solidFill>
                  <a:schemeClr val="bg1"/>
                </a:solidFill>
                <a:cs typeface="Times New Roman" panose="02020603050405020304" pitchFamily="18" charset="0"/>
              </a:rPr>
              <a:t>The EU’s transition to a circular economy will reduce pressure on natural resources and will create sustainable growth and jobs. It is also a prerequisite to achieve the </a:t>
            </a:r>
            <a:r>
              <a:rPr lang="en-GB" b="1" dirty="0">
                <a:solidFill>
                  <a:schemeClr val="bg1"/>
                </a:solidFill>
                <a:cs typeface="Times New Roman" panose="02020603050405020304" pitchFamily="18" charset="0"/>
              </a:rPr>
              <a:t>EU’s 2050 climate neutrality target </a:t>
            </a:r>
            <a:r>
              <a:rPr lang="en-GB" dirty="0">
                <a:solidFill>
                  <a:schemeClr val="bg1"/>
                </a:solidFill>
                <a:cs typeface="Times New Roman" panose="02020603050405020304" pitchFamily="18" charset="0"/>
              </a:rPr>
              <a:t>and to halt biodiversity loss.</a:t>
            </a: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9" name="Nadpis 1"/>
          <p:cNvSpPr txBox="1">
            <a:spLocks/>
          </p:cNvSpPr>
          <p:nvPr/>
        </p:nvSpPr>
        <p:spPr>
          <a:xfrm>
            <a:off x="666806" y="720605"/>
            <a:ext cx="3208508" cy="2283851"/>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dirty="0">
                <a:solidFill>
                  <a:schemeClr val="bg1"/>
                </a:solidFill>
                <a:latin typeface="+mn-lt"/>
                <a:cs typeface="Times New Roman" panose="02020603050405020304" pitchFamily="18" charset="0"/>
              </a:rPr>
              <a:t>2. </a:t>
            </a:r>
            <a:r>
              <a:rPr lang="en-US" sz="2400" b="1" dirty="0">
                <a:solidFill>
                  <a:schemeClr val="bg1"/>
                </a:solidFill>
                <a:latin typeface="+mn-lt"/>
                <a:cs typeface="Times New Roman" panose="02020603050405020304" pitchFamily="18" charset="0"/>
              </a:rPr>
              <a:t>European aproach to circularity </a:t>
            </a:r>
          </a:p>
        </p:txBody>
      </p:sp>
      <p:sp>
        <p:nvSpPr>
          <p:cNvPr id="11" name="Zástupný symbol pro obsah 2"/>
          <p:cNvSpPr txBox="1">
            <a:spLocks/>
          </p:cNvSpPr>
          <p:nvPr/>
        </p:nvSpPr>
        <p:spPr>
          <a:xfrm>
            <a:off x="4220775" y="195486"/>
            <a:ext cx="2626339" cy="698097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800" dirty="0">
              <a:solidFill>
                <a:srgbClr val="002060"/>
              </a:solidFill>
              <a:cs typeface="Times New Roman" panose="02020603050405020304" pitchFamily="18" charset="0"/>
            </a:endParaRPr>
          </a:p>
          <a:p>
            <a:endParaRPr lang="en-GB" sz="1800" dirty="0">
              <a:solidFill>
                <a:srgbClr val="002060"/>
              </a:solidFill>
              <a:cs typeface="Times New Roman" panose="02020603050405020304" pitchFamily="18" charset="0"/>
            </a:endParaRPr>
          </a:p>
          <a:p>
            <a:pPr marL="0" indent="0">
              <a:buNone/>
            </a:pPr>
            <a:endParaRPr lang="cs-CZ" sz="1800" b="1" dirty="0">
              <a:solidFill>
                <a:srgbClr val="002060"/>
              </a:solidFill>
              <a:cs typeface="Times New Roman" panose="02020603050405020304" pitchFamily="18" charset="0"/>
            </a:endParaRPr>
          </a:p>
        </p:txBody>
      </p:sp>
      <p:sp>
        <p:nvSpPr>
          <p:cNvPr id="5" name="AutoShape 2" descr="What is sustainability">
            <a:extLst>
              <a:ext uri="{FF2B5EF4-FFF2-40B4-BE49-F238E27FC236}">
                <a16:creationId xmlns:a16="http://schemas.microsoft.com/office/drawing/2014/main" id="{8DD8E3B0-14A9-4946-9CE8-4B03136E1BB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4" descr="What is sustainability">
            <a:extLst>
              <a:ext uri="{FF2B5EF4-FFF2-40B4-BE49-F238E27FC236}">
                <a16:creationId xmlns:a16="http://schemas.microsoft.com/office/drawing/2014/main" id="{1A218227-CE53-47D4-B8AF-FCCE7B6FFAA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Obrázek 2">
            <a:extLst>
              <a:ext uri="{FF2B5EF4-FFF2-40B4-BE49-F238E27FC236}">
                <a16:creationId xmlns:a16="http://schemas.microsoft.com/office/drawing/2014/main" id="{70346AEF-1C05-4429-9E96-B2A82D942E23}"/>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63609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152399" y="508350"/>
            <a:ext cx="6346371"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cs-CZ" altLang="cs-CZ" sz="2000" b="1" i="0"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Times New Roman" panose="02020603050405020304" pitchFamily="18" charset="0"/>
            </a:endParaRPr>
          </a:p>
          <a:p>
            <a:pPr lvl="0"/>
            <a:r>
              <a:rPr lang="en-GB" altLang="cs-CZ" sz="2000" dirty="0">
                <a:solidFill>
                  <a:srgbClr val="002060"/>
                </a:solidFill>
                <a:cs typeface="Times New Roman" panose="02020603050405020304" pitchFamily="18" charset="0"/>
              </a:rPr>
              <a:t>The European Green Deal is the EU’s growth strategy. Launched in 2019, it consists of a package of policy initiatives, which set the EU on the path to a green transition, with the ultimate goal of reaching climate </a:t>
            </a:r>
            <a:r>
              <a:rPr lang="en-GB" altLang="cs-CZ" sz="2000" b="1" dirty="0">
                <a:solidFill>
                  <a:srgbClr val="002060"/>
                </a:solidFill>
                <a:cs typeface="Times New Roman" panose="02020603050405020304" pitchFamily="18" charset="0"/>
              </a:rPr>
              <a:t>neutrality</a:t>
            </a:r>
            <a:r>
              <a:rPr lang="en-GB" altLang="cs-CZ" sz="2000" dirty="0">
                <a:solidFill>
                  <a:srgbClr val="002060"/>
                </a:solidFill>
                <a:cs typeface="Times New Roman" panose="02020603050405020304" pitchFamily="18" charset="0"/>
              </a:rPr>
              <a:t> </a:t>
            </a:r>
            <a:r>
              <a:rPr lang="en-GB" altLang="cs-CZ" sz="2000" b="1" dirty="0">
                <a:solidFill>
                  <a:srgbClr val="002060"/>
                </a:solidFill>
                <a:cs typeface="Times New Roman" panose="02020603050405020304" pitchFamily="18" charset="0"/>
              </a:rPr>
              <a:t>by 2050</a:t>
            </a:r>
            <a:r>
              <a:rPr lang="en-GB" altLang="cs-CZ" sz="2000" dirty="0">
                <a:solidFill>
                  <a:srgbClr val="002060"/>
                </a:solidFill>
                <a:cs typeface="Times New Roman" panose="02020603050405020304" pitchFamily="18" charset="0"/>
              </a:rPr>
              <a:t>.</a:t>
            </a:r>
          </a:p>
          <a:p>
            <a:pPr lvl="0"/>
            <a:r>
              <a:rPr lang="en-GB" altLang="cs-CZ" sz="2000" dirty="0">
                <a:solidFill>
                  <a:srgbClr val="002060"/>
                </a:solidFill>
                <a:cs typeface="Times New Roman" panose="02020603050405020304" pitchFamily="18" charset="0"/>
              </a:rPr>
              <a:t>It is the EU's contribution to the Paris Agreement, which the EU and all its countries ratified and which set the goal of </a:t>
            </a:r>
            <a:r>
              <a:rPr lang="en-GB" altLang="cs-CZ" sz="2000" b="1" dirty="0">
                <a:solidFill>
                  <a:srgbClr val="002060"/>
                </a:solidFill>
                <a:cs typeface="Times New Roman" panose="02020603050405020304" pitchFamily="18" charset="0"/>
              </a:rPr>
              <a:t>keeping global warming to maximum +1.5°C </a:t>
            </a:r>
            <a:r>
              <a:rPr lang="en-GB" altLang="cs-CZ" sz="2000" dirty="0">
                <a:solidFill>
                  <a:srgbClr val="002060"/>
                </a:solidFill>
                <a:cs typeface="Times New Roman" panose="02020603050405020304" pitchFamily="18" charset="0"/>
              </a:rPr>
              <a:t>compared to pre-industrial levels.</a:t>
            </a:r>
          </a:p>
          <a:p>
            <a:pPr lvl="0"/>
            <a:r>
              <a:rPr lang="en-GB" altLang="cs-CZ" sz="2000" dirty="0">
                <a:solidFill>
                  <a:srgbClr val="002060"/>
                </a:solidFill>
                <a:cs typeface="Times New Roman" panose="02020603050405020304" pitchFamily="18" charset="0"/>
              </a:rPr>
              <a:t>It underlines the need for all policy areas to contribute to </a:t>
            </a:r>
            <a:r>
              <a:rPr lang="en-GB" altLang="cs-CZ" sz="2000" b="1" dirty="0">
                <a:solidFill>
                  <a:srgbClr val="002060"/>
                </a:solidFill>
                <a:cs typeface="Times New Roman" panose="02020603050405020304" pitchFamily="18" charset="0"/>
              </a:rPr>
              <a:t>fighting climate change</a:t>
            </a:r>
            <a:r>
              <a:rPr lang="en-GB" altLang="cs-CZ" sz="2000" dirty="0">
                <a:solidFill>
                  <a:srgbClr val="002060"/>
                </a:solidFill>
                <a:cs typeface="Times New Roman" panose="02020603050405020304" pitchFamily="18" charset="0"/>
              </a:rPr>
              <a:t>. The strategy supports measures across economic sectors covering energy, transport, industry, agriculture, sustainable finance and more.</a:t>
            </a:r>
          </a:p>
          <a:p>
            <a:pPr lvl="0"/>
            <a:r>
              <a:rPr lang="en-GB" altLang="cs-CZ" sz="2000" dirty="0">
                <a:solidFill>
                  <a:srgbClr val="002060"/>
                </a:solidFill>
                <a:cs typeface="Times New Roman" panose="02020603050405020304" pitchFamily="18" charset="0"/>
              </a:rPr>
              <a:t>Under the Green Deal, the Council – together with the European Parliament as co-legislators – have adopted legislation which has turned the strategy’s vision into laws and rules which are </a:t>
            </a:r>
            <a:r>
              <a:rPr lang="en-GB" altLang="cs-CZ" sz="2000" b="1" dirty="0">
                <a:solidFill>
                  <a:srgbClr val="002060"/>
                </a:solidFill>
                <a:cs typeface="Times New Roman" panose="02020603050405020304" pitchFamily="18" charset="0"/>
              </a:rPr>
              <a:t>applied in all EU member states</a:t>
            </a:r>
            <a:r>
              <a:rPr lang="cs-CZ" altLang="cs-CZ" sz="2000" dirty="0">
                <a:solidFill>
                  <a:srgbClr val="002060"/>
                </a:solidFill>
                <a:cs typeface="Times New Roman" panose="02020603050405020304" pitchFamily="18" charset="0"/>
              </a:rPr>
              <a:t>.</a:t>
            </a:r>
            <a:endParaRPr lang="en-GB" altLang="cs-CZ" sz="2000" dirty="0">
              <a:solidFill>
                <a:srgbClr val="002060"/>
              </a:solidFill>
              <a:cs typeface="Times New Roman" panose="02020603050405020304" pitchFamily="18" charset="0"/>
            </a:endParaRPr>
          </a:p>
          <a:p>
            <a:pPr lvl="0"/>
            <a:endParaRPr lang="en-GB" altLang="cs-CZ" sz="2000" dirty="0">
              <a:solidFill>
                <a:srgbClr val="002060"/>
              </a:solidFill>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1800" b="1" i="0" u="none" strike="noStrike" kern="1200" cap="none" spc="0" normalizeH="0" baseline="0" noProof="0" dirty="0">
              <a:ln>
                <a:noFill/>
              </a:ln>
              <a:solidFill>
                <a:srgbClr val="307871"/>
              </a:solidFill>
              <a:effectLst/>
              <a:uLnTx/>
              <a:uFillTx/>
              <a:latin typeface="Calibri" panose="020F0502020204030204"/>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400" b="1" i="0" u="none" strike="noStrike" kern="1200" cap="none" spc="0" normalizeH="0" baseline="0" noProof="0" dirty="0">
              <a:ln>
                <a:noFill/>
              </a:ln>
              <a:solidFill>
                <a:srgbClr val="307871"/>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400" b="1" i="0" u="none" strike="noStrike" kern="1200" cap="none" spc="0" normalizeH="0" baseline="0" noProof="0" dirty="0">
              <a:ln>
                <a:noFill/>
              </a:ln>
              <a:solidFill>
                <a:srgbClr val="307871"/>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400" b="1" i="0" u="none" strike="noStrike" kern="1200" cap="none" spc="0" normalizeH="0" baseline="0" noProof="0" dirty="0">
              <a:ln>
                <a:noFill/>
              </a:ln>
              <a:solidFill>
                <a:srgbClr val="307871"/>
              </a:solidFill>
              <a:effectLst/>
              <a:uLnTx/>
              <a:uFillTx/>
              <a:latin typeface="Times New Roman" panose="02020603050405020304" pitchFamily="18" charset="0"/>
              <a:ea typeface="+mn-ea"/>
              <a:cs typeface="Times New Roman" panose="02020603050405020304" pitchFamily="18" charset="0"/>
            </a:endParaRPr>
          </a:p>
        </p:txBody>
      </p:sp>
      <p:sp>
        <p:nvSpPr>
          <p:cNvPr id="6" name="Obdélník 5">
            <a:extLst>
              <a:ext uri="{FF2B5EF4-FFF2-40B4-BE49-F238E27FC236}">
                <a16:creationId xmlns:a16="http://schemas.microsoft.com/office/drawing/2014/main" id="{5AD4AD84-9FC3-462B-A615-38A150A8AFFD}"/>
              </a:ext>
            </a:extLst>
          </p:cNvPr>
          <p:cNvSpPr/>
          <p:nvPr/>
        </p:nvSpPr>
        <p:spPr>
          <a:xfrm>
            <a:off x="502216" y="215963"/>
            <a:ext cx="11273589"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cs-CZ" altLang="cs-CZ" sz="32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European Green </a:t>
            </a:r>
            <a:r>
              <a:rPr kumimoji="0" lang="cs-CZ" altLang="cs-CZ" sz="3200" b="0"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Deal</a:t>
            </a:r>
            <a:r>
              <a:rPr kumimoji="0" lang="cs-CZ" altLang="cs-CZ" sz="32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p>
        </p:txBody>
      </p:sp>
      <p:sp>
        <p:nvSpPr>
          <p:cNvPr id="8" name="Obdélník 7">
            <a:extLst>
              <a:ext uri="{FF2B5EF4-FFF2-40B4-BE49-F238E27FC236}">
                <a16:creationId xmlns:a16="http://schemas.microsoft.com/office/drawing/2014/main" id="{7C30C01C-B995-4693-9423-5AAE5EB1CF97}"/>
              </a:ext>
            </a:extLst>
          </p:cNvPr>
          <p:cNvSpPr/>
          <p:nvPr/>
        </p:nvSpPr>
        <p:spPr>
          <a:xfrm>
            <a:off x="6738257" y="6334780"/>
            <a:ext cx="5453743" cy="523220"/>
          </a:xfrm>
          <a:prstGeom prst="rect">
            <a:avLst/>
          </a:prstGeom>
        </p:spPr>
        <p:txBody>
          <a:bodyPr wrap="square">
            <a:spAutoFit/>
          </a:bodyPr>
          <a:lstStyle/>
          <a:p>
            <a:r>
              <a:rPr lang="cs-CZ" sz="1400" dirty="0"/>
              <a:t>Source: 2025, </a:t>
            </a:r>
            <a:r>
              <a:rPr lang="cs-CZ" sz="1400" dirty="0">
                <a:hlinkClick r:id="rId3"/>
              </a:rPr>
              <a:t>https://www.consilium.europa.eu/en/policies/european-green-deal/timeline-european-green-deal-and-fit-for-55/</a:t>
            </a:r>
            <a:r>
              <a:rPr lang="cs-CZ" sz="1400" dirty="0"/>
              <a:t> </a:t>
            </a:r>
            <a:endParaRPr lang="en-GB" sz="1400" dirty="0"/>
          </a:p>
        </p:txBody>
      </p:sp>
      <p:pic>
        <p:nvPicPr>
          <p:cNvPr id="4" name="Obrázek 3">
            <a:extLst>
              <a:ext uri="{FF2B5EF4-FFF2-40B4-BE49-F238E27FC236}">
                <a16:creationId xmlns:a16="http://schemas.microsoft.com/office/drawing/2014/main" id="{0DA11114-8308-40E1-A168-74BCE7E82062}"/>
              </a:ext>
            </a:extLst>
          </p:cNvPr>
          <p:cNvPicPr>
            <a:picLocks noChangeAspect="1"/>
          </p:cNvPicPr>
          <p:nvPr/>
        </p:nvPicPr>
        <p:blipFill rotWithShape="1">
          <a:blip r:embed="rId4"/>
          <a:srcRect l="20131" t="13342" r="26053" b="7225"/>
          <a:stretch/>
        </p:blipFill>
        <p:spPr>
          <a:xfrm>
            <a:off x="6402805" y="1513372"/>
            <a:ext cx="5636795" cy="4680000"/>
          </a:xfrm>
          <a:prstGeom prst="rect">
            <a:avLst/>
          </a:prstGeom>
        </p:spPr>
      </p:pic>
    </p:spTree>
    <p:extLst>
      <p:ext uri="{BB962C8B-B14F-4D97-AF65-F5344CB8AC3E}">
        <p14:creationId xmlns:p14="http://schemas.microsoft.com/office/powerpoint/2010/main" val="1112056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152399" y="898842"/>
            <a:ext cx="10948738" cy="49170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endParaRPr lang="cs-CZ" altLang="cs-CZ" sz="2000" dirty="0">
              <a:solidFill>
                <a:srgbClr val="002060"/>
              </a:solidFill>
              <a:cs typeface="Times New Roman" panose="02020603050405020304" pitchFamily="18" charset="0"/>
            </a:endParaRPr>
          </a:p>
          <a:p>
            <a:pPr lvl="0"/>
            <a:r>
              <a:rPr lang="en-GB" altLang="cs-CZ" sz="2000" dirty="0">
                <a:solidFill>
                  <a:srgbClr val="002060"/>
                </a:solidFill>
                <a:cs typeface="Times New Roman" panose="02020603050405020304" pitchFamily="18" charset="0"/>
              </a:rPr>
              <a:t>Europe’s future depends on a </a:t>
            </a:r>
            <a:r>
              <a:rPr lang="en-GB" altLang="cs-CZ" sz="2000" b="1" dirty="0">
                <a:solidFill>
                  <a:srgbClr val="002060"/>
                </a:solidFill>
                <a:cs typeface="Times New Roman" panose="02020603050405020304" pitchFamily="18" charset="0"/>
              </a:rPr>
              <a:t>healthy planet</a:t>
            </a:r>
            <a:r>
              <a:rPr lang="en-GB" altLang="cs-CZ" sz="2000" dirty="0">
                <a:solidFill>
                  <a:srgbClr val="002060"/>
                </a:solidFill>
                <a:cs typeface="Times New Roman" panose="02020603050405020304" pitchFamily="18" charset="0"/>
              </a:rPr>
              <a:t>.</a:t>
            </a:r>
            <a:r>
              <a:rPr lang="cs-CZ" altLang="cs-CZ" sz="2000" dirty="0">
                <a:solidFill>
                  <a:srgbClr val="002060"/>
                </a:solidFill>
                <a:cs typeface="Times New Roman" panose="02020603050405020304" pitchFamily="18" charset="0"/>
              </a:rPr>
              <a:t> </a:t>
            </a:r>
          </a:p>
          <a:p>
            <a:pPr lvl="0"/>
            <a:r>
              <a:rPr lang="en-GB" altLang="cs-CZ" sz="2000" dirty="0">
                <a:solidFill>
                  <a:srgbClr val="002060"/>
                </a:solidFill>
                <a:cs typeface="Times New Roman" panose="02020603050405020304" pitchFamily="18" charset="0"/>
              </a:rPr>
              <a:t>Our current </a:t>
            </a:r>
            <a:r>
              <a:rPr lang="en-GB" altLang="cs-CZ" sz="2000" b="1" dirty="0">
                <a:solidFill>
                  <a:srgbClr val="002060"/>
                </a:solidFill>
                <a:cs typeface="Times New Roman" panose="02020603050405020304" pitchFamily="18" charset="0"/>
              </a:rPr>
              <a:t>economic and consumption patterns do not match what the planet can offer </a:t>
            </a:r>
            <a:r>
              <a:rPr lang="en-GB" altLang="cs-CZ" sz="2000" dirty="0">
                <a:solidFill>
                  <a:srgbClr val="002060"/>
                </a:solidFill>
                <a:cs typeface="Times New Roman" panose="02020603050405020304" pitchFamily="18" charset="0"/>
              </a:rPr>
              <a:t>and are detrimental to the environment and nature. We and our economy are fully dependent on a functioning environment and ecosystems.</a:t>
            </a:r>
            <a:endParaRPr lang="cs-CZ" altLang="cs-CZ" sz="2000" dirty="0">
              <a:solidFill>
                <a:srgbClr val="002060"/>
              </a:solidFill>
              <a:cs typeface="Times New Roman" panose="02020603050405020304" pitchFamily="18" charset="0"/>
            </a:endParaRPr>
          </a:p>
          <a:p>
            <a:pPr lvl="0"/>
            <a:r>
              <a:rPr lang="en-GB" altLang="cs-CZ" sz="2000" dirty="0">
                <a:solidFill>
                  <a:srgbClr val="002060"/>
                </a:solidFill>
                <a:cs typeface="Times New Roman" panose="02020603050405020304" pitchFamily="18" charset="0"/>
              </a:rPr>
              <a:t>While the green transition will have a high cost as it requires large investment in transforming our economic model, the </a:t>
            </a:r>
            <a:r>
              <a:rPr lang="en-GB" altLang="cs-CZ" sz="2000" b="1" dirty="0">
                <a:solidFill>
                  <a:srgbClr val="002060"/>
                </a:solidFill>
                <a:cs typeface="Times New Roman" panose="02020603050405020304" pitchFamily="18" charset="0"/>
              </a:rPr>
              <a:t>cost of inaction will be much greater</a:t>
            </a:r>
            <a:r>
              <a:rPr lang="en-GB" altLang="cs-CZ" sz="2000" dirty="0">
                <a:solidFill>
                  <a:srgbClr val="002060"/>
                </a:solidFill>
                <a:cs typeface="Times New Roman" panose="02020603050405020304" pitchFamily="18" charset="0"/>
              </a:rPr>
              <a:t>. Estimates say that if we do nothing to tackle climate change, by the end of the century global damages could amount to up to </a:t>
            </a:r>
            <a:r>
              <a:rPr lang="en-GB" altLang="cs-CZ" sz="2000" b="1" dirty="0">
                <a:solidFill>
                  <a:srgbClr val="002060"/>
                </a:solidFill>
                <a:cs typeface="Times New Roman" panose="02020603050405020304" pitchFamily="18" charset="0"/>
              </a:rPr>
              <a:t>12% of the GDP.</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1800" b="1" i="0" u="none" strike="noStrike" kern="1200" cap="none" spc="0" normalizeH="0" baseline="0" noProof="0" dirty="0">
              <a:ln>
                <a:noFill/>
              </a:ln>
              <a:solidFill>
                <a:srgbClr val="307871"/>
              </a:solidFill>
              <a:effectLst/>
              <a:uLnTx/>
              <a:uFillTx/>
              <a:latin typeface="Calibri" panose="020F0502020204030204"/>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400" b="1" i="0" u="none" strike="noStrike" kern="1200" cap="none" spc="0" normalizeH="0" baseline="0" noProof="0" dirty="0">
              <a:ln>
                <a:noFill/>
              </a:ln>
              <a:solidFill>
                <a:srgbClr val="307871"/>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400" b="1" i="0" u="none" strike="noStrike" kern="1200" cap="none" spc="0" normalizeH="0" baseline="0" noProof="0" dirty="0">
              <a:ln>
                <a:noFill/>
              </a:ln>
              <a:solidFill>
                <a:srgbClr val="307871"/>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400" b="1" i="0" u="none" strike="noStrike" kern="1200" cap="none" spc="0" normalizeH="0" baseline="0" noProof="0" dirty="0">
              <a:ln>
                <a:noFill/>
              </a:ln>
              <a:solidFill>
                <a:srgbClr val="307871"/>
              </a:solidFill>
              <a:effectLst/>
              <a:uLnTx/>
              <a:uFillTx/>
              <a:latin typeface="Times New Roman" panose="02020603050405020304" pitchFamily="18" charset="0"/>
              <a:ea typeface="+mn-ea"/>
              <a:cs typeface="Times New Roman" panose="02020603050405020304" pitchFamily="18" charset="0"/>
            </a:endParaRPr>
          </a:p>
        </p:txBody>
      </p:sp>
      <p:sp>
        <p:nvSpPr>
          <p:cNvPr id="6" name="Obdélník 5">
            <a:extLst>
              <a:ext uri="{FF2B5EF4-FFF2-40B4-BE49-F238E27FC236}">
                <a16:creationId xmlns:a16="http://schemas.microsoft.com/office/drawing/2014/main" id="{5AD4AD84-9FC3-462B-A615-38A150A8AFFD}"/>
              </a:ext>
            </a:extLst>
          </p:cNvPr>
          <p:cNvSpPr/>
          <p:nvPr/>
        </p:nvSpPr>
        <p:spPr>
          <a:xfrm>
            <a:off x="502216" y="215963"/>
            <a:ext cx="11273589" cy="584775"/>
          </a:xfrm>
          <a:prstGeom prst="rect">
            <a:avLst/>
          </a:prstGeom>
        </p:spPr>
        <p:txBody>
          <a:bodyPr wrap="square">
            <a:spAutoFit/>
          </a:bodyPr>
          <a:lstStyle/>
          <a:p>
            <a:pPr lvl="0"/>
            <a:r>
              <a:rPr lang="en-GB" altLang="cs-CZ" sz="3200" dirty="0">
                <a:solidFill>
                  <a:srgbClr val="002060"/>
                </a:solidFill>
                <a:cs typeface="Times New Roman" panose="02020603050405020304" pitchFamily="18" charset="0"/>
              </a:rPr>
              <a:t>Why we need the Green Deal</a:t>
            </a:r>
            <a:endParaRPr kumimoji="0" lang="cs-CZ" altLang="cs-CZ" sz="32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sp>
        <p:nvSpPr>
          <p:cNvPr id="8" name="Obdélník 7">
            <a:extLst>
              <a:ext uri="{FF2B5EF4-FFF2-40B4-BE49-F238E27FC236}">
                <a16:creationId xmlns:a16="http://schemas.microsoft.com/office/drawing/2014/main" id="{7C30C01C-B995-4693-9423-5AAE5EB1CF97}"/>
              </a:ext>
            </a:extLst>
          </p:cNvPr>
          <p:cNvSpPr/>
          <p:nvPr/>
        </p:nvSpPr>
        <p:spPr>
          <a:xfrm>
            <a:off x="1915887" y="6334780"/>
            <a:ext cx="10276114" cy="307777"/>
          </a:xfrm>
          <a:prstGeom prst="rect">
            <a:avLst/>
          </a:prstGeom>
        </p:spPr>
        <p:txBody>
          <a:bodyPr wrap="square">
            <a:spAutoFit/>
          </a:bodyPr>
          <a:lstStyle/>
          <a:p>
            <a:r>
              <a:rPr lang="cs-CZ" sz="1400" dirty="0"/>
              <a:t>Source: 2025, </a:t>
            </a:r>
            <a:r>
              <a:rPr lang="cs-CZ" sz="1400" dirty="0">
                <a:hlinkClick r:id="rId3"/>
              </a:rPr>
              <a:t>https://www.consilium.europa.eu/en/policies/european-green-deal/#what</a:t>
            </a:r>
            <a:r>
              <a:rPr lang="cs-CZ" sz="1400" dirty="0"/>
              <a:t> </a:t>
            </a:r>
            <a:endParaRPr lang="en-GB" sz="1400" dirty="0"/>
          </a:p>
        </p:txBody>
      </p:sp>
      <p:pic>
        <p:nvPicPr>
          <p:cNvPr id="5" name="Obrázek 4">
            <a:extLst>
              <a:ext uri="{FF2B5EF4-FFF2-40B4-BE49-F238E27FC236}">
                <a16:creationId xmlns:a16="http://schemas.microsoft.com/office/drawing/2014/main" id="{5E35D72E-E4C1-4345-BC16-63D072A9E3B5}"/>
              </a:ext>
            </a:extLst>
          </p:cNvPr>
          <p:cNvPicPr>
            <a:picLocks noChangeAspect="1"/>
          </p:cNvPicPr>
          <p:nvPr/>
        </p:nvPicPr>
        <p:blipFill rotWithShape="1">
          <a:blip r:embed="rId4"/>
          <a:srcRect l="19605" t="47487" r="21448" b="24911"/>
          <a:stretch/>
        </p:blipFill>
        <p:spPr>
          <a:xfrm>
            <a:off x="1382485" y="3595182"/>
            <a:ext cx="9416143" cy="2480147"/>
          </a:xfrm>
          <a:prstGeom prst="rect">
            <a:avLst/>
          </a:prstGeom>
        </p:spPr>
      </p:pic>
    </p:spTree>
    <p:extLst>
      <p:ext uri="{BB962C8B-B14F-4D97-AF65-F5344CB8AC3E}">
        <p14:creationId xmlns:p14="http://schemas.microsoft.com/office/powerpoint/2010/main" val="1739747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152399" y="898842"/>
            <a:ext cx="10948738" cy="49170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endParaRPr lang="cs-CZ" altLang="cs-CZ" sz="2000" dirty="0">
              <a:solidFill>
                <a:srgbClr val="002060"/>
              </a:solidFill>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en-AU" altLang="cs-CZ" sz="1800" b="1" i="0" u="none" strike="noStrike" kern="1200" cap="none" spc="0" normalizeH="0" baseline="0" noProof="0" dirty="0">
              <a:ln>
                <a:noFill/>
              </a:ln>
              <a:solidFill>
                <a:srgbClr val="307871"/>
              </a:solidFill>
              <a:effectLst/>
              <a:uLnTx/>
              <a:uFillTx/>
              <a:latin typeface="Calibri" panose="020F0502020204030204"/>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400" b="1" i="0" u="none" strike="noStrike" kern="1200" cap="none" spc="0" normalizeH="0" baseline="0" noProof="0" dirty="0">
              <a:ln>
                <a:noFill/>
              </a:ln>
              <a:solidFill>
                <a:srgbClr val="307871"/>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400" b="1" i="0" u="none" strike="noStrike" kern="1200" cap="none" spc="0" normalizeH="0" baseline="0" noProof="0" dirty="0">
              <a:ln>
                <a:noFill/>
              </a:ln>
              <a:solidFill>
                <a:srgbClr val="307871"/>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400" b="1" i="0" u="none" strike="noStrike" kern="1200" cap="none" spc="0" normalizeH="0" baseline="0" noProof="0" dirty="0">
              <a:ln>
                <a:noFill/>
              </a:ln>
              <a:solidFill>
                <a:srgbClr val="307871"/>
              </a:solidFill>
              <a:effectLst/>
              <a:uLnTx/>
              <a:uFillTx/>
              <a:latin typeface="Times New Roman" panose="02020603050405020304" pitchFamily="18" charset="0"/>
              <a:ea typeface="+mn-ea"/>
              <a:cs typeface="Times New Roman" panose="02020603050405020304" pitchFamily="18" charset="0"/>
            </a:endParaRPr>
          </a:p>
        </p:txBody>
      </p:sp>
      <p:sp>
        <p:nvSpPr>
          <p:cNvPr id="6" name="Obdélník 5">
            <a:extLst>
              <a:ext uri="{FF2B5EF4-FFF2-40B4-BE49-F238E27FC236}">
                <a16:creationId xmlns:a16="http://schemas.microsoft.com/office/drawing/2014/main" id="{5AD4AD84-9FC3-462B-A615-38A150A8AFFD}"/>
              </a:ext>
            </a:extLst>
          </p:cNvPr>
          <p:cNvSpPr/>
          <p:nvPr/>
        </p:nvSpPr>
        <p:spPr>
          <a:xfrm>
            <a:off x="502216" y="215963"/>
            <a:ext cx="11273589" cy="584775"/>
          </a:xfrm>
          <a:prstGeom prst="rect">
            <a:avLst/>
          </a:prstGeom>
        </p:spPr>
        <p:txBody>
          <a:bodyPr wrap="square">
            <a:spAutoFit/>
          </a:bodyPr>
          <a:lstStyle/>
          <a:p>
            <a:pPr lvl="0"/>
            <a:r>
              <a:rPr lang="cs-CZ" altLang="cs-CZ" sz="3200" dirty="0">
                <a:solidFill>
                  <a:srgbClr val="002060"/>
                </a:solidFill>
                <a:cs typeface="Times New Roman" panose="02020603050405020304" pitchFamily="18" charset="0"/>
              </a:rPr>
              <a:t>Key goals of the Green </a:t>
            </a:r>
            <a:r>
              <a:rPr lang="cs-CZ" altLang="cs-CZ" sz="3200" dirty="0" err="1">
                <a:solidFill>
                  <a:srgbClr val="002060"/>
                </a:solidFill>
                <a:cs typeface="Times New Roman" panose="02020603050405020304" pitchFamily="18" charset="0"/>
              </a:rPr>
              <a:t>Deal</a:t>
            </a:r>
            <a:endParaRPr kumimoji="0" lang="cs-CZ" altLang="cs-CZ" sz="32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sp>
        <p:nvSpPr>
          <p:cNvPr id="8" name="Obdélník 7">
            <a:extLst>
              <a:ext uri="{FF2B5EF4-FFF2-40B4-BE49-F238E27FC236}">
                <a16:creationId xmlns:a16="http://schemas.microsoft.com/office/drawing/2014/main" id="{7C30C01C-B995-4693-9423-5AAE5EB1CF97}"/>
              </a:ext>
            </a:extLst>
          </p:cNvPr>
          <p:cNvSpPr/>
          <p:nvPr/>
        </p:nvSpPr>
        <p:spPr>
          <a:xfrm>
            <a:off x="2623455" y="6458292"/>
            <a:ext cx="7579897" cy="307777"/>
          </a:xfrm>
          <a:prstGeom prst="rect">
            <a:avLst/>
          </a:prstGeom>
        </p:spPr>
        <p:txBody>
          <a:bodyPr wrap="square">
            <a:spAutoFit/>
          </a:bodyPr>
          <a:lstStyle/>
          <a:p>
            <a:r>
              <a:rPr lang="cs-CZ" sz="1400" dirty="0"/>
              <a:t>Source: 2025, </a:t>
            </a:r>
            <a:r>
              <a:rPr lang="cs-CZ" sz="1400" dirty="0">
                <a:hlinkClick r:id="rId4"/>
              </a:rPr>
              <a:t>https://www.consilium.europa.eu/en/policies/european-green-deal/#what</a:t>
            </a:r>
            <a:r>
              <a:rPr lang="cs-CZ" sz="1400" dirty="0"/>
              <a:t> </a:t>
            </a:r>
            <a:endParaRPr lang="en-GB" sz="1400" dirty="0"/>
          </a:p>
        </p:txBody>
      </p:sp>
      <p:pic>
        <p:nvPicPr>
          <p:cNvPr id="4" name="Obrázek 3">
            <a:extLst>
              <a:ext uri="{FF2B5EF4-FFF2-40B4-BE49-F238E27FC236}">
                <a16:creationId xmlns:a16="http://schemas.microsoft.com/office/drawing/2014/main" id="{A7360E2B-A39F-4C2D-A607-981E7B5F4DD4}"/>
              </a:ext>
            </a:extLst>
          </p:cNvPr>
          <p:cNvPicPr>
            <a:picLocks noChangeAspect="1"/>
          </p:cNvPicPr>
          <p:nvPr/>
        </p:nvPicPr>
        <p:blipFill rotWithShape="1">
          <a:blip r:embed="rId5"/>
          <a:srcRect l="24211" t="29474" r="26053" b="9719"/>
          <a:stretch/>
        </p:blipFill>
        <p:spPr>
          <a:xfrm>
            <a:off x="2723758" y="1072195"/>
            <a:ext cx="7579897" cy="5212744"/>
          </a:xfrm>
          <a:prstGeom prst="rect">
            <a:avLst/>
          </a:prstGeom>
          <a:ln>
            <a:noFill/>
          </a:ln>
          <a:effectLst>
            <a:outerShdw blurRad="292100" dist="139700" dir="2700000" algn="tl" rotWithShape="0">
              <a:srgbClr val="333333">
                <a:alpha val="65000"/>
              </a:srgbClr>
            </a:outerShdw>
          </a:effectLst>
        </p:spPr>
      </p:pic>
      <p:pic>
        <p:nvPicPr>
          <p:cNvPr id="7" name="Obrázek 6">
            <a:extLst>
              <a:ext uri="{FF2B5EF4-FFF2-40B4-BE49-F238E27FC236}">
                <a16:creationId xmlns:a16="http://schemas.microsoft.com/office/drawing/2014/main" id="{B6B7487B-B40F-4B6E-AFB4-50A2DB1E6F05}"/>
              </a:ext>
            </a:extLst>
          </p:cNvPr>
          <p:cNvPicPr>
            <a:picLocks noChangeAspect="1"/>
          </p:cNvPicPr>
          <p:nvPr/>
        </p:nvPicPr>
        <p:blipFill rotWithShape="1">
          <a:blip r:embed="rId6"/>
          <a:srcRect t="15329" r="32244" b="44327"/>
          <a:stretch/>
        </p:blipFill>
        <p:spPr>
          <a:xfrm>
            <a:off x="309382" y="1051024"/>
            <a:ext cx="2447566" cy="819760"/>
          </a:xfrm>
          <a:prstGeom prst="rect">
            <a:avLst/>
          </a:prstGeom>
        </p:spPr>
      </p:pic>
    </p:spTree>
    <p:extLst>
      <p:ext uri="{BB962C8B-B14F-4D97-AF65-F5344CB8AC3E}">
        <p14:creationId xmlns:p14="http://schemas.microsoft.com/office/powerpoint/2010/main" val="2652881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745070" y="638423"/>
            <a:ext cx="1646605"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AU" sz="3600" kern="0" dirty="0">
                <a:solidFill>
                  <a:srgbClr val="002060"/>
                </a:solidFill>
                <a:latin typeface="Times New Roman"/>
                <a:ea typeface="+mj-ea"/>
                <a:cs typeface="+mj-cs"/>
              </a:rPr>
              <a:t>Content</a:t>
            </a:r>
            <a:endParaRPr kumimoji="0" lang="en-AU" sz="3600" b="0" i="0" u="none" strike="noStrike" kern="0" cap="none" spc="0" normalizeH="0" baseline="0" dirty="0">
              <a:ln>
                <a:noFill/>
              </a:ln>
              <a:solidFill>
                <a:srgbClr val="002060"/>
              </a:solidFill>
              <a:effectLst/>
              <a:uLnTx/>
              <a:uFillTx/>
            </a:endParaRPr>
          </a:p>
        </p:txBody>
      </p:sp>
      <p:sp>
        <p:nvSpPr>
          <p:cNvPr id="8" name="Zástupný symbol pro obsah 2"/>
          <p:cNvSpPr txBox="1">
            <a:spLocks/>
          </p:cNvSpPr>
          <p:nvPr/>
        </p:nvSpPr>
        <p:spPr>
          <a:xfrm>
            <a:off x="333955" y="1571022"/>
            <a:ext cx="5840832" cy="51506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CA" altLang="cs-CZ" sz="2400" dirty="0">
              <a:solidFill>
                <a:srgbClr val="002060"/>
              </a:solidFill>
              <a:cs typeface="Times New Roman" panose="02020603050405020304" pitchFamily="18" charset="0"/>
            </a:endParaRPr>
          </a:p>
          <a:p>
            <a:pPr marL="0" indent="0" algn="just">
              <a:buNone/>
            </a:pPr>
            <a:r>
              <a:rPr lang="cs-CZ" altLang="cs-CZ" sz="2000" b="1" dirty="0">
                <a:solidFill>
                  <a:srgbClr val="002060"/>
                </a:solidFill>
                <a:cs typeface="Times New Roman" panose="02020603050405020304" pitchFamily="18" charset="0"/>
              </a:rPr>
              <a:t>1. Meaning and Introduction of Circular Economy</a:t>
            </a:r>
          </a:p>
          <a:p>
            <a:pPr marL="457200" indent="-457200" algn="just">
              <a:buFont typeface="+mj-lt"/>
              <a:buAutoNum type="arabicPeriod"/>
            </a:pPr>
            <a:endParaRPr lang="en-CA" altLang="cs-CZ" sz="2000" b="1" dirty="0">
              <a:solidFill>
                <a:srgbClr val="002060"/>
              </a:solidFill>
              <a:cs typeface="Times New Roman" panose="02020603050405020304" pitchFamily="18" charset="0"/>
            </a:endParaRPr>
          </a:p>
          <a:p>
            <a:pPr marL="0" indent="0" algn="just">
              <a:buNone/>
            </a:pPr>
            <a:r>
              <a:rPr lang="cs-CZ" altLang="cs-CZ" sz="2000" b="1" dirty="0">
                <a:solidFill>
                  <a:srgbClr val="002060"/>
                </a:solidFill>
                <a:cs typeface="Times New Roman" panose="02020603050405020304" pitchFamily="18" charset="0"/>
              </a:rPr>
              <a:t>2. European Approach</a:t>
            </a:r>
          </a:p>
          <a:p>
            <a:pPr marL="0" indent="0" algn="just">
              <a:buNone/>
            </a:pPr>
            <a:endParaRPr lang="cs-CZ" altLang="cs-CZ" sz="2000" b="1" dirty="0">
              <a:solidFill>
                <a:srgbClr val="002060"/>
              </a:solidFill>
              <a:cs typeface="Times New Roman" panose="02020603050405020304" pitchFamily="18" charset="0"/>
            </a:endParaRPr>
          </a:p>
          <a:p>
            <a:pPr marL="0" indent="0" algn="just">
              <a:buNone/>
            </a:pPr>
            <a:r>
              <a:rPr lang="cs-CZ" altLang="cs-CZ" sz="2000" b="1" dirty="0">
                <a:solidFill>
                  <a:srgbClr val="002060"/>
                </a:solidFill>
                <a:cs typeface="Times New Roman" panose="02020603050405020304" pitchFamily="18" charset="0"/>
              </a:rPr>
              <a:t>3. Circular Economy Action Plan</a:t>
            </a:r>
          </a:p>
          <a:p>
            <a:pPr marL="0" indent="0" algn="just">
              <a:buNone/>
            </a:pPr>
            <a:endParaRPr lang="cs-CZ" altLang="cs-CZ" sz="2000" b="1" dirty="0">
              <a:solidFill>
                <a:srgbClr val="002060"/>
              </a:solidFill>
              <a:cs typeface="Times New Roman" panose="02020603050405020304" pitchFamily="18" charset="0"/>
            </a:endParaRPr>
          </a:p>
          <a:p>
            <a:pPr marL="0" indent="0" algn="just">
              <a:buNone/>
            </a:pPr>
            <a:r>
              <a:rPr lang="cs-CZ" altLang="cs-CZ" sz="2000" b="1" dirty="0">
                <a:solidFill>
                  <a:srgbClr val="002060"/>
                </a:solidFill>
                <a:cs typeface="Times New Roman" panose="02020603050405020304" pitchFamily="18" charset="0"/>
              </a:rPr>
              <a:t>4. Stories for </a:t>
            </a:r>
            <a:r>
              <a:rPr lang="cs-CZ" altLang="cs-CZ" sz="2000" b="1" dirty="0" err="1">
                <a:solidFill>
                  <a:srgbClr val="002060"/>
                </a:solidFill>
                <a:cs typeface="Times New Roman" panose="02020603050405020304" pitchFamily="18" charset="0"/>
              </a:rPr>
              <a:t>grab</a:t>
            </a:r>
            <a:r>
              <a:rPr lang="cs-CZ" altLang="cs-CZ" sz="2000" b="1" dirty="0">
                <a:solidFill>
                  <a:srgbClr val="002060"/>
                </a:solidFill>
                <a:cs typeface="Times New Roman" panose="02020603050405020304" pitchFamily="18" charset="0"/>
              </a:rPr>
              <a:t> (best practice)</a:t>
            </a:r>
          </a:p>
          <a:p>
            <a:pPr marL="0" indent="0" algn="just">
              <a:buNone/>
            </a:pPr>
            <a:endParaRPr lang="en-CA" altLang="cs-CZ" sz="2000" b="1" dirty="0">
              <a:solidFill>
                <a:srgbClr val="002060"/>
              </a:solidFill>
              <a:cs typeface="Times New Roman" panose="02020603050405020304" pitchFamily="18" charset="0"/>
            </a:endParaRPr>
          </a:p>
          <a:p>
            <a:pPr marL="457200" indent="-457200" algn="just">
              <a:buFont typeface="+mj-lt"/>
              <a:buAutoNum type="arabicPeriod"/>
            </a:pPr>
            <a:endParaRPr lang="en-CA" altLang="cs-CZ" sz="2000" b="1" dirty="0">
              <a:solidFill>
                <a:srgbClr val="002060"/>
              </a:solidFill>
              <a:cs typeface="Times New Roman" panose="02020603050405020304" pitchFamily="18" charset="0"/>
            </a:endParaRPr>
          </a:p>
          <a:p>
            <a:pPr marL="457200" indent="-457200" algn="just">
              <a:buFont typeface="+mj-lt"/>
              <a:buAutoNum type="arabicPeriod"/>
            </a:pPr>
            <a:endParaRPr lang="en-CA" altLang="cs-CZ" sz="2400" dirty="0">
              <a:solidFill>
                <a:srgbClr val="002060"/>
              </a:solidFill>
              <a:cs typeface="Times New Roman" panose="02020603050405020304" pitchFamily="18" charset="0"/>
            </a:endParaRPr>
          </a:p>
          <a:p>
            <a:pPr marL="0" indent="0" algn="just">
              <a:buNone/>
            </a:pPr>
            <a:endParaRPr lang="en-CA" altLang="cs-CZ" sz="2400" dirty="0">
              <a:solidFill>
                <a:srgbClr val="002060"/>
              </a:solidFill>
              <a:cs typeface="Times New Roman" panose="02020603050405020304" pitchFamily="18" charset="0"/>
            </a:endParaRPr>
          </a:p>
          <a:p>
            <a:pPr marL="0" indent="0">
              <a:buNone/>
            </a:pPr>
            <a:endParaRPr lang="en-CA" altLang="cs-CZ" sz="2400" b="1" dirty="0">
              <a:solidFill>
                <a:srgbClr val="002060"/>
              </a:solidFill>
              <a:cs typeface="Times New Roman" panose="02020603050405020304" pitchFamily="18" charset="0"/>
            </a:endParaRPr>
          </a:p>
          <a:p>
            <a:endParaRPr lang="en-CA" altLang="cs-CZ" sz="2400" b="1" dirty="0">
              <a:solidFill>
                <a:srgbClr val="002060"/>
              </a:solidFill>
              <a:cs typeface="Times New Roman" panose="02020603050405020304" pitchFamily="18" charset="0"/>
            </a:endParaRPr>
          </a:p>
          <a:p>
            <a:endParaRPr lang="en-CA" altLang="cs-CZ" sz="2400" b="1" dirty="0">
              <a:solidFill>
                <a:srgbClr val="307871"/>
              </a:solidFill>
              <a:cs typeface="Times New Roman" panose="02020603050405020304" pitchFamily="18" charset="0"/>
            </a:endParaRPr>
          </a:p>
          <a:p>
            <a:endParaRPr lang="en-CA" altLang="cs-CZ" sz="2400" b="1" dirty="0">
              <a:solidFill>
                <a:srgbClr val="307871"/>
              </a:solidFill>
              <a:cs typeface="Times New Roman" panose="02020603050405020304" pitchFamily="18" charset="0"/>
            </a:endParaRPr>
          </a:p>
          <a:p>
            <a:endParaRPr lang="en-CA" altLang="cs-CZ" sz="2400" b="1" dirty="0">
              <a:solidFill>
                <a:srgbClr val="307871"/>
              </a:solidFill>
              <a:cs typeface="Times New Roman" panose="02020603050405020304" pitchFamily="18" charset="0"/>
            </a:endParaRPr>
          </a:p>
          <a:p>
            <a:endParaRPr lang="en-CA" altLang="cs-CZ" sz="2400" b="1" dirty="0">
              <a:solidFill>
                <a:srgbClr val="307871"/>
              </a:solidFill>
              <a:cs typeface="Times New Roman" panose="02020603050405020304" pitchFamily="18" charset="0"/>
            </a:endParaRP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7" name="Obdélník 6">
            <a:extLst>
              <a:ext uri="{FF2B5EF4-FFF2-40B4-BE49-F238E27FC236}">
                <a16:creationId xmlns:a16="http://schemas.microsoft.com/office/drawing/2014/main" id="{FB19B5ED-D8A2-4AC1-818F-66A8F33E80A1}"/>
              </a:ext>
            </a:extLst>
          </p:cNvPr>
          <p:cNvSpPr/>
          <p:nvPr/>
        </p:nvSpPr>
        <p:spPr>
          <a:xfrm>
            <a:off x="4056266" y="6256389"/>
            <a:ext cx="8023735" cy="307777"/>
          </a:xfrm>
          <a:prstGeom prst="rect">
            <a:avLst/>
          </a:prstGeom>
        </p:spPr>
        <p:txBody>
          <a:bodyPr wrap="none">
            <a:spAutoFit/>
          </a:bodyPr>
          <a:lstStyle/>
          <a:p>
            <a:r>
              <a:rPr lang="cs-CZ" sz="1400" dirty="0">
                <a:solidFill>
                  <a:srgbClr val="002060"/>
                </a:solidFill>
                <a:cs typeface="Times New Roman" panose="02020603050405020304" pitchFamily="18" charset="0"/>
              </a:rPr>
              <a:t>Source: (2025), https://thecsrarena.com/how-much-do-you-know-about-the-concept-of-circular-economy/</a:t>
            </a:r>
            <a:r>
              <a:rPr lang="en-GB" sz="1400" dirty="0">
                <a:solidFill>
                  <a:srgbClr val="002060"/>
                </a:solidFill>
                <a:cs typeface="Times New Roman" panose="02020603050405020304" pitchFamily="18" charset="0"/>
              </a:rPr>
              <a:t>"</a:t>
            </a:r>
          </a:p>
        </p:txBody>
      </p:sp>
      <p:pic>
        <p:nvPicPr>
          <p:cNvPr id="4" name="Obrázek 3">
            <a:extLst>
              <a:ext uri="{FF2B5EF4-FFF2-40B4-BE49-F238E27FC236}">
                <a16:creationId xmlns:a16="http://schemas.microsoft.com/office/drawing/2014/main" id="{0E71DFE0-256B-49D0-AC5E-0F9EE45A8DAB}"/>
              </a:ext>
            </a:extLst>
          </p:cNvPr>
          <p:cNvPicPr>
            <a:picLocks noChangeAspect="1"/>
          </p:cNvPicPr>
          <p:nvPr/>
        </p:nvPicPr>
        <p:blipFill rotWithShape="1">
          <a:blip r:embed="rId3"/>
          <a:srcRect l="22629" r="17520"/>
          <a:stretch/>
        </p:blipFill>
        <p:spPr>
          <a:xfrm>
            <a:off x="6096000" y="761834"/>
            <a:ext cx="5762045" cy="518397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9012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500"/>
                                        <p:tgtEl>
                                          <p:spTgt spid="8">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5" end="5"/>
                                            </p:txEl>
                                          </p:spTgt>
                                        </p:tgtEl>
                                        <p:attrNameLst>
                                          <p:attrName>style.visibility</p:attrName>
                                        </p:attrNameLst>
                                      </p:cBhvr>
                                      <p:to>
                                        <p:strVal val="visible"/>
                                      </p:to>
                                    </p:set>
                                    <p:animEffect transition="in" filter="fade">
                                      <p:cBhvr>
                                        <p:cTn id="12" dur="500"/>
                                        <p:tgtEl>
                                          <p:spTgt spid="8">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7" end="7"/>
                                            </p:txEl>
                                          </p:spTgt>
                                        </p:tgtEl>
                                        <p:attrNameLst>
                                          <p:attrName>style.visibility</p:attrName>
                                        </p:attrNameLst>
                                      </p:cBhvr>
                                      <p:to>
                                        <p:strVal val="visible"/>
                                      </p:to>
                                    </p:set>
                                    <p:animEffect transition="in" filter="fade">
                                      <p:cBhvr>
                                        <p:cTn id="17" dur="500"/>
                                        <p:tgtEl>
                                          <p:spTgt spid="8">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152400" y="635473"/>
            <a:ext cx="4713514"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cs-CZ" altLang="cs-CZ" sz="2000" b="1" i="0"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Times New Roman" panose="02020603050405020304" pitchFamily="18" charset="0"/>
            </a:endParaRPr>
          </a:p>
          <a:p>
            <a:pPr marL="0" lvl="0" indent="0" algn="just">
              <a:lnSpc>
                <a:spcPct val="100000"/>
              </a:lnSpc>
              <a:spcBef>
                <a:spcPts val="0"/>
              </a:spcBef>
              <a:buNone/>
            </a:pPr>
            <a:r>
              <a:rPr lang="cs-CZ" sz="2400" b="1" dirty="0" err="1">
                <a:solidFill>
                  <a:srgbClr val="002060"/>
                </a:solidFill>
                <a:cs typeface="Times New Roman" panose="02020603050405020304" pitchFamily="18" charset="0"/>
              </a:rPr>
              <a:t>Protecting</a:t>
            </a:r>
            <a:r>
              <a:rPr lang="cs-CZ" sz="2400" b="1" dirty="0">
                <a:solidFill>
                  <a:srgbClr val="002060"/>
                </a:solidFill>
                <a:cs typeface="Times New Roman" panose="02020603050405020304" pitchFamily="18" charset="0"/>
              </a:rPr>
              <a:t> </a:t>
            </a:r>
            <a:r>
              <a:rPr lang="en-AU" sz="2400" b="1" dirty="0">
                <a:solidFill>
                  <a:srgbClr val="002060"/>
                </a:solidFill>
                <a:cs typeface="Times New Roman" panose="02020603050405020304" pitchFamily="18" charset="0"/>
              </a:rPr>
              <a:t>the environment</a:t>
            </a:r>
          </a:p>
          <a:p>
            <a:pPr lvl="1" algn="just">
              <a:lnSpc>
                <a:spcPct val="100000"/>
              </a:lnSpc>
              <a:spcBef>
                <a:spcPts val="0"/>
              </a:spcBef>
            </a:pPr>
            <a:r>
              <a:rPr lang="en-AU" sz="2000" dirty="0">
                <a:solidFill>
                  <a:srgbClr val="002060"/>
                </a:solidFill>
                <a:cs typeface="Times New Roman" panose="02020603050405020304" pitchFamily="18" charset="0"/>
              </a:rPr>
              <a:t>Reusing and recycling products would slow down the use of natural resources, reduce landscape and habitat disruption and help to limit </a:t>
            </a:r>
            <a:r>
              <a:rPr lang="en-AU" sz="2000" dirty="0">
                <a:solidFill>
                  <a:srgbClr val="002060"/>
                </a:solidFill>
                <a:cs typeface="Times New Roman" panose="02020603050405020304" pitchFamily="18" charset="0"/>
                <a:hlinkClick r:id="rId4">
                  <a:extLst>
                    <a:ext uri="{A12FA001-AC4F-418D-AE19-62706E023703}">
                      <ahyp:hlinkClr xmlns:ahyp="http://schemas.microsoft.com/office/drawing/2018/hyperlinkcolor" val="tx"/>
                    </a:ext>
                  </a:extLst>
                </a:hlinkClick>
              </a:rPr>
              <a:t>biodiversity loss</a:t>
            </a:r>
            <a:r>
              <a:rPr lang="en-AU" sz="2000" dirty="0">
                <a:solidFill>
                  <a:srgbClr val="002060"/>
                </a:solidFill>
                <a:cs typeface="Times New Roman" panose="02020603050405020304" pitchFamily="18" charset="0"/>
              </a:rPr>
              <a:t>.</a:t>
            </a:r>
          </a:p>
          <a:p>
            <a:pPr lvl="1" algn="just">
              <a:lnSpc>
                <a:spcPct val="100000"/>
              </a:lnSpc>
              <a:spcBef>
                <a:spcPts val="0"/>
              </a:spcBef>
            </a:pPr>
            <a:endParaRPr lang="en-AU" sz="2000" dirty="0">
              <a:solidFill>
                <a:srgbClr val="002060"/>
              </a:solidFill>
              <a:cs typeface="Times New Roman" panose="02020603050405020304" pitchFamily="18" charset="0"/>
            </a:endParaRPr>
          </a:p>
          <a:p>
            <a:pPr lvl="1" algn="just">
              <a:lnSpc>
                <a:spcPct val="100000"/>
              </a:lnSpc>
              <a:spcBef>
                <a:spcPts val="0"/>
              </a:spcBef>
            </a:pPr>
            <a:r>
              <a:rPr lang="en-AU" sz="2000" dirty="0">
                <a:solidFill>
                  <a:srgbClr val="002060"/>
                </a:solidFill>
                <a:cs typeface="Times New Roman" panose="02020603050405020304" pitchFamily="18" charset="0"/>
                <a:hlinkClick r:id="rId5">
                  <a:extLst>
                    <a:ext uri="{A12FA001-AC4F-418D-AE19-62706E023703}">
                      <ahyp:hlinkClr xmlns:ahyp="http://schemas.microsoft.com/office/drawing/2018/hyperlinkcolor" val="tx"/>
                    </a:ext>
                  </a:extLst>
                </a:hlinkClick>
              </a:rPr>
              <a:t>A reduction in total annual greenhouse gas emissions</a:t>
            </a:r>
            <a:r>
              <a:rPr lang="en-AU" sz="2000" dirty="0">
                <a:solidFill>
                  <a:srgbClr val="002060"/>
                </a:solidFill>
                <a:cs typeface="Times New Roman" panose="02020603050405020304" pitchFamily="18" charset="0"/>
              </a:rPr>
              <a:t>. Industrial processes and product use are Responsible for 9 % of greenhouse gas emissions in EU. </a:t>
            </a:r>
          </a:p>
          <a:p>
            <a:pPr lvl="1" algn="just">
              <a:lnSpc>
                <a:spcPct val="100000"/>
              </a:lnSpc>
              <a:spcBef>
                <a:spcPts val="0"/>
              </a:spcBef>
            </a:pPr>
            <a:endParaRPr lang="en-AU" sz="2000" dirty="0">
              <a:solidFill>
                <a:srgbClr val="002060"/>
              </a:solidFill>
              <a:cs typeface="Times New Roman" panose="02020603050405020304" pitchFamily="18" charset="0"/>
            </a:endParaRPr>
          </a:p>
          <a:p>
            <a:pPr lvl="1" algn="just">
              <a:lnSpc>
                <a:spcPct val="100000"/>
              </a:lnSpc>
              <a:spcBef>
                <a:spcPts val="0"/>
              </a:spcBef>
            </a:pPr>
            <a:r>
              <a:rPr lang="en-AU" sz="2000" dirty="0">
                <a:solidFill>
                  <a:srgbClr val="002060"/>
                </a:solidFill>
                <a:cs typeface="Times New Roman" panose="02020603050405020304" pitchFamily="18" charset="0"/>
              </a:rPr>
              <a:t>Packaging is a growing issue and, on average, </a:t>
            </a:r>
            <a:r>
              <a:rPr lang="en-AU" sz="2000" dirty="0">
                <a:solidFill>
                  <a:srgbClr val="002060"/>
                </a:solidFill>
                <a:cs typeface="Times New Roman" panose="02020603050405020304" pitchFamily="18" charset="0"/>
                <a:hlinkClick r:id="rId6">
                  <a:extLst>
                    <a:ext uri="{A12FA001-AC4F-418D-AE19-62706E023703}">
                      <ahyp:hlinkClr xmlns:ahyp="http://schemas.microsoft.com/office/drawing/2018/hyperlinkcolor" val="tx"/>
                    </a:ext>
                  </a:extLst>
                </a:hlinkClick>
              </a:rPr>
              <a:t>the average European generates nearly 180 kilos of packaging waste per year</a:t>
            </a:r>
            <a:r>
              <a:rPr lang="en-AU" sz="2000" dirty="0">
                <a:solidFill>
                  <a:srgbClr val="002060"/>
                </a:solidFill>
                <a:cs typeface="Times New Roman" panose="02020603050405020304" pitchFamily="18" charset="0"/>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1800" b="1" i="0" u="none" strike="noStrike" kern="1200" cap="none" spc="0" normalizeH="0" baseline="0" noProof="0" dirty="0">
              <a:ln>
                <a:noFill/>
              </a:ln>
              <a:solidFill>
                <a:srgbClr val="307871"/>
              </a:solidFill>
              <a:effectLst/>
              <a:uLnTx/>
              <a:uFillTx/>
              <a:latin typeface="Calibri" panose="020F0502020204030204"/>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400" b="1" i="0" u="none" strike="noStrike" kern="1200" cap="none" spc="0" normalizeH="0" baseline="0" noProof="0" dirty="0">
              <a:ln>
                <a:noFill/>
              </a:ln>
              <a:solidFill>
                <a:srgbClr val="307871"/>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400" b="1" i="0" u="none" strike="noStrike" kern="1200" cap="none" spc="0" normalizeH="0" baseline="0" noProof="0" dirty="0">
              <a:ln>
                <a:noFill/>
              </a:ln>
              <a:solidFill>
                <a:srgbClr val="307871"/>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400" b="1" i="0" u="none" strike="noStrike" kern="1200" cap="none" spc="0" normalizeH="0" baseline="0" noProof="0" dirty="0">
              <a:ln>
                <a:noFill/>
              </a:ln>
              <a:solidFill>
                <a:srgbClr val="307871"/>
              </a:solidFill>
              <a:effectLst/>
              <a:uLnTx/>
              <a:uFillTx/>
              <a:latin typeface="Times New Roman" panose="02020603050405020304" pitchFamily="18" charset="0"/>
              <a:ea typeface="+mn-ea"/>
              <a:cs typeface="Times New Roman" panose="02020603050405020304" pitchFamily="18" charset="0"/>
            </a:endParaRPr>
          </a:p>
        </p:txBody>
      </p:sp>
      <p:sp>
        <p:nvSpPr>
          <p:cNvPr id="6" name="Obdélník 5">
            <a:extLst>
              <a:ext uri="{FF2B5EF4-FFF2-40B4-BE49-F238E27FC236}">
                <a16:creationId xmlns:a16="http://schemas.microsoft.com/office/drawing/2014/main" id="{5AD4AD84-9FC3-462B-A615-38A150A8AFFD}"/>
              </a:ext>
            </a:extLst>
          </p:cNvPr>
          <p:cNvSpPr/>
          <p:nvPr/>
        </p:nvSpPr>
        <p:spPr>
          <a:xfrm>
            <a:off x="502216" y="215963"/>
            <a:ext cx="11273589" cy="584775"/>
          </a:xfrm>
          <a:prstGeom prst="rect">
            <a:avLst/>
          </a:prstGeom>
        </p:spPr>
        <p:txBody>
          <a:bodyPr wrap="square">
            <a:spAutoFit/>
          </a:bodyPr>
          <a:lstStyle/>
          <a:p>
            <a:pPr lvl="0"/>
            <a:r>
              <a:rPr lang="en-GB" altLang="cs-CZ" sz="3200" dirty="0">
                <a:solidFill>
                  <a:srgbClr val="002060"/>
                </a:solidFill>
                <a:cs typeface="Times New Roman" panose="02020603050405020304" pitchFamily="18" charset="0"/>
              </a:rPr>
              <a:t>Benefits: why do we need to switch to a circular economy?</a:t>
            </a:r>
            <a:endParaRPr kumimoji="0" lang="cs-CZ" altLang="cs-CZ" sz="32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sp>
        <p:nvSpPr>
          <p:cNvPr id="8" name="Obdélník 7">
            <a:extLst>
              <a:ext uri="{FF2B5EF4-FFF2-40B4-BE49-F238E27FC236}">
                <a16:creationId xmlns:a16="http://schemas.microsoft.com/office/drawing/2014/main" id="{7C30C01C-B995-4693-9423-5AAE5EB1CF97}"/>
              </a:ext>
            </a:extLst>
          </p:cNvPr>
          <p:cNvSpPr/>
          <p:nvPr/>
        </p:nvSpPr>
        <p:spPr>
          <a:xfrm>
            <a:off x="5116286" y="6426070"/>
            <a:ext cx="6659519" cy="461665"/>
          </a:xfrm>
          <a:prstGeom prst="rect">
            <a:avLst/>
          </a:prstGeom>
        </p:spPr>
        <p:txBody>
          <a:bodyPr wrap="square">
            <a:spAutoFit/>
          </a:bodyPr>
          <a:lstStyle/>
          <a:p>
            <a:r>
              <a:rPr lang="cs-CZ" sz="1200" dirty="0"/>
              <a:t>Source: 2025, </a:t>
            </a:r>
            <a:r>
              <a:rPr lang="cs-CZ" sz="1200" dirty="0">
                <a:hlinkClick r:id="rId7"/>
              </a:rPr>
              <a:t>https://www.europarl.europa.eu/topics/en/article/20180301STO98928/greenhouse-gas-emissions-by-country-and-sector-infographic</a:t>
            </a:r>
            <a:r>
              <a:rPr lang="cs-CZ" sz="1200" dirty="0"/>
              <a:t> </a:t>
            </a:r>
            <a:endParaRPr lang="en-GB" sz="1200" dirty="0"/>
          </a:p>
        </p:txBody>
      </p:sp>
      <p:pic>
        <p:nvPicPr>
          <p:cNvPr id="4" name="Obrázek 3">
            <a:extLst>
              <a:ext uri="{FF2B5EF4-FFF2-40B4-BE49-F238E27FC236}">
                <a16:creationId xmlns:a16="http://schemas.microsoft.com/office/drawing/2014/main" id="{D4465CF1-DF01-4472-B2C0-EF5A185C9807}"/>
              </a:ext>
            </a:extLst>
          </p:cNvPr>
          <p:cNvPicPr>
            <a:picLocks noChangeAspect="1"/>
          </p:cNvPicPr>
          <p:nvPr/>
        </p:nvPicPr>
        <p:blipFill rotWithShape="1">
          <a:blip r:embed="rId8"/>
          <a:srcRect l="26973" t="17793" r="26448" b="6299"/>
          <a:stretch/>
        </p:blipFill>
        <p:spPr>
          <a:xfrm>
            <a:off x="4865914" y="1142999"/>
            <a:ext cx="5600941" cy="5134353"/>
          </a:xfrm>
          <a:prstGeom prst="rect">
            <a:avLst/>
          </a:prstGeom>
        </p:spPr>
      </p:pic>
    </p:spTree>
    <p:extLst>
      <p:ext uri="{BB962C8B-B14F-4D97-AF65-F5344CB8AC3E}">
        <p14:creationId xmlns:p14="http://schemas.microsoft.com/office/powerpoint/2010/main" val="759763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152399" y="635473"/>
            <a:ext cx="6659519"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cs-CZ" altLang="cs-CZ" sz="2000" b="1" i="0" u="none" strike="noStrike" kern="1200" cap="none" spc="0" normalizeH="0" baseline="0" noProof="0" dirty="0">
              <a:ln>
                <a:noFill/>
              </a:ln>
              <a:solidFill>
                <a:srgbClr val="002060"/>
              </a:solidFill>
              <a:effectLst/>
              <a:highlight>
                <a:srgbClr val="FFFF00"/>
              </a:highlight>
              <a:uLnTx/>
              <a:uFillTx/>
              <a:ea typeface="+mn-ea"/>
              <a:cs typeface="Times New Roman" panose="02020603050405020304" pitchFamily="18" charset="0"/>
            </a:endParaRPr>
          </a:p>
          <a:p>
            <a:pPr marL="0" lvl="0" indent="0" algn="just">
              <a:lnSpc>
                <a:spcPct val="100000"/>
              </a:lnSpc>
              <a:spcBef>
                <a:spcPts val="0"/>
              </a:spcBef>
              <a:buNone/>
            </a:pPr>
            <a:r>
              <a:rPr lang="en-US" sz="2000" b="1" dirty="0">
                <a:solidFill>
                  <a:srgbClr val="002060"/>
                </a:solidFill>
                <a:cs typeface="Times New Roman" panose="02020603050405020304" pitchFamily="18" charset="0"/>
              </a:rPr>
              <a:t>Reduce raw material dependence</a:t>
            </a:r>
            <a:endParaRPr lang="cs-CZ" sz="2000" b="1" dirty="0">
              <a:solidFill>
                <a:srgbClr val="002060"/>
              </a:solidFill>
              <a:cs typeface="Times New Roman" panose="02020603050405020304" pitchFamily="18" charset="0"/>
            </a:endParaRPr>
          </a:p>
          <a:p>
            <a:pPr>
              <a:lnSpc>
                <a:spcPct val="100000"/>
              </a:lnSpc>
              <a:spcBef>
                <a:spcPts val="0"/>
              </a:spcBef>
            </a:pPr>
            <a:r>
              <a:rPr lang="en-US" sz="2000" dirty="0">
                <a:solidFill>
                  <a:srgbClr val="002060"/>
                </a:solidFill>
                <a:cs typeface="Times New Roman" panose="02020603050405020304" pitchFamily="18" charset="0"/>
              </a:rPr>
              <a:t>The </a:t>
            </a:r>
            <a:r>
              <a:rPr lang="en-US" sz="2000" dirty="0">
                <a:solidFill>
                  <a:srgbClr val="002060"/>
                </a:solidFill>
                <a:cs typeface="Times New Roman" panose="02020603050405020304" pitchFamily="18" charset="0"/>
                <a:hlinkClick r:id="rId4">
                  <a:extLst>
                    <a:ext uri="{A12FA001-AC4F-418D-AE19-62706E023703}">
                      <ahyp:hlinkClr xmlns:ahyp="http://schemas.microsoft.com/office/drawing/2018/hyperlinkcolor" val="tx"/>
                    </a:ext>
                  </a:extLst>
                </a:hlinkClick>
              </a:rPr>
              <a:t>world's population </a:t>
            </a:r>
            <a:r>
              <a:rPr lang="en-US" sz="2000" dirty="0">
                <a:solidFill>
                  <a:srgbClr val="002060"/>
                </a:solidFill>
                <a:cs typeface="Times New Roman" panose="02020603050405020304" pitchFamily="18" charset="0"/>
              </a:rPr>
              <a:t>is growing and with it the demand for raw materials. However, the supply of crucial raw materials is limited.</a:t>
            </a:r>
            <a:endParaRPr lang="cs-CZ" sz="2000" dirty="0">
              <a:solidFill>
                <a:srgbClr val="002060"/>
              </a:solidFill>
              <a:cs typeface="Times New Roman" panose="02020603050405020304" pitchFamily="18" charset="0"/>
            </a:endParaRPr>
          </a:p>
          <a:p>
            <a:pPr>
              <a:lnSpc>
                <a:spcPct val="100000"/>
              </a:lnSpc>
              <a:spcBef>
                <a:spcPts val="0"/>
              </a:spcBef>
            </a:pPr>
            <a:r>
              <a:rPr lang="en-US" sz="2000" dirty="0">
                <a:solidFill>
                  <a:srgbClr val="002060"/>
                </a:solidFill>
                <a:cs typeface="Times New Roman" panose="02020603050405020304" pitchFamily="18" charset="0"/>
              </a:rPr>
              <a:t>Finite supplies also means some EU countries are dependent on other countries for their raw materials. According to Eurostat, the EU imports about </a:t>
            </a:r>
            <a:r>
              <a:rPr lang="en-US" sz="2000" b="1" dirty="0">
                <a:solidFill>
                  <a:srgbClr val="002060"/>
                </a:solidFill>
                <a:cs typeface="Times New Roman" panose="02020603050405020304" pitchFamily="18" charset="0"/>
              </a:rPr>
              <a:t>half of the raw materials </a:t>
            </a:r>
            <a:r>
              <a:rPr lang="en-US" sz="2000" dirty="0">
                <a:solidFill>
                  <a:srgbClr val="002060"/>
                </a:solidFill>
                <a:cs typeface="Times New Roman" panose="02020603050405020304" pitchFamily="18" charset="0"/>
              </a:rPr>
              <a:t>it consumes.</a:t>
            </a:r>
            <a:endParaRPr lang="cs-CZ" sz="2000" dirty="0">
              <a:solidFill>
                <a:srgbClr val="002060"/>
              </a:solidFill>
              <a:cs typeface="Times New Roman" panose="02020603050405020304" pitchFamily="18" charset="0"/>
            </a:endParaRPr>
          </a:p>
          <a:p>
            <a:pPr>
              <a:lnSpc>
                <a:spcPct val="100000"/>
              </a:lnSpc>
              <a:spcBef>
                <a:spcPts val="0"/>
              </a:spcBef>
            </a:pPr>
            <a:endParaRPr lang="cs-CZ" sz="2000" dirty="0">
              <a:solidFill>
                <a:srgbClr val="002060"/>
              </a:solidFill>
              <a:cs typeface="Times New Roman" panose="02020603050405020304" pitchFamily="18" charset="0"/>
            </a:endParaRPr>
          </a:p>
          <a:p>
            <a:pPr>
              <a:lnSpc>
                <a:spcPct val="100000"/>
              </a:lnSpc>
              <a:spcBef>
                <a:spcPts val="0"/>
              </a:spcBef>
            </a:pPr>
            <a:r>
              <a:rPr lang="en-GB" sz="2000" dirty="0">
                <a:solidFill>
                  <a:srgbClr val="002060"/>
                </a:solidFill>
                <a:cs typeface="Times New Roman" panose="02020603050405020304" pitchFamily="18" charset="0"/>
              </a:rPr>
              <a:t>The total value of trade (imports plus exports) of raw materials between the EU and the rest of the world in 2023 was €165 billion. Exports were lower than imports, so this resulted in a trade </a:t>
            </a:r>
            <a:r>
              <a:rPr lang="en-GB" sz="2000" b="1" dirty="0">
                <a:solidFill>
                  <a:srgbClr val="002060"/>
                </a:solidFill>
                <a:cs typeface="Times New Roman" panose="02020603050405020304" pitchFamily="18" charset="0"/>
              </a:rPr>
              <a:t>deficit of €29 billion.</a:t>
            </a:r>
            <a:endParaRPr lang="cs-CZ" sz="2000" b="1" dirty="0">
              <a:solidFill>
                <a:srgbClr val="002060"/>
              </a:solidFill>
              <a:cs typeface="Times New Roman" panose="02020603050405020304" pitchFamily="18" charset="0"/>
            </a:endParaRPr>
          </a:p>
          <a:p>
            <a:pPr>
              <a:lnSpc>
                <a:spcPct val="100000"/>
              </a:lnSpc>
              <a:spcBef>
                <a:spcPts val="0"/>
              </a:spcBef>
            </a:pPr>
            <a:endParaRPr lang="cs-CZ" sz="2000" dirty="0">
              <a:solidFill>
                <a:srgbClr val="002060"/>
              </a:solidFill>
              <a:cs typeface="Times New Roman" panose="02020603050405020304" pitchFamily="18" charset="0"/>
            </a:endParaRPr>
          </a:p>
          <a:p>
            <a:pPr>
              <a:lnSpc>
                <a:spcPct val="100000"/>
              </a:lnSpc>
              <a:spcBef>
                <a:spcPts val="0"/>
              </a:spcBef>
            </a:pPr>
            <a:r>
              <a:rPr lang="en-US" sz="2000" dirty="0">
                <a:solidFill>
                  <a:srgbClr val="002060"/>
                </a:solidFill>
                <a:cs typeface="Times New Roman" panose="02020603050405020304" pitchFamily="18" charset="0"/>
              </a:rPr>
              <a:t>This especially applies to </a:t>
            </a:r>
            <a:r>
              <a:rPr lang="en-US" sz="2000" dirty="0">
                <a:solidFill>
                  <a:srgbClr val="002060"/>
                </a:solidFill>
                <a:cs typeface="Times New Roman" panose="02020603050405020304" pitchFamily="18" charset="0"/>
                <a:hlinkClick r:id="rId5">
                  <a:extLst>
                    <a:ext uri="{A12FA001-AC4F-418D-AE19-62706E023703}">
                      <ahyp:hlinkClr xmlns:ahyp="http://schemas.microsoft.com/office/drawing/2018/hyperlinkcolor" val="tx"/>
                    </a:ext>
                  </a:extLst>
                </a:hlinkClick>
              </a:rPr>
              <a:t>critical raw materials</a:t>
            </a:r>
            <a:r>
              <a:rPr lang="en-US" sz="2000" dirty="0">
                <a:solidFill>
                  <a:srgbClr val="002060"/>
                </a:solidFill>
                <a:cs typeface="Times New Roman" panose="02020603050405020304" pitchFamily="18" charset="0"/>
              </a:rPr>
              <a:t>, needed for the production of technologies that are crucial for achieving climate goals, such as </a:t>
            </a:r>
            <a:r>
              <a:rPr lang="en-US" sz="2000" dirty="0">
                <a:solidFill>
                  <a:srgbClr val="002060"/>
                </a:solidFill>
                <a:cs typeface="Times New Roman" panose="02020603050405020304" pitchFamily="18" charset="0"/>
                <a:hlinkClick r:id="rId6">
                  <a:extLst>
                    <a:ext uri="{A12FA001-AC4F-418D-AE19-62706E023703}">
                      <ahyp:hlinkClr xmlns:ahyp="http://schemas.microsoft.com/office/drawing/2018/hyperlinkcolor" val="tx"/>
                    </a:ext>
                  </a:extLst>
                </a:hlinkClick>
              </a:rPr>
              <a:t>batteries</a:t>
            </a:r>
            <a:r>
              <a:rPr lang="en-US" sz="2000" dirty="0">
                <a:solidFill>
                  <a:srgbClr val="002060"/>
                </a:solidFill>
                <a:cs typeface="Times New Roman" panose="02020603050405020304" pitchFamily="18" charset="0"/>
              </a:rPr>
              <a:t> and electric engines.</a:t>
            </a:r>
            <a:endParaRPr lang="cs-CZ" sz="2000" dirty="0">
              <a:solidFill>
                <a:srgbClr val="002060"/>
              </a:solidFill>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000" b="1" i="0" u="none" strike="noStrike" kern="1200" cap="none" spc="0" normalizeH="0" baseline="0" noProof="0" dirty="0">
              <a:ln>
                <a:noFill/>
              </a:ln>
              <a:solidFill>
                <a:srgbClr val="307871"/>
              </a:solidFill>
              <a:effectLst/>
              <a:uLnTx/>
              <a:uFillTx/>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000" b="1" i="0" u="none" strike="noStrike" kern="1200" cap="none" spc="0" normalizeH="0" baseline="0" noProof="0" dirty="0">
              <a:ln>
                <a:noFill/>
              </a:ln>
              <a:solidFill>
                <a:srgbClr val="307871"/>
              </a:solidFill>
              <a:effectLst/>
              <a:uLnTx/>
              <a:uFillTx/>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000" b="1" i="0" u="none" strike="noStrike" kern="1200" cap="none" spc="0" normalizeH="0" baseline="0" noProof="0" dirty="0">
              <a:ln>
                <a:noFill/>
              </a:ln>
              <a:solidFill>
                <a:srgbClr val="307871"/>
              </a:solidFill>
              <a:effectLst/>
              <a:uLnTx/>
              <a:uFillTx/>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000" b="1" i="0" u="none" strike="noStrike" kern="1200" cap="none" spc="0" normalizeH="0" baseline="0" noProof="0" dirty="0">
              <a:ln>
                <a:noFill/>
              </a:ln>
              <a:solidFill>
                <a:srgbClr val="307871"/>
              </a:solidFill>
              <a:effectLst/>
              <a:uLnTx/>
              <a:uFillTx/>
              <a:ea typeface="+mn-ea"/>
              <a:cs typeface="Times New Roman" panose="02020603050405020304" pitchFamily="18" charset="0"/>
            </a:endParaRPr>
          </a:p>
        </p:txBody>
      </p:sp>
      <p:sp>
        <p:nvSpPr>
          <p:cNvPr id="6" name="Obdélník 5">
            <a:extLst>
              <a:ext uri="{FF2B5EF4-FFF2-40B4-BE49-F238E27FC236}">
                <a16:creationId xmlns:a16="http://schemas.microsoft.com/office/drawing/2014/main" id="{5AD4AD84-9FC3-462B-A615-38A150A8AFFD}"/>
              </a:ext>
            </a:extLst>
          </p:cNvPr>
          <p:cNvSpPr/>
          <p:nvPr/>
        </p:nvSpPr>
        <p:spPr>
          <a:xfrm>
            <a:off x="502216" y="215963"/>
            <a:ext cx="11273589" cy="584775"/>
          </a:xfrm>
          <a:prstGeom prst="rect">
            <a:avLst/>
          </a:prstGeom>
        </p:spPr>
        <p:txBody>
          <a:bodyPr wrap="square">
            <a:spAutoFit/>
          </a:bodyPr>
          <a:lstStyle/>
          <a:p>
            <a:pPr lvl="0"/>
            <a:r>
              <a:rPr lang="en-GB" altLang="cs-CZ" sz="3200" dirty="0">
                <a:solidFill>
                  <a:srgbClr val="002060"/>
                </a:solidFill>
                <a:cs typeface="Times New Roman" panose="02020603050405020304" pitchFamily="18" charset="0"/>
              </a:rPr>
              <a:t>Benefits: why do we need to switch to a circular economy?</a:t>
            </a:r>
            <a:endParaRPr kumimoji="0" lang="cs-CZ" altLang="cs-CZ" sz="32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sp>
        <p:nvSpPr>
          <p:cNvPr id="8" name="Obdélník 7">
            <a:extLst>
              <a:ext uri="{FF2B5EF4-FFF2-40B4-BE49-F238E27FC236}">
                <a16:creationId xmlns:a16="http://schemas.microsoft.com/office/drawing/2014/main" id="{7C30C01C-B995-4693-9423-5AAE5EB1CF97}"/>
              </a:ext>
            </a:extLst>
          </p:cNvPr>
          <p:cNvSpPr/>
          <p:nvPr/>
        </p:nvSpPr>
        <p:spPr>
          <a:xfrm>
            <a:off x="5116286" y="6426070"/>
            <a:ext cx="6659519" cy="276999"/>
          </a:xfrm>
          <a:prstGeom prst="rect">
            <a:avLst/>
          </a:prstGeom>
        </p:spPr>
        <p:txBody>
          <a:bodyPr wrap="square">
            <a:spAutoFit/>
          </a:bodyPr>
          <a:lstStyle/>
          <a:p>
            <a:r>
              <a:rPr lang="cs-CZ" sz="1200" dirty="0"/>
              <a:t>Source: 2025, </a:t>
            </a:r>
            <a:r>
              <a:rPr lang="cs-CZ" sz="1200" dirty="0">
                <a:hlinkClick r:id="rId7"/>
              </a:rPr>
              <a:t>https://www.worldometers.info/world-population/#top20</a:t>
            </a:r>
            <a:r>
              <a:rPr lang="cs-CZ" sz="1200" dirty="0"/>
              <a:t> </a:t>
            </a:r>
            <a:endParaRPr lang="en-GB" sz="1200" dirty="0"/>
          </a:p>
        </p:txBody>
      </p:sp>
      <p:pic>
        <p:nvPicPr>
          <p:cNvPr id="5" name="Obrázek 4">
            <a:extLst>
              <a:ext uri="{FF2B5EF4-FFF2-40B4-BE49-F238E27FC236}">
                <a16:creationId xmlns:a16="http://schemas.microsoft.com/office/drawing/2014/main" id="{3F90964C-F2F1-4BF6-AF5C-2E1B1289068B}"/>
              </a:ext>
            </a:extLst>
          </p:cNvPr>
          <p:cNvPicPr>
            <a:picLocks noChangeAspect="1"/>
          </p:cNvPicPr>
          <p:nvPr/>
        </p:nvPicPr>
        <p:blipFill rotWithShape="1">
          <a:blip r:embed="rId8"/>
          <a:srcRect l="16697" t="15397" r="38750" b="25079"/>
          <a:stretch/>
        </p:blipFill>
        <p:spPr>
          <a:xfrm>
            <a:off x="7260772" y="987543"/>
            <a:ext cx="2895600" cy="2176048"/>
          </a:xfrm>
          <a:prstGeom prst="rect">
            <a:avLst/>
          </a:prstGeom>
        </p:spPr>
      </p:pic>
      <p:pic>
        <p:nvPicPr>
          <p:cNvPr id="7" name="Obrázek 6">
            <a:extLst>
              <a:ext uri="{FF2B5EF4-FFF2-40B4-BE49-F238E27FC236}">
                <a16:creationId xmlns:a16="http://schemas.microsoft.com/office/drawing/2014/main" id="{9EE5E961-7DF0-4BA4-9F15-B3CD5E17E3D9}"/>
              </a:ext>
            </a:extLst>
          </p:cNvPr>
          <p:cNvPicPr>
            <a:picLocks noChangeAspect="1"/>
          </p:cNvPicPr>
          <p:nvPr/>
        </p:nvPicPr>
        <p:blipFill rotWithShape="1">
          <a:blip r:embed="rId9"/>
          <a:srcRect l="16786" t="21428" r="39073" b="35556"/>
          <a:stretch/>
        </p:blipFill>
        <p:spPr>
          <a:xfrm>
            <a:off x="6657916" y="3262480"/>
            <a:ext cx="5381685" cy="2950030"/>
          </a:xfrm>
          <a:prstGeom prst="rect">
            <a:avLst/>
          </a:prstGeom>
        </p:spPr>
      </p:pic>
    </p:spTree>
    <p:extLst>
      <p:ext uri="{BB962C8B-B14F-4D97-AF65-F5344CB8AC3E}">
        <p14:creationId xmlns:p14="http://schemas.microsoft.com/office/powerpoint/2010/main" val="207764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152399" y="635473"/>
            <a:ext cx="5943601"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cs-CZ" altLang="cs-CZ" sz="2000" b="1" i="0" u="none" strike="noStrike" kern="1200" cap="none" spc="0" normalizeH="0" baseline="0" noProof="0" dirty="0">
              <a:ln>
                <a:noFill/>
              </a:ln>
              <a:solidFill>
                <a:srgbClr val="002060"/>
              </a:solidFill>
              <a:effectLst/>
              <a:highlight>
                <a:srgbClr val="FFFF00"/>
              </a:highlight>
              <a:uLnTx/>
              <a:uFillTx/>
              <a:ea typeface="+mn-ea"/>
              <a:cs typeface="Times New Roman" panose="02020603050405020304" pitchFamily="18" charset="0"/>
            </a:endParaRPr>
          </a:p>
          <a:p>
            <a:pPr marL="0" indent="0" algn="just">
              <a:buNone/>
            </a:pPr>
            <a:r>
              <a:rPr lang="en-US" sz="2000" b="1" dirty="0">
                <a:solidFill>
                  <a:srgbClr val="002060"/>
                </a:solidFill>
                <a:cs typeface="Times New Roman" panose="02020603050405020304" pitchFamily="18" charset="0"/>
              </a:rPr>
              <a:t>Create jobs and save consumers money</a:t>
            </a:r>
            <a:endParaRPr lang="cs-CZ" sz="2000" b="1" dirty="0">
              <a:solidFill>
                <a:srgbClr val="002060"/>
              </a:solidFill>
              <a:cs typeface="Times New Roman" panose="02020603050405020304" pitchFamily="18" charset="0"/>
            </a:endParaRPr>
          </a:p>
          <a:p>
            <a:pPr lvl="1" algn="just"/>
            <a:endParaRPr lang="cs-CZ" sz="2000" dirty="0">
              <a:solidFill>
                <a:srgbClr val="002060"/>
              </a:solidFill>
              <a:cs typeface="Times New Roman" panose="02020603050405020304" pitchFamily="18" charset="0"/>
            </a:endParaRPr>
          </a:p>
          <a:p>
            <a:pPr lvl="1" algn="just"/>
            <a:r>
              <a:rPr lang="en-US" sz="2000" dirty="0">
                <a:solidFill>
                  <a:srgbClr val="002060"/>
                </a:solidFill>
                <a:cs typeface="Times New Roman" panose="02020603050405020304" pitchFamily="18" charset="0"/>
              </a:rPr>
              <a:t>Moving towards a more circular economy could </a:t>
            </a:r>
            <a:r>
              <a:rPr lang="en-US" sz="2000" b="1" dirty="0">
                <a:solidFill>
                  <a:srgbClr val="002060"/>
                </a:solidFill>
                <a:cs typeface="Times New Roman" panose="02020603050405020304" pitchFamily="18" charset="0"/>
              </a:rPr>
              <a:t>increase competitiveness</a:t>
            </a:r>
            <a:r>
              <a:rPr lang="en-US" sz="2000" dirty="0">
                <a:solidFill>
                  <a:srgbClr val="002060"/>
                </a:solidFill>
                <a:cs typeface="Times New Roman" panose="02020603050405020304" pitchFamily="18" charset="0"/>
              </a:rPr>
              <a:t>, stimulate innovation, boost economic growth and create jobs (700,000 jobs in the </a:t>
            </a:r>
            <a:r>
              <a:rPr lang="cs-CZ" sz="2000" dirty="0">
                <a:solidFill>
                  <a:srgbClr val="002060"/>
                </a:solidFill>
                <a:cs typeface="Times New Roman" panose="02020603050405020304" pitchFamily="18" charset="0"/>
              </a:rPr>
              <a:t>E</a:t>
            </a:r>
            <a:r>
              <a:rPr lang="en-US" sz="2000" dirty="0">
                <a:solidFill>
                  <a:srgbClr val="002060"/>
                </a:solidFill>
                <a:cs typeface="Times New Roman" panose="02020603050405020304" pitchFamily="18" charset="0"/>
              </a:rPr>
              <a:t>U alone by 2030).</a:t>
            </a:r>
            <a:endParaRPr lang="cs-CZ" sz="2000" dirty="0">
              <a:solidFill>
                <a:srgbClr val="002060"/>
              </a:solidFill>
              <a:cs typeface="Times New Roman" panose="02020603050405020304" pitchFamily="18" charset="0"/>
            </a:endParaRPr>
          </a:p>
          <a:p>
            <a:pPr lvl="1" algn="just"/>
            <a:endParaRPr lang="cs-CZ" sz="2000" dirty="0">
              <a:solidFill>
                <a:srgbClr val="002060"/>
              </a:solidFill>
              <a:cs typeface="Times New Roman" panose="02020603050405020304" pitchFamily="18" charset="0"/>
            </a:endParaRPr>
          </a:p>
          <a:p>
            <a:pPr lvl="1" algn="just"/>
            <a:r>
              <a:rPr lang="en-US" sz="2000" dirty="0">
                <a:solidFill>
                  <a:srgbClr val="002060"/>
                </a:solidFill>
                <a:cs typeface="Times New Roman" panose="02020603050405020304" pitchFamily="18" charset="0"/>
              </a:rPr>
              <a:t>Redesigning materials and products for circular use would also </a:t>
            </a:r>
            <a:r>
              <a:rPr lang="en-US" sz="2000" b="1" dirty="0">
                <a:solidFill>
                  <a:srgbClr val="002060"/>
                </a:solidFill>
                <a:cs typeface="Times New Roman" panose="02020603050405020304" pitchFamily="18" charset="0"/>
              </a:rPr>
              <a:t>boost innovation </a:t>
            </a:r>
            <a:r>
              <a:rPr lang="en-US" sz="2000" dirty="0">
                <a:solidFill>
                  <a:srgbClr val="002060"/>
                </a:solidFill>
                <a:cs typeface="Times New Roman" panose="02020603050405020304" pitchFamily="18" charset="0"/>
              </a:rPr>
              <a:t>across different sectors of the economy.</a:t>
            </a:r>
          </a:p>
          <a:p>
            <a:pPr marL="457200" lvl="1" indent="0" algn="just">
              <a:buNone/>
            </a:pPr>
            <a:endParaRPr lang="en-US" sz="2000" dirty="0">
              <a:solidFill>
                <a:srgbClr val="002060"/>
              </a:solidFill>
              <a:cs typeface="Times New Roman" panose="02020603050405020304" pitchFamily="18" charset="0"/>
            </a:endParaRPr>
          </a:p>
          <a:p>
            <a:pPr lvl="1" algn="just"/>
            <a:r>
              <a:rPr lang="en-US" sz="2000" dirty="0">
                <a:solidFill>
                  <a:srgbClr val="002060"/>
                </a:solidFill>
                <a:cs typeface="Times New Roman" panose="02020603050405020304" pitchFamily="18" charset="0"/>
              </a:rPr>
              <a:t>Consumers will be provided with more </a:t>
            </a:r>
            <a:r>
              <a:rPr lang="en-US" sz="2000" b="1" dirty="0">
                <a:solidFill>
                  <a:srgbClr val="002060"/>
                </a:solidFill>
                <a:cs typeface="Times New Roman" panose="02020603050405020304" pitchFamily="18" charset="0"/>
              </a:rPr>
              <a:t>durable</a:t>
            </a:r>
            <a:r>
              <a:rPr lang="en-US" sz="2000" dirty="0">
                <a:solidFill>
                  <a:srgbClr val="002060"/>
                </a:solidFill>
                <a:cs typeface="Times New Roman" panose="02020603050405020304" pitchFamily="18" charset="0"/>
              </a:rPr>
              <a:t> and </a:t>
            </a:r>
            <a:r>
              <a:rPr lang="en-US" sz="2000" b="1" dirty="0">
                <a:solidFill>
                  <a:srgbClr val="002060"/>
                </a:solidFill>
                <a:cs typeface="Times New Roman" panose="02020603050405020304" pitchFamily="18" charset="0"/>
              </a:rPr>
              <a:t>innovative products </a:t>
            </a:r>
            <a:r>
              <a:rPr lang="en-US" sz="2000" dirty="0">
                <a:solidFill>
                  <a:srgbClr val="002060"/>
                </a:solidFill>
                <a:cs typeface="Times New Roman" panose="02020603050405020304" pitchFamily="18" charset="0"/>
              </a:rPr>
              <a:t>that will increase the </a:t>
            </a:r>
            <a:r>
              <a:rPr lang="en-US" sz="2000" b="1" dirty="0">
                <a:solidFill>
                  <a:srgbClr val="002060"/>
                </a:solidFill>
                <a:cs typeface="Times New Roman" panose="02020603050405020304" pitchFamily="18" charset="0"/>
              </a:rPr>
              <a:t>quality of life </a:t>
            </a:r>
            <a:r>
              <a:rPr lang="en-US" sz="2000" dirty="0">
                <a:solidFill>
                  <a:srgbClr val="002060"/>
                </a:solidFill>
                <a:cs typeface="Times New Roman" panose="02020603050405020304" pitchFamily="18" charset="0"/>
              </a:rPr>
              <a:t>and save them money in the long term..</a:t>
            </a:r>
            <a:endParaRPr lang="cs-CZ" sz="2000" dirty="0">
              <a:solidFill>
                <a:srgbClr val="002060"/>
              </a:solidFill>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000" b="1" i="0" u="none" strike="noStrike" kern="1200" cap="none" spc="0" normalizeH="0" baseline="0" noProof="0" dirty="0">
              <a:ln>
                <a:noFill/>
              </a:ln>
              <a:solidFill>
                <a:srgbClr val="307871"/>
              </a:solidFill>
              <a:effectLst/>
              <a:uLnTx/>
              <a:uFillTx/>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000" b="1" i="0" u="none" strike="noStrike" kern="1200" cap="none" spc="0" normalizeH="0" baseline="0" noProof="0" dirty="0">
              <a:ln>
                <a:noFill/>
              </a:ln>
              <a:solidFill>
                <a:srgbClr val="307871"/>
              </a:solidFill>
              <a:effectLst/>
              <a:uLnTx/>
              <a:uFillTx/>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000" b="1" i="0" u="none" strike="noStrike" kern="1200" cap="none" spc="0" normalizeH="0" baseline="0" noProof="0" dirty="0">
              <a:ln>
                <a:noFill/>
              </a:ln>
              <a:solidFill>
                <a:srgbClr val="307871"/>
              </a:solidFill>
              <a:effectLst/>
              <a:uLnTx/>
              <a:uFillTx/>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000" b="1" i="0" u="none" strike="noStrike" kern="1200" cap="none" spc="0" normalizeH="0" baseline="0" noProof="0" dirty="0">
              <a:ln>
                <a:noFill/>
              </a:ln>
              <a:solidFill>
                <a:srgbClr val="307871"/>
              </a:solidFill>
              <a:effectLst/>
              <a:uLnTx/>
              <a:uFillTx/>
              <a:ea typeface="+mn-ea"/>
              <a:cs typeface="Times New Roman" panose="02020603050405020304" pitchFamily="18" charset="0"/>
            </a:endParaRPr>
          </a:p>
        </p:txBody>
      </p:sp>
      <p:sp>
        <p:nvSpPr>
          <p:cNvPr id="6" name="Obdélník 5">
            <a:extLst>
              <a:ext uri="{FF2B5EF4-FFF2-40B4-BE49-F238E27FC236}">
                <a16:creationId xmlns:a16="http://schemas.microsoft.com/office/drawing/2014/main" id="{5AD4AD84-9FC3-462B-A615-38A150A8AFFD}"/>
              </a:ext>
            </a:extLst>
          </p:cNvPr>
          <p:cNvSpPr/>
          <p:nvPr/>
        </p:nvSpPr>
        <p:spPr>
          <a:xfrm>
            <a:off x="502216" y="215963"/>
            <a:ext cx="11273589" cy="584775"/>
          </a:xfrm>
          <a:prstGeom prst="rect">
            <a:avLst/>
          </a:prstGeom>
        </p:spPr>
        <p:txBody>
          <a:bodyPr wrap="square">
            <a:spAutoFit/>
          </a:bodyPr>
          <a:lstStyle/>
          <a:p>
            <a:pPr lvl="0"/>
            <a:r>
              <a:rPr lang="en-GB" altLang="cs-CZ" sz="3200" dirty="0">
                <a:solidFill>
                  <a:srgbClr val="002060"/>
                </a:solidFill>
                <a:cs typeface="Times New Roman" panose="02020603050405020304" pitchFamily="18" charset="0"/>
              </a:rPr>
              <a:t>Benefits: why do we need to switch to a circular economy?</a:t>
            </a:r>
            <a:endParaRPr kumimoji="0" lang="cs-CZ" altLang="cs-CZ" sz="32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sp>
        <p:nvSpPr>
          <p:cNvPr id="8" name="Obdélník 7">
            <a:extLst>
              <a:ext uri="{FF2B5EF4-FFF2-40B4-BE49-F238E27FC236}">
                <a16:creationId xmlns:a16="http://schemas.microsoft.com/office/drawing/2014/main" id="{7C30C01C-B995-4693-9423-5AAE5EB1CF97}"/>
              </a:ext>
            </a:extLst>
          </p:cNvPr>
          <p:cNvSpPr/>
          <p:nvPr/>
        </p:nvSpPr>
        <p:spPr>
          <a:xfrm>
            <a:off x="720749" y="6439973"/>
            <a:ext cx="6659519" cy="276999"/>
          </a:xfrm>
          <a:prstGeom prst="rect">
            <a:avLst/>
          </a:prstGeom>
        </p:spPr>
        <p:txBody>
          <a:bodyPr wrap="square">
            <a:spAutoFit/>
          </a:bodyPr>
          <a:lstStyle/>
          <a:p>
            <a:r>
              <a:rPr lang="cs-CZ" sz="1200" dirty="0"/>
              <a:t>Source: 2025, </a:t>
            </a:r>
            <a:r>
              <a:rPr lang="cs-CZ" sz="1200" dirty="0">
                <a:hlinkClick r:id="rId4"/>
              </a:rPr>
              <a:t>https://www.worldometers.info/world-population/#top20</a:t>
            </a:r>
            <a:r>
              <a:rPr lang="cs-CZ" sz="1200" dirty="0"/>
              <a:t> </a:t>
            </a:r>
            <a:endParaRPr lang="en-GB" sz="1200" dirty="0"/>
          </a:p>
        </p:txBody>
      </p:sp>
      <p:pic>
        <p:nvPicPr>
          <p:cNvPr id="4" name="Obrázek 3">
            <a:extLst>
              <a:ext uri="{FF2B5EF4-FFF2-40B4-BE49-F238E27FC236}">
                <a16:creationId xmlns:a16="http://schemas.microsoft.com/office/drawing/2014/main" id="{7970477F-8FF0-4ECF-A8F3-0D268033AF81}"/>
              </a:ext>
            </a:extLst>
          </p:cNvPr>
          <p:cNvPicPr>
            <a:picLocks noChangeAspect="1"/>
          </p:cNvPicPr>
          <p:nvPr/>
        </p:nvPicPr>
        <p:blipFill>
          <a:blip r:embed="rId5"/>
          <a:stretch>
            <a:fillRect/>
          </a:stretch>
        </p:blipFill>
        <p:spPr>
          <a:xfrm>
            <a:off x="6384758" y="2610787"/>
            <a:ext cx="5654843" cy="31808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Obdélník 9">
            <a:extLst>
              <a:ext uri="{FF2B5EF4-FFF2-40B4-BE49-F238E27FC236}">
                <a16:creationId xmlns:a16="http://schemas.microsoft.com/office/drawing/2014/main" id="{D08ECCA5-27EF-450E-802D-BBBE5F6F68E6}"/>
              </a:ext>
            </a:extLst>
          </p:cNvPr>
          <p:cNvSpPr/>
          <p:nvPr/>
        </p:nvSpPr>
        <p:spPr>
          <a:xfrm>
            <a:off x="6369615" y="6365038"/>
            <a:ext cx="6096000" cy="276999"/>
          </a:xfrm>
          <a:prstGeom prst="rect">
            <a:avLst/>
          </a:prstGeom>
        </p:spPr>
        <p:txBody>
          <a:bodyPr>
            <a:spAutoFit/>
          </a:bodyPr>
          <a:lstStyle/>
          <a:p>
            <a:r>
              <a:rPr lang="cs-CZ" sz="1200" dirty="0"/>
              <a:t>Source: 2025, </a:t>
            </a:r>
            <a:r>
              <a:rPr lang="en-GB" sz="1200" dirty="0">
                <a:hlinkClick r:id="rId6"/>
              </a:rPr>
              <a:t>https://fastercapital.com/startup-topic/Benefits-of-Circular-Economy.html</a:t>
            </a:r>
            <a:r>
              <a:rPr lang="cs-CZ" sz="1200" dirty="0"/>
              <a:t> </a:t>
            </a:r>
            <a:endParaRPr lang="en-GB" sz="1200" dirty="0"/>
          </a:p>
        </p:txBody>
      </p:sp>
    </p:spTree>
    <p:extLst>
      <p:ext uri="{BB962C8B-B14F-4D97-AF65-F5344CB8AC3E}">
        <p14:creationId xmlns:p14="http://schemas.microsoft.com/office/powerpoint/2010/main" val="3497113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449092" y="417096"/>
            <a:ext cx="3755263"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1"/>
                </a:solidFill>
                <a:cs typeface="Times New Roman" panose="02020603050405020304" pitchFamily="18" charset="0"/>
              </a:rPr>
              <a:t>What is the EU doing to become a circular economy?</a:t>
            </a:r>
            <a:endParaRPr lang="cs-CZ" dirty="0">
              <a:solidFill>
                <a:schemeClr val="bg1"/>
              </a:solidFill>
              <a:cs typeface="Times New Roman" panose="02020603050405020304" pitchFamily="18" charset="0"/>
            </a:endParaRPr>
          </a:p>
          <a:p>
            <a:pPr lvl="0"/>
            <a:endParaRPr lang="cs-CZ" dirty="0">
              <a:solidFill>
                <a:schemeClr val="bg1"/>
              </a:solidFill>
              <a:cs typeface="Times New Roman" panose="02020603050405020304" pitchFamily="18" charset="0"/>
            </a:endParaRPr>
          </a:p>
          <a:p>
            <a:pPr lvl="0"/>
            <a:r>
              <a:rPr lang="en-GB" dirty="0">
                <a:solidFill>
                  <a:schemeClr val="bg1"/>
                </a:solidFill>
                <a:cs typeface="Times New Roman" panose="02020603050405020304" pitchFamily="18" charset="0"/>
              </a:rPr>
              <a:t>Answer for the question could be found in 4 milestones…</a:t>
            </a:r>
          </a:p>
          <a:p>
            <a:pPr lvl="0"/>
            <a:endParaRPr lang="en-GB" dirty="0">
              <a:solidFill>
                <a:schemeClr val="bg1"/>
              </a:solidFill>
              <a:cs typeface="Times New Roman" panose="02020603050405020304" pitchFamily="18" charset="0"/>
            </a:endParaRP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9" name="Nadpis 1"/>
          <p:cNvSpPr txBox="1">
            <a:spLocks/>
          </p:cNvSpPr>
          <p:nvPr/>
        </p:nvSpPr>
        <p:spPr>
          <a:xfrm>
            <a:off x="666806" y="720605"/>
            <a:ext cx="3208508" cy="2283851"/>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dirty="0">
                <a:solidFill>
                  <a:schemeClr val="bg1"/>
                </a:solidFill>
                <a:latin typeface="+mn-lt"/>
                <a:cs typeface="Times New Roman" panose="02020603050405020304" pitchFamily="18" charset="0"/>
              </a:rPr>
              <a:t>3. </a:t>
            </a:r>
            <a:r>
              <a:rPr lang="en-US" sz="2400" b="1" dirty="0">
                <a:solidFill>
                  <a:schemeClr val="bg1"/>
                </a:solidFill>
                <a:latin typeface="+mn-lt"/>
                <a:cs typeface="Times New Roman" panose="02020603050405020304" pitchFamily="18" charset="0"/>
              </a:rPr>
              <a:t>Circular Economy Action Plan</a:t>
            </a:r>
          </a:p>
          <a:p>
            <a:pPr algn="l"/>
            <a:endParaRPr lang="en-US" sz="2400" b="1" dirty="0">
              <a:solidFill>
                <a:schemeClr val="bg1"/>
              </a:solidFill>
              <a:latin typeface="+mn-lt"/>
              <a:cs typeface="Times New Roman" panose="02020603050405020304" pitchFamily="18" charset="0"/>
            </a:endParaRPr>
          </a:p>
        </p:txBody>
      </p:sp>
      <p:sp>
        <p:nvSpPr>
          <p:cNvPr id="11" name="Zástupný symbol pro obsah 2"/>
          <p:cNvSpPr txBox="1">
            <a:spLocks/>
          </p:cNvSpPr>
          <p:nvPr/>
        </p:nvSpPr>
        <p:spPr>
          <a:xfrm>
            <a:off x="4220775" y="195486"/>
            <a:ext cx="2626339" cy="698097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800" dirty="0">
              <a:solidFill>
                <a:srgbClr val="002060"/>
              </a:solidFill>
              <a:cs typeface="Times New Roman" panose="02020603050405020304" pitchFamily="18" charset="0"/>
            </a:endParaRPr>
          </a:p>
          <a:p>
            <a:endParaRPr lang="en-GB" sz="1800" dirty="0">
              <a:solidFill>
                <a:srgbClr val="002060"/>
              </a:solidFill>
              <a:cs typeface="Times New Roman" panose="02020603050405020304" pitchFamily="18" charset="0"/>
            </a:endParaRPr>
          </a:p>
          <a:p>
            <a:pPr marL="0" indent="0">
              <a:buNone/>
            </a:pPr>
            <a:endParaRPr lang="cs-CZ" sz="1800" b="1" dirty="0">
              <a:solidFill>
                <a:srgbClr val="002060"/>
              </a:solidFill>
              <a:cs typeface="Times New Roman" panose="02020603050405020304" pitchFamily="18" charset="0"/>
            </a:endParaRPr>
          </a:p>
        </p:txBody>
      </p:sp>
      <p:sp>
        <p:nvSpPr>
          <p:cNvPr id="5" name="AutoShape 2" descr="What is sustainability">
            <a:extLst>
              <a:ext uri="{FF2B5EF4-FFF2-40B4-BE49-F238E27FC236}">
                <a16:creationId xmlns:a16="http://schemas.microsoft.com/office/drawing/2014/main" id="{8DD8E3B0-14A9-4946-9CE8-4B03136E1BB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4" descr="What is sustainability">
            <a:extLst>
              <a:ext uri="{FF2B5EF4-FFF2-40B4-BE49-F238E27FC236}">
                <a16:creationId xmlns:a16="http://schemas.microsoft.com/office/drawing/2014/main" id="{1A218227-CE53-47D4-B8AF-FCCE7B6FFAA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Zástupný symbol pro obsah 2">
            <a:extLst>
              <a:ext uri="{FF2B5EF4-FFF2-40B4-BE49-F238E27FC236}">
                <a16:creationId xmlns:a16="http://schemas.microsoft.com/office/drawing/2014/main" id="{8B7E4E39-B3B1-4B41-9746-421C40752EAE}"/>
              </a:ext>
            </a:extLst>
          </p:cNvPr>
          <p:cNvSpPr txBox="1">
            <a:spLocks/>
          </p:cNvSpPr>
          <p:nvPr/>
        </p:nvSpPr>
        <p:spPr>
          <a:xfrm>
            <a:off x="4220775" y="132216"/>
            <a:ext cx="5734302"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GB" sz="1600" dirty="0">
              <a:solidFill>
                <a:srgbClr val="002060"/>
              </a:solidFill>
              <a:cs typeface="Times New Roman" panose="02020603050405020304" pitchFamily="18" charset="0"/>
            </a:endParaRPr>
          </a:p>
          <a:p>
            <a:pPr marL="342900" indent="-342900" algn="just">
              <a:buFont typeface="+mj-lt"/>
              <a:buAutoNum type="arabicPeriod"/>
            </a:pPr>
            <a:r>
              <a:rPr lang="en-GB" sz="1600" dirty="0">
                <a:solidFill>
                  <a:srgbClr val="002060"/>
                </a:solidFill>
                <a:cs typeface="Times New Roman" panose="02020603050405020304" pitchFamily="18" charset="0"/>
              </a:rPr>
              <a:t>2020, the European Commission presented the </a:t>
            </a:r>
            <a:r>
              <a:rPr lang="en-GB" sz="1600" b="1" dirty="0">
                <a:solidFill>
                  <a:srgbClr val="002060"/>
                </a:solidFill>
                <a:cs typeface="Times New Roman" panose="02020603050405020304" pitchFamily="18" charset="0"/>
              </a:rPr>
              <a:t>circular economy action plan</a:t>
            </a:r>
            <a:r>
              <a:rPr lang="en-GB" sz="1600" dirty="0">
                <a:solidFill>
                  <a:srgbClr val="002060"/>
                </a:solidFill>
                <a:cs typeface="Times New Roman" panose="02020603050405020304" pitchFamily="18" charset="0"/>
              </a:rPr>
              <a:t>,  which aims to promote more sustainable product design, reduce waste and empower consumers, for example by creating a right to repair. There is a focus on resource intensive sectors, such as electronics and ICT, plastics, textiles and construction.</a:t>
            </a:r>
          </a:p>
          <a:p>
            <a:pPr marL="342900" indent="-342900" algn="just">
              <a:buFont typeface="+mj-lt"/>
              <a:buAutoNum type="arabicPeriod"/>
            </a:pPr>
            <a:r>
              <a:rPr lang="en-GB" sz="1600" dirty="0">
                <a:solidFill>
                  <a:srgbClr val="002060"/>
                </a:solidFill>
                <a:cs typeface="Times New Roman" panose="02020603050405020304" pitchFamily="18" charset="0"/>
              </a:rPr>
              <a:t>2021, the Parliament adopted a </a:t>
            </a:r>
            <a:r>
              <a:rPr lang="en-GB" sz="1600" b="1" dirty="0">
                <a:solidFill>
                  <a:srgbClr val="002060"/>
                </a:solidFill>
                <a:cs typeface="Times New Roman" panose="02020603050405020304" pitchFamily="18" charset="0"/>
              </a:rPr>
              <a:t>resolution</a:t>
            </a:r>
            <a:r>
              <a:rPr lang="en-GB" sz="1600" dirty="0">
                <a:solidFill>
                  <a:srgbClr val="002060"/>
                </a:solidFill>
                <a:cs typeface="Times New Roman" panose="02020603050405020304" pitchFamily="18" charset="0"/>
              </a:rPr>
              <a:t> on the new circular economy action plan demanding </a:t>
            </a:r>
            <a:r>
              <a:rPr lang="en-GB" sz="1600" b="1" dirty="0">
                <a:solidFill>
                  <a:srgbClr val="002060"/>
                </a:solidFill>
                <a:cs typeface="Times New Roman" panose="02020603050405020304" pitchFamily="18" charset="0"/>
              </a:rPr>
              <a:t>additional measures to achieve a carbon-neutral, environmentally sustainable, toxic-free and fully circular economy by 2050</a:t>
            </a:r>
            <a:r>
              <a:rPr lang="en-GB" sz="1600" dirty="0">
                <a:solidFill>
                  <a:srgbClr val="002060"/>
                </a:solidFill>
                <a:cs typeface="Times New Roman" panose="02020603050405020304" pitchFamily="18" charset="0"/>
              </a:rPr>
              <a:t>, including tighter recycling rules and binding targets for materials use and consumption by 2030.</a:t>
            </a:r>
            <a:endParaRPr lang="cs-CZ" sz="1600" dirty="0">
              <a:solidFill>
                <a:srgbClr val="002060"/>
              </a:solidFill>
              <a:cs typeface="Times New Roman" panose="02020603050405020304" pitchFamily="18" charset="0"/>
            </a:endParaRPr>
          </a:p>
          <a:p>
            <a:pPr marL="342900" indent="-342900" algn="just">
              <a:buFont typeface="+mj-lt"/>
              <a:buAutoNum type="arabicPeriod"/>
            </a:pPr>
            <a:r>
              <a:rPr lang="en-GB" sz="1600" dirty="0">
                <a:solidFill>
                  <a:srgbClr val="002060"/>
                </a:solidFill>
                <a:cs typeface="Times New Roman" panose="02020603050405020304" pitchFamily="18" charset="0"/>
              </a:rPr>
              <a:t>2022, the Commission released the first </a:t>
            </a:r>
            <a:r>
              <a:rPr lang="en-GB" sz="1600" b="1" dirty="0">
                <a:solidFill>
                  <a:srgbClr val="002060"/>
                </a:solidFill>
                <a:cs typeface="Times New Roman" panose="02020603050405020304" pitchFamily="18" charset="0"/>
              </a:rPr>
              <a:t>package of measures</a:t>
            </a:r>
            <a:r>
              <a:rPr lang="en-GB" sz="1600" dirty="0">
                <a:solidFill>
                  <a:srgbClr val="002060"/>
                </a:solidFill>
                <a:cs typeface="Times New Roman" panose="02020603050405020304" pitchFamily="18" charset="0"/>
              </a:rPr>
              <a:t> to speed up the transition towards a circular economy, as part of the circular economy action plan. The proposals include boosting sustainable products, empowering consumers for the green transition, reviewing construction product regulation, and creating a strategy on sustainable textiles.</a:t>
            </a:r>
          </a:p>
          <a:p>
            <a:pPr marL="342900" indent="-342900" algn="just">
              <a:buFont typeface="+mj-lt"/>
              <a:buAutoNum type="arabicPeriod"/>
            </a:pPr>
            <a:r>
              <a:rPr lang="en-GB" sz="1600" dirty="0">
                <a:solidFill>
                  <a:srgbClr val="002060"/>
                </a:solidFill>
                <a:cs typeface="Times New Roman" panose="02020603050405020304" pitchFamily="18" charset="0"/>
              </a:rPr>
              <a:t>2022, the Commission proposed new EU-wide </a:t>
            </a:r>
            <a:r>
              <a:rPr lang="en-GB" sz="1600" b="1" dirty="0">
                <a:solidFill>
                  <a:srgbClr val="002060"/>
                </a:solidFill>
                <a:cs typeface="Times New Roman" panose="02020603050405020304" pitchFamily="18" charset="0"/>
              </a:rPr>
              <a:t>rules on packaging</a:t>
            </a:r>
            <a:r>
              <a:rPr lang="en-GB" sz="1600" dirty="0">
                <a:solidFill>
                  <a:srgbClr val="002060"/>
                </a:solidFill>
                <a:cs typeface="Times New Roman" panose="02020603050405020304" pitchFamily="18" charset="0"/>
              </a:rPr>
              <a:t>.</a:t>
            </a:r>
            <a:r>
              <a:rPr lang="cs-CZ" sz="1600" dirty="0">
                <a:solidFill>
                  <a:srgbClr val="002060"/>
                </a:solidFill>
                <a:cs typeface="Times New Roman" panose="02020603050405020304" pitchFamily="18" charset="0"/>
              </a:rPr>
              <a:t> </a:t>
            </a:r>
            <a:r>
              <a:rPr lang="en-GB" sz="1600" dirty="0">
                <a:solidFill>
                  <a:srgbClr val="002060"/>
                </a:solidFill>
                <a:cs typeface="Times New Roman" panose="02020603050405020304" pitchFamily="18" charset="0"/>
              </a:rPr>
              <a:t>It aims to reduce packaging waste and improve packaging design, with for example clear labelling to promote reuse and recycling; and calls for a transition to bio-based, biodegradable and compostable plastics.</a:t>
            </a:r>
          </a:p>
          <a:p>
            <a:pPr marL="0" indent="0" algn="just">
              <a:buNone/>
            </a:pPr>
            <a:endParaRPr lang="cs-CZ" sz="1600" dirty="0">
              <a:solidFill>
                <a:srgbClr val="002060"/>
              </a:solidFill>
              <a:cs typeface="Times New Roman" panose="02020603050405020304" pitchFamily="18" charset="0"/>
            </a:endParaRPr>
          </a:p>
          <a:p>
            <a:pPr marL="0" indent="0" algn="just">
              <a:buNone/>
            </a:pPr>
            <a:endParaRPr lang="cs-CZ" sz="1600" dirty="0">
              <a:solidFill>
                <a:srgbClr val="002060"/>
              </a:solidFill>
              <a:cs typeface="Times New Roman" panose="02020603050405020304" pitchFamily="18" charset="0"/>
            </a:endParaRPr>
          </a:p>
          <a:p>
            <a:pPr marL="0" indent="0" algn="just">
              <a:buNone/>
            </a:pPr>
            <a:endParaRPr lang="en-GB" sz="1600" dirty="0">
              <a:solidFill>
                <a:srgbClr val="002060"/>
              </a:solidFill>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1600" i="0" u="none" strike="noStrike" kern="1200" cap="none" spc="0" normalizeH="0" baseline="0" noProof="0" dirty="0">
              <a:ln>
                <a:noFill/>
              </a:ln>
              <a:solidFill>
                <a:srgbClr val="307871"/>
              </a:solidFill>
              <a:effectLst/>
              <a:uLnTx/>
              <a:uFillTx/>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1600" i="0" u="none" strike="noStrike" kern="1200" cap="none" spc="0" normalizeH="0" baseline="0" noProof="0" dirty="0">
              <a:ln>
                <a:noFill/>
              </a:ln>
              <a:solidFill>
                <a:srgbClr val="307871"/>
              </a:solidFill>
              <a:effectLst/>
              <a:uLnTx/>
              <a:uFillTx/>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1600" i="0" u="none" strike="noStrike" kern="1200" cap="none" spc="0" normalizeH="0" baseline="0" noProof="0" dirty="0">
              <a:ln>
                <a:noFill/>
              </a:ln>
              <a:solidFill>
                <a:srgbClr val="307871"/>
              </a:solidFill>
              <a:effectLst/>
              <a:uLnTx/>
              <a:uFillTx/>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1600" i="0" u="none" strike="noStrike" kern="1200" cap="none" spc="0" normalizeH="0" baseline="0" noProof="0" dirty="0">
              <a:ln>
                <a:noFill/>
              </a:ln>
              <a:solidFill>
                <a:srgbClr val="307871"/>
              </a:solidFill>
              <a:effectLst/>
              <a:uLnTx/>
              <a:uFillTx/>
              <a:ea typeface="+mn-ea"/>
              <a:cs typeface="Times New Roman" panose="02020603050405020304" pitchFamily="18" charset="0"/>
            </a:endParaRPr>
          </a:p>
        </p:txBody>
      </p:sp>
      <p:pic>
        <p:nvPicPr>
          <p:cNvPr id="3" name="Obrázek 2">
            <a:extLst>
              <a:ext uri="{FF2B5EF4-FFF2-40B4-BE49-F238E27FC236}">
                <a16:creationId xmlns:a16="http://schemas.microsoft.com/office/drawing/2014/main" id="{AC6ED694-6109-4562-8AC5-5D4F71EEFEAF}"/>
              </a:ext>
            </a:extLst>
          </p:cNvPr>
          <p:cNvPicPr>
            <a:picLocks noChangeAspect="1"/>
          </p:cNvPicPr>
          <p:nvPr/>
        </p:nvPicPr>
        <p:blipFill rotWithShape="1">
          <a:blip r:embed="rId4"/>
          <a:srcRect l="19017" t="20444" r="30804" b="8413"/>
          <a:stretch/>
        </p:blipFill>
        <p:spPr>
          <a:xfrm>
            <a:off x="877712" y="4335193"/>
            <a:ext cx="2507745" cy="1999949"/>
          </a:xfrm>
          <a:prstGeom prst="rect">
            <a:avLst/>
          </a:prstGeom>
        </p:spPr>
      </p:pic>
      <p:sp>
        <p:nvSpPr>
          <p:cNvPr id="7" name="Obdélník 6">
            <a:extLst>
              <a:ext uri="{FF2B5EF4-FFF2-40B4-BE49-F238E27FC236}">
                <a16:creationId xmlns:a16="http://schemas.microsoft.com/office/drawing/2014/main" id="{568E4C0E-CA14-4A9D-993C-B1A328975B77}"/>
              </a:ext>
            </a:extLst>
          </p:cNvPr>
          <p:cNvSpPr/>
          <p:nvPr/>
        </p:nvSpPr>
        <p:spPr>
          <a:xfrm>
            <a:off x="337457" y="6427932"/>
            <a:ext cx="10580914" cy="276999"/>
          </a:xfrm>
          <a:prstGeom prst="rect">
            <a:avLst/>
          </a:prstGeom>
        </p:spPr>
        <p:txBody>
          <a:bodyPr wrap="square">
            <a:spAutoFit/>
          </a:bodyPr>
          <a:lstStyle/>
          <a:p>
            <a:r>
              <a:rPr lang="cs-CZ" sz="1200" dirty="0"/>
              <a:t>Source: 2025, </a:t>
            </a:r>
            <a:r>
              <a:rPr lang="en-GB" sz="1200" dirty="0">
                <a:hlinkClick r:id="rId5"/>
              </a:rPr>
              <a:t>https://www.europarl.europa.eu/topics/en/article/20210128STO96607/how-the-eu-wants-to-achieve-a-circular-economy-by-2050</a:t>
            </a:r>
            <a:r>
              <a:rPr lang="cs-CZ" sz="1200" dirty="0"/>
              <a:t> </a:t>
            </a:r>
            <a:endParaRPr lang="en-GB" sz="1200" dirty="0"/>
          </a:p>
        </p:txBody>
      </p:sp>
    </p:spTree>
    <p:extLst>
      <p:ext uri="{BB962C8B-B14F-4D97-AF65-F5344CB8AC3E}">
        <p14:creationId xmlns:p14="http://schemas.microsoft.com/office/powerpoint/2010/main" val="1394677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395899" y="361969"/>
            <a:ext cx="9825126" cy="830997"/>
          </a:xfrm>
          <a:prstGeom prst="rect">
            <a:avLst/>
          </a:prstGeom>
        </p:spPr>
        <p:txBody>
          <a:bodyPr wrap="none">
            <a:spAutoFit/>
          </a:bodyPr>
          <a:lstStyle/>
          <a:p>
            <a:pPr>
              <a:defRPr/>
            </a:pPr>
            <a:r>
              <a:rPr lang="en-AU" sz="2400" b="1" kern="0" dirty="0">
                <a:solidFill>
                  <a:srgbClr val="002060"/>
                </a:solidFill>
                <a:latin typeface="Times New Roman"/>
                <a:ea typeface="+mj-ea"/>
                <a:cs typeface="+mj-cs"/>
              </a:rPr>
              <a:t>Circular Economy Action Plan </a:t>
            </a:r>
            <a:r>
              <a:rPr lang="en-AU" sz="2400" kern="0" dirty="0">
                <a:solidFill>
                  <a:srgbClr val="002060"/>
                </a:solidFill>
                <a:latin typeface="Times New Roman"/>
                <a:ea typeface="+mj-ea"/>
                <a:cs typeface="+mj-cs"/>
              </a:rPr>
              <a:t>- </a:t>
            </a:r>
            <a:r>
              <a:rPr lang="en-AU" sz="2400" dirty="0">
                <a:solidFill>
                  <a:srgbClr val="002060"/>
                </a:solidFill>
                <a:latin typeface="Times New Roman" panose="02020603050405020304" pitchFamily="18" charset="0"/>
                <a:cs typeface="Times New Roman" panose="02020603050405020304" pitchFamily="18" charset="0"/>
              </a:rPr>
              <a:t>For a cleaner and more competitive Europe</a:t>
            </a:r>
          </a:p>
          <a:p>
            <a:pPr lvl="0">
              <a:defRPr/>
            </a:pPr>
            <a:r>
              <a:rPr lang="cs-CZ" sz="2400" kern="0" dirty="0">
                <a:solidFill>
                  <a:srgbClr val="002060"/>
                </a:solidFill>
                <a:latin typeface="Times New Roman"/>
                <a:ea typeface="+mj-ea"/>
                <a:cs typeface="+mj-cs"/>
              </a:rPr>
              <a:t> </a:t>
            </a:r>
            <a:endParaRPr lang="en-GB" sz="2400" kern="0" dirty="0">
              <a:solidFill>
                <a:srgbClr val="002060"/>
              </a:solidFill>
              <a:latin typeface="Times New Roman"/>
              <a:ea typeface="+mj-ea"/>
              <a:cs typeface="+mj-cs"/>
            </a:endParaRPr>
          </a:p>
        </p:txBody>
      </p:sp>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18011"/>
            <a:ext cx="10255973" cy="511641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sz="2200" dirty="0">
              <a:solidFill>
                <a:srgbClr val="002060"/>
              </a:solidFill>
              <a:latin typeface="Times New Roman" panose="02020603050405020304" pitchFamily="18" charset="0"/>
              <a:cs typeface="Times New Roman" panose="02020603050405020304" pitchFamily="18" charset="0"/>
            </a:endParaRPr>
          </a:p>
        </p:txBody>
      </p:sp>
      <p:pic>
        <p:nvPicPr>
          <p:cNvPr id="2" name="Obrázek 1">
            <a:hlinkClick r:id="rId4"/>
            <a:extLst>
              <a:ext uri="{FF2B5EF4-FFF2-40B4-BE49-F238E27FC236}">
                <a16:creationId xmlns:a16="http://schemas.microsoft.com/office/drawing/2014/main" id="{0B28F203-C9FD-4DDE-BA24-323DEEFACB9D}"/>
              </a:ext>
            </a:extLst>
          </p:cNvPr>
          <p:cNvPicPr>
            <a:picLocks noChangeAspect="1"/>
          </p:cNvPicPr>
          <p:nvPr/>
        </p:nvPicPr>
        <p:blipFill rotWithShape="1">
          <a:blip r:embed="rId5"/>
          <a:srcRect l="28947" t="20118" r="29605" b="5277"/>
          <a:stretch/>
        </p:blipFill>
        <p:spPr>
          <a:xfrm>
            <a:off x="175320" y="1125741"/>
            <a:ext cx="4236376" cy="4289316"/>
          </a:xfrm>
          <a:prstGeom prst="rect">
            <a:avLst/>
          </a:prstGeom>
          <a:ln>
            <a:noFill/>
          </a:ln>
          <a:effectLst>
            <a:softEdge rad="112500"/>
          </a:effectLst>
        </p:spPr>
      </p:pic>
      <p:pic>
        <p:nvPicPr>
          <p:cNvPr id="3" name="Obrázek 2">
            <a:hlinkClick r:id="rId4"/>
            <a:extLst>
              <a:ext uri="{FF2B5EF4-FFF2-40B4-BE49-F238E27FC236}">
                <a16:creationId xmlns:a16="http://schemas.microsoft.com/office/drawing/2014/main" id="{415D35DF-9120-4D27-9C49-48A38177CF59}"/>
              </a:ext>
            </a:extLst>
          </p:cNvPr>
          <p:cNvPicPr>
            <a:picLocks noChangeAspect="1"/>
          </p:cNvPicPr>
          <p:nvPr/>
        </p:nvPicPr>
        <p:blipFill rotWithShape="1">
          <a:blip r:embed="rId6"/>
          <a:srcRect l="30921" t="25727" r="31053" b="12985"/>
          <a:stretch/>
        </p:blipFill>
        <p:spPr>
          <a:xfrm>
            <a:off x="4577608" y="1036543"/>
            <a:ext cx="5643417" cy="5116410"/>
          </a:xfrm>
          <a:prstGeom prst="rect">
            <a:avLst/>
          </a:prstGeom>
          <a:ln>
            <a:noFill/>
          </a:ln>
          <a:effectLst>
            <a:outerShdw blurRad="292100" dist="139700" dir="2700000" algn="tl" rotWithShape="0">
              <a:srgbClr val="333333">
                <a:alpha val="65000"/>
              </a:srgbClr>
            </a:outerShdw>
          </a:effectLst>
        </p:spPr>
      </p:pic>
      <p:sp>
        <p:nvSpPr>
          <p:cNvPr id="4" name="Obdélník 3">
            <a:extLst>
              <a:ext uri="{FF2B5EF4-FFF2-40B4-BE49-F238E27FC236}">
                <a16:creationId xmlns:a16="http://schemas.microsoft.com/office/drawing/2014/main" id="{D04FCEC0-F0A2-40D2-9392-0D145E67D310}"/>
              </a:ext>
            </a:extLst>
          </p:cNvPr>
          <p:cNvSpPr/>
          <p:nvPr/>
        </p:nvSpPr>
        <p:spPr>
          <a:xfrm>
            <a:off x="251520" y="6421653"/>
            <a:ext cx="11809852" cy="307777"/>
          </a:xfrm>
          <a:prstGeom prst="rect">
            <a:avLst/>
          </a:prstGeom>
        </p:spPr>
        <p:txBody>
          <a:bodyPr wrap="square">
            <a:spAutoFit/>
          </a:bodyPr>
          <a:lstStyle/>
          <a:p>
            <a:r>
              <a:rPr lang="cs-CZ" sz="1400" dirty="0"/>
              <a:t>For </a:t>
            </a:r>
            <a:r>
              <a:rPr lang="cs-CZ" sz="1400" dirty="0" err="1"/>
              <a:t>downloading</a:t>
            </a:r>
            <a:r>
              <a:rPr lang="cs-CZ" sz="1400" dirty="0"/>
              <a:t> in </a:t>
            </a:r>
            <a:r>
              <a:rPr lang="cs-CZ" sz="1400" dirty="0" err="1"/>
              <a:t>your</a:t>
            </a:r>
            <a:r>
              <a:rPr lang="cs-CZ" sz="1400" dirty="0"/>
              <a:t> Language: </a:t>
            </a:r>
            <a:r>
              <a:rPr lang="en-GB" sz="1400" dirty="0">
                <a:hlinkClick r:id="rId7"/>
              </a:rPr>
              <a:t>https://eur-lex.europa.eu/legal-content/EN/TXT/?qid=1583933814386&amp;uri=COM:2020:98:FIN</a:t>
            </a:r>
            <a:r>
              <a:rPr lang="cs-CZ" sz="1400" dirty="0"/>
              <a:t> </a:t>
            </a:r>
            <a:endParaRPr lang="en-GB" sz="1400" dirty="0"/>
          </a:p>
        </p:txBody>
      </p:sp>
    </p:spTree>
    <p:extLst>
      <p:ext uri="{BB962C8B-B14F-4D97-AF65-F5344CB8AC3E}">
        <p14:creationId xmlns:p14="http://schemas.microsoft.com/office/powerpoint/2010/main" val="320950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152399" y="635472"/>
            <a:ext cx="8863264" cy="56947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buNone/>
            </a:pPr>
            <a:endParaRPr lang="cs-CZ" sz="2000" dirty="0">
              <a:solidFill>
                <a:srgbClr val="002060"/>
              </a:solidFill>
              <a:cs typeface="Times New Roman" panose="02020603050405020304" pitchFamily="18" charset="0"/>
            </a:endParaRPr>
          </a:p>
          <a:p>
            <a:r>
              <a:rPr lang="en-GB" sz="2000" dirty="0">
                <a:solidFill>
                  <a:schemeClr val="accent1">
                    <a:lumMod val="50000"/>
                  </a:schemeClr>
                </a:solidFill>
                <a:hlinkClick r:id="rId4">
                  <a:extLst>
                    <a:ext uri="{A12FA001-AC4F-418D-AE19-62706E023703}">
                      <ahyp:hlinkClr xmlns:ahyp="http://schemas.microsoft.com/office/drawing/2018/hyperlinkcolor" val="tx"/>
                    </a:ext>
                  </a:extLst>
                </a:hlinkClick>
              </a:rPr>
              <a:t>Circular economy action plan</a:t>
            </a:r>
            <a:endParaRPr lang="cs-CZ" sz="2000" dirty="0">
              <a:solidFill>
                <a:schemeClr val="accent1">
                  <a:lumMod val="50000"/>
                </a:schemeClr>
              </a:solidFill>
            </a:endParaRPr>
          </a:p>
          <a:p>
            <a:endParaRPr lang="en-GB" sz="2000" dirty="0">
              <a:solidFill>
                <a:schemeClr val="accent1">
                  <a:lumMod val="50000"/>
                </a:schemeClr>
              </a:solidFill>
            </a:endParaRPr>
          </a:p>
          <a:p>
            <a:r>
              <a:rPr lang="en-GB" sz="2000" dirty="0">
                <a:solidFill>
                  <a:schemeClr val="accent1">
                    <a:lumMod val="50000"/>
                  </a:schemeClr>
                </a:solidFill>
                <a:hlinkClick r:id="rId5">
                  <a:extLst>
                    <a:ext uri="{A12FA001-AC4F-418D-AE19-62706E023703}">
                      <ahyp:hlinkClr xmlns:ahyp="http://schemas.microsoft.com/office/drawing/2018/hyperlinkcolor" val="tx"/>
                    </a:ext>
                  </a:extLst>
                </a:hlinkClick>
              </a:rPr>
              <a:t>Designing sustainable products</a:t>
            </a:r>
            <a:r>
              <a:rPr lang="cs-CZ" sz="2000" dirty="0">
                <a:solidFill>
                  <a:schemeClr val="accent1">
                    <a:lumMod val="50000"/>
                  </a:schemeClr>
                </a:solidFill>
              </a:rPr>
              <a:t> – </a:t>
            </a:r>
            <a:r>
              <a:rPr lang="cs-CZ" sz="2000" dirty="0" err="1">
                <a:solidFill>
                  <a:schemeClr val="accent1">
                    <a:lumMod val="50000"/>
                  </a:schemeClr>
                </a:solidFill>
              </a:rPr>
              <a:t>Ecodesign</a:t>
            </a:r>
            <a:r>
              <a:rPr lang="cs-CZ" sz="2000" dirty="0">
                <a:solidFill>
                  <a:schemeClr val="accent1">
                    <a:lumMod val="50000"/>
                  </a:schemeClr>
                </a:solidFill>
              </a:rPr>
              <a:t> (</a:t>
            </a:r>
            <a:r>
              <a:rPr lang="cs-CZ" sz="2000" dirty="0" err="1">
                <a:solidFill>
                  <a:schemeClr val="accent1">
                    <a:lumMod val="50000"/>
                  </a:schemeClr>
                </a:solidFill>
              </a:rPr>
              <a:t>environmental</a:t>
            </a:r>
            <a:r>
              <a:rPr lang="cs-CZ" sz="2000" dirty="0">
                <a:solidFill>
                  <a:schemeClr val="accent1">
                    <a:lumMod val="50000"/>
                  </a:schemeClr>
                </a:solidFill>
              </a:rPr>
              <a:t> </a:t>
            </a:r>
            <a:r>
              <a:rPr lang="cs-CZ" sz="2000" dirty="0" err="1">
                <a:solidFill>
                  <a:schemeClr val="accent1">
                    <a:lumMod val="50000"/>
                  </a:schemeClr>
                </a:solidFill>
              </a:rPr>
              <a:t>requirements</a:t>
            </a:r>
            <a:r>
              <a:rPr lang="cs-CZ" sz="2000" dirty="0">
                <a:solidFill>
                  <a:schemeClr val="accent1">
                    <a:lumMod val="50000"/>
                  </a:schemeClr>
                </a:solidFill>
              </a:rPr>
              <a:t>, </a:t>
            </a:r>
            <a:r>
              <a:rPr lang="cs-CZ" sz="2000" dirty="0" err="1">
                <a:solidFill>
                  <a:schemeClr val="accent1">
                    <a:lumMod val="50000"/>
                  </a:schemeClr>
                </a:solidFill>
              </a:rPr>
              <a:t>digital</a:t>
            </a:r>
            <a:r>
              <a:rPr lang="cs-CZ" sz="2000" dirty="0">
                <a:solidFill>
                  <a:schemeClr val="accent1">
                    <a:lumMod val="50000"/>
                  </a:schemeClr>
                </a:solidFill>
              </a:rPr>
              <a:t> </a:t>
            </a:r>
            <a:r>
              <a:rPr lang="cs-CZ" sz="2000" dirty="0" err="1">
                <a:solidFill>
                  <a:schemeClr val="accent1">
                    <a:lumMod val="50000"/>
                  </a:schemeClr>
                </a:solidFill>
              </a:rPr>
              <a:t>product</a:t>
            </a:r>
            <a:r>
              <a:rPr lang="cs-CZ" sz="2000" dirty="0">
                <a:solidFill>
                  <a:schemeClr val="accent1">
                    <a:lumMod val="50000"/>
                  </a:schemeClr>
                </a:solidFill>
              </a:rPr>
              <a:t> </a:t>
            </a:r>
            <a:r>
              <a:rPr lang="cs-CZ" sz="2000" dirty="0" err="1">
                <a:solidFill>
                  <a:schemeClr val="accent1">
                    <a:lumMod val="50000"/>
                  </a:schemeClr>
                </a:solidFill>
              </a:rPr>
              <a:t>passport</a:t>
            </a:r>
            <a:r>
              <a:rPr lang="cs-CZ" sz="2000" dirty="0">
                <a:solidFill>
                  <a:schemeClr val="accent1">
                    <a:lumMod val="50000"/>
                  </a:schemeClr>
                </a:solidFill>
              </a:rPr>
              <a:t>, </a:t>
            </a:r>
            <a:r>
              <a:rPr lang="cs-CZ" sz="2000" dirty="0" err="1">
                <a:solidFill>
                  <a:schemeClr val="accent1">
                    <a:lumMod val="50000"/>
                  </a:schemeClr>
                </a:solidFill>
              </a:rPr>
              <a:t>prohibit</a:t>
            </a:r>
            <a:r>
              <a:rPr lang="cs-CZ" sz="2000" dirty="0">
                <a:solidFill>
                  <a:schemeClr val="accent1">
                    <a:lumMod val="50000"/>
                  </a:schemeClr>
                </a:solidFill>
              </a:rPr>
              <a:t> the </a:t>
            </a:r>
            <a:r>
              <a:rPr lang="cs-CZ" sz="2000" dirty="0" err="1">
                <a:solidFill>
                  <a:schemeClr val="accent1">
                    <a:lumMod val="50000"/>
                  </a:schemeClr>
                </a:solidFill>
              </a:rPr>
              <a:t>cestruction</a:t>
            </a:r>
            <a:r>
              <a:rPr lang="cs-CZ" sz="2000" dirty="0">
                <a:solidFill>
                  <a:schemeClr val="accent1">
                    <a:lumMod val="50000"/>
                  </a:schemeClr>
                </a:solidFill>
              </a:rPr>
              <a:t> on </a:t>
            </a:r>
            <a:r>
              <a:rPr lang="cs-CZ" sz="2000" dirty="0" err="1">
                <a:solidFill>
                  <a:schemeClr val="accent1">
                    <a:lumMod val="50000"/>
                  </a:schemeClr>
                </a:solidFill>
              </a:rPr>
              <a:t>certain</a:t>
            </a:r>
            <a:r>
              <a:rPr lang="cs-CZ" sz="2000" dirty="0">
                <a:solidFill>
                  <a:schemeClr val="accent1">
                    <a:lumMod val="50000"/>
                  </a:schemeClr>
                </a:solidFill>
              </a:rPr>
              <a:t> </a:t>
            </a:r>
            <a:r>
              <a:rPr lang="cs-CZ" sz="2000" dirty="0" err="1">
                <a:solidFill>
                  <a:schemeClr val="accent1">
                    <a:lumMod val="50000"/>
                  </a:schemeClr>
                </a:solidFill>
              </a:rPr>
              <a:t>unsold</a:t>
            </a:r>
            <a:r>
              <a:rPr lang="cs-CZ" sz="2000" dirty="0">
                <a:solidFill>
                  <a:schemeClr val="accent1">
                    <a:lumMod val="50000"/>
                  </a:schemeClr>
                </a:solidFill>
              </a:rPr>
              <a:t> </a:t>
            </a:r>
            <a:r>
              <a:rPr lang="cs-CZ" sz="2000" dirty="0" err="1">
                <a:solidFill>
                  <a:schemeClr val="accent1">
                    <a:lumMod val="50000"/>
                  </a:schemeClr>
                </a:solidFill>
              </a:rPr>
              <a:t>consumer</a:t>
            </a:r>
            <a:r>
              <a:rPr lang="cs-CZ" sz="2000" dirty="0">
                <a:solidFill>
                  <a:schemeClr val="accent1">
                    <a:lumMod val="50000"/>
                  </a:schemeClr>
                </a:solidFill>
              </a:rPr>
              <a:t> goods (</a:t>
            </a:r>
            <a:r>
              <a:rPr lang="cs-CZ" sz="2000" dirty="0" err="1">
                <a:solidFill>
                  <a:schemeClr val="accent1">
                    <a:lumMod val="50000"/>
                  </a:schemeClr>
                </a:solidFill>
              </a:rPr>
              <a:t>textiles</a:t>
            </a:r>
            <a:r>
              <a:rPr lang="cs-CZ" sz="2000" dirty="0">
                <a:solidFill>
                  <a:schemeClr val="accent1">
                    <a:lumMod val="50000"/>
                  </a:schemeClr>
                </a:solidFill>
              </a:rPr>
              <a:t> and </a:t>
            </a:r>
            <a:r>
              <a:rPr lang="cs-CZ" sz="2000" dirty="0" err="1">
                <a:solidFill>
                  <a:schemeClr val="accent1">
                    <a:lumMod val="50000"/>
                  </a:schemeClr>
                </a:solidFill>
              </a:rPr>
              <a:t>footwear</a:t>
            </a:r>
            <a:r>
              <a:rPr lang="cs-CZ" sz="2000" dirty="0">
                <a:solidFill>
                  <a:schemeClr val="accent1">
                    <a:lumMod val="50000"/>
                  </a:schemeClr>
                </a:solidFill>
              </a:rPr>
              <a:t>). „</a:t>
            </a:r>
            <a:r>
              <a:rPr lang="cs-CZ" sz="2000" dirty="0" err="1">
                <a:solidFill>
                  <a:schemeClr val="accent1">
                    <a:lumMod val="50000"/>
                  </a:schemeClr>
                </a:solidFill>
              </a:rPr>
              <a:t>Right</a:t>
            </a:r>
            <a:r>
              <a:rPr lang="cs-CZ" sz="2000" dirty="0">
                <a:solidFill>
                  <a:schemeClr val="accent1">
                    <a:lumMod val="50000"/>
                  </a:schemeClr>
                </a:solidFill>
              </a:rPr>
              <a:t> to </a:t>
            </a:r>
            <a:r>
              <a:rPr lang="cs-CZ" sz="2000" dirty="0" err="1">
                <a:solidFill>
                  <a:schemeClr val="accent1">
                    <a:lumMod val="50000"/>
                  </a:schemeClr>
                </a:solidFill>
              </a:rPr>
              <a:t>repair</a:t>
            </a:r>
            <a:r>
              <a:rPr lang="cs-CZ" sz="2000" dirty="0">
                <a:solidFill>
                  <a:schemeClr val="accent1">
                    <a:lumMod val="50000"/>
                  </a:schemeClr>
                </a:solidFill>
              </a:rPr>
              <a:t>“ </a:t>
            </a:r>
            <a:r>
              <a:rPr lang="cs-CZ" sz="2000" dirty="0" err="1">
                <a:solidFill>
                  <a:schemeClr val="accent1">
                    <a:lumMod val="50000"/>
                  </a:schemeClr>
                </a:solidFill>
              </a:rPr>
              <a:t>policy</a:t>
            </a:r>
            <a:r>
              <a:rPr lang="cs-CZ" sz="2000" dirty="0">
                <a:solidFill>
                  <a:schemeClr val="accent1">
                    <a:lumMod val="50000"/>
                  </a:schemeClr>
                </a:solidFill>
              </a:rPr>
              <a:t>.</a:t>
            </a:r>
          </a:p>
          <a:p>
            <a:endParaRPr lang="en-GB" sz="2000" dirty="0">
              <a:solidFill>
                <a:schemeClr val="accent1">
                  <a:lumMod val="50000"/>
                </a:schemeClr>
              </a:solidFill>
            </a:endParaRPr>
          </a:p>
          <a:p>
            <a:r>
              <a:rPr lang="en-GB" sz="2000" dirty="0">
                <a:solidFill>
                  <a:schemeClr val="accent1">
                    <a:lumMod val="50000"/>
                  </a:schemeClr>
                </a:solidFill>
                <a:hlinkClick r:id="rId6">
                  <a:extLst>
                    <a:ext uri="{A12FA001-AC4F-418D-AE19-62706E023703}">
                      <ahyp:hlinkClr xmlns:ahyp="http://schemas.microsoft.com/office/drawing/2018/hyperlinkcolor" val="tx"/>
                    </a:ext>
                  </a:extLst>
                </a:hlinkClick>
              </a:rPr>
              <a:t>Empowering consumers</a:t>
            </a:r>
            <a:r>
              <a:rPr lang="cs-CZ" sz="2000" dirty="0">
                <a:solidFill>
                  <a:schemeClr val="accent1">
                    <a:lumMod val="50000"/>
                  </a:schemeClr>
                </a:solidFill>
              </a:rPr>
              <a:t> </a:t>
            </a:r>
          </a:p>
          <a:p>
            <a:pPr lvl="1"/>
            <a:r>
              <a:rPr lang="en-GB" sz="1400" dirty="0">
                <a:solidFill>
                  <a:schemeClr val="accent1">
                    <a:lumMod val="50000"/>
                  </a:schemeClr>
                </a:solidFill>
              </a:rPr>
              <a:t>have access to reliable information to make the right green choices</a:t>
            </a:r>
          </a:p>
          <a:p>
            <a:pPr lvl="1"/>
            <a:r>
              <a:rPr lang="en-GB" sz="1400" dirty="0">
                <a:solidFill>
                  <a:schemeClr val="accent1">
                    <a:lumMod val="50000"/>
                  </a:schemeClr>
                </a:solidFill>
              </a:rPr>
              <a:t>be better protected against unfair green claims</a:t>
            </a:r>
          </a:p>
          <a:p>
            <a:pPr lvl="1"/>
            <a:r>
              <a:rPr lang="en-GB" sz="1400" dirty="0">
                <a:solidFill>
                  <a:schemeClr val="accent1">
                    <a:lumMod val="50000"/>
                  </a:schemeClr>
                </a:solidFill>
              </a:rPr>
              <a:t>be better informed about the repairability of products before purchase</a:t>
            </a:r>
            <a:endParaRPr lang="cs-CZ" sz="1400" dirty="0">
              <a:solidFill>
                <a:schemeClr val="accent1">
                  <a:lumMod val="50000"/>
                </a:schemeClr>
              </a:solidFill>
            </a:endParaRPr>
          </a:p>
          <a:p>
            <a:pPr lvl="1"/>
            <a:r>
              <a:rPr lang="cs-CZ" sz="1400" dirty="0">
                <a:solidFill>
                  <a:schemeClr val="accent1">
                    <a:lumMod val="50000"/>
                  </a:schemeClr>
                </a:solidFill>
              </a:rPr>
              <a:t>Green </a:t>
            </a:r>
            <a:r>
              <a:rPr lang="cs-CZ" sz="1400" dirty="0" err="1">
                <a:solidFill>
                  <a:schemeClr val="accent1">
                    <a:lumMod val="50000"/>
                  </a:schemeClr>
                </a:solidFill>
              </a:rPr>
              <a:t>Claims</a:t>
            </a:r>
            <a:r>
              <a:rPr lang="cs-CZ" sz="1400" dirty="0">
                <a:solidFill>
                  <a:schemeClr val="accent1">
                    <a:lumMod val="50000"/>
                  </a:schemeClr>
                </a:solidFill>
              </a:rPr>
              <a:t> </a:t>
            </a:r>
            <a:r>
              <a:rPr lang="cs-CZ" sz="1400" dirty="0" err="1">
                <a:solidFill>
                  <a:schemeClr val="accent1">
                    <a:lumMod val="50000"/>
                  </a:schemeClr>
                </a:solidFill>
              </a:rPr>
              <a:t>directive</a:t>
            </a:r>
            <a:r>
              <a:rPr lang="cs-CZ" sz="1400" dirty="0">
                <a:solidFill>
                  <a:schemeClr val="accent1">
                    <a:lumMod val="50000"/>
                  </a:schemeClr>
                </a:solidFill>
              </a:rPr>
              <a:t> (</a:t>
            </a:r>
            <a:r>
              <a:rPr lang="cs-CZ" sz="1400" dirty="0" err="1">
                <a:solidFill>
                  <a:schemeClr val="accent1">
                    <a:lumMod val="50000"/>
                  </a:schemeClr>
                </a:solidFill>
              </a:rPr>
              <a:t>rules</a:t>
            </a:r>
            <a:r>
              <a:rPr lang="cs-CZ" sz="1400" dirty="0">
                <a:solidFill>
                  <a:schemeClr val="accent1">
                    <a:lumMod val="50000"/>
                  </a:schemeClr>
                </a:solidFill>
              </a:rPr>
              <a:t> </a:t>
            </a:r>
            <a:r>
              <a:rPr lang="cs-CZ" sz="1400" dirty="0" err="1">
                <a:solidFill>
                  <a:schemeClr val="accent1">
                    <a:lumMod val="50000"/>
                  </a:schemeClr>
                </a:solidFill>
              </a:rPr>
              <a:t>address</a:t>
            </a:r>
            <a:r>
              <a:rPr lang="cs-CZ" sz="1400" dirty="0">
                <a:solidFill>
                  <a:schemeClr val="accent1">
                    <a:lumMod val="50000"/>
                  </a:schemeClr>
                </a:solidFill>
              </a:rPr>
              <a:t> greenwashing)</a:t>
            </a:r>
          </a:p>
          <a:p>
            <a:pPr lvl="1"/>
            <a:endParaRPr lang="en-GB" sz="1400" dirty="0">
              <a:solidFill>
                <a:schemeClr val="accent1">
                  <a:lumMod val="50000"/>
                </a:schemeClr>
              </a:solidFill>
            </a:endParaRPr>
          </a:p>
          <a:p>
            <a:r>
              <a:rPr lang="en-GB" sz="1800" dirty="0">
                <a:solidFill>
                  <a:schemeClr val="accent1">
                    <a:lumMod val="50000"/>
                  </a:schemeClr>
                </a:solidFill>
                <a:hlinkClick r:id="rId7">
                  <a:extLst>
                    <a:ext uri="{A12FA001-AC4F-418D-AE19-62706E023703}">
                      <ahyp:hlinkClr xmlns:ahyp="http://schemas.microsoft.com/office/drawing/2018/hyperlinkcolor" val="tx"/>
                    </a:ext>
                  </a:extLst>
                </a:hlinkClick>
              </a:rPr>
              <a:t>Targeting key sectors</a:t>
            </a:r>
            <a:endParaRPr lang="cs-CZ" sz="1800" dirty="0">
              <a:solidFill>
                <a:schemeClr val="accent1">
                  <a:lumMod val="50000"/>
                </a:schemeClr>
              </a:solidFill>
            </a:endParaRPr>
          </a:p>
          <a:p>
            <a:pPr lvl="1"/>
            <a:r>
              <a:rPr lang="cs-CZ" sz="1600" dirty="0" err="1">
                <a:solidFill>
                  <a:schemeClr val="accent1">
                    <a:lumMod val="50000"/>
                  </a:schemeClr>
                </a:solidFill>
              </a:rPr>
              <a:t>Electronics</a:t>
            </a:r>
            <a:r>
              <a:rPr lang="cs-CZ" sz="1600" dirty="0">
                <a:solidFill>
                  <a:schemeClr val="accent1">
                    <a:lumMod val="50000"/>
                  </a:schemeClr>
                </a:solidFill>
              </a:rPr>
              <a:t> and ICT, </a:t>
            </a:r>
            <a:r>
              <a:rPr lang="cs-CZ" sz="1600" dirty="0" err="1">
                <a:solidFill>
                  <a:schemeClr val="accent1">
                    <a:lumMod val="50000"/>
                  </a:schemeClr>
                </a:solidFill>
              </a:rPr>
              <a:t>batteries</a:t>
            </a:r>
            <a:r>
              <a:rPr lang="cs-CZ" sz="1600" dirty="0">
                <a:solidFill>
                  <a:schemeClr val="accent1">
                    <a:lumMod val="50000"/>
                  </a:schemeClr>
                </a:solidFill>
              </a:rPr>
              <a:t> and </a:t>
            </a:r>
            <a:r>
              <a:rPr lang="cs-CZ" sz="1600" dirty="0" err="1">
                <a:solidFill>
                  <a:schemeClr val="accent1">
                    <a:lumMod val="50000"/>
                  </a:schemeClr>
                </a:solidFill>
              </a:rPr>
              <a:t>waste</a:t>
            </a:r>
            <a:r>
              <a:rPr lang="cs-CZ" sz="1600" dirty="0">
                <a:solidFill>
                  <a:schemeClr val="accent1">
                    <a:lumMod val="50000"/>
                  </a:schemeClr>
                </a:solidFill>
              </a:rPr>
              <a:t> </a:t>
            </a:r>
            <a:r>
              <a:rPr lang="cs-CZ" sz="1600" dirty="0" err="1">
                <a:solidFill>
                  <a:schemeClr val="accent1">
                    <a:lumMod val="50000"/>
                  </a:schemeClr>
                </a:solidFill>
              </a:rPr>
              <a:t>batteries</a:t>
            </a:r>
            <a:r>
              <a:rPr lang="cs-CZ" sz="1600" dirty="0">
                <a:solidFill>
                  <a:schemeClr val="accent1">
                    <a:lumMod val="50000"/>
                  </a:schemeClr>
                </a:solidFill>
              </a:rPr>
              <a:t>, </a:t>
            </a:r>
            <a:r>
              <a:rPr lang="cs-CZ" sz="1600" dirty="0" err="1">
                <a:solidFill>
                  <a:schemeClr val="accent1">
                    <a:lumMod val="50000"/>
                  </a:schemeClr>
                </a:solidFill>
              </a:rPr>
              <a:t>packaging</a:t>
            </a:r>
            <a:r>
              <a:rPr lang="cs-CZ" sz="1600" dirty="0">
                <a:solidFill>
                  <a:schemeClr val="accent1">
                    <a:lumMod val="50000"/>
                  </a:schemeClr>
                </a:solidFill>
              </a:rPr>
              <a:t>, </a:t>
            </a:r>
          </a:p>
          <a:p>
            <a:pPr lvl="1"/>
            <a:r>
              <a:rPr lang="cs-CZ" sz="1600" dirty="0" err="1">
                <a:solidFill>
                  <a:schemeClr val="accent1">
                    <a:lumMod val="50000"/>
                  </a:schemeClr>
                </a:solidFill>
              </a:rPr>
              <a:t>Plastics</a:t>
            </a:r>
            <a:r>
              <a:rPr lang="cs-CZ" sz="1600" dirty="0">
                <a:solidFill>
                  <a:schemeClr val="accent1">
                    <a:lumMod val="50000"/>
                  </a:schemeClr>
                </a:solidFill>
              </a:rPr>
              <a:t>, </a:t>
            </a:r>
            <a:r>
              <a:rPr lang="cs-CZ" sz="1600" dirty="0" err="1">
                <a:solidFill>
                  <a:schemeClr val="accent1">
                    <a:lumMod val="50000"/>
                  </a:schemeClr>
                </a:solidFill>
              </a:rPr>
              <a:t>textiles</a:t>
            </a:r>
            <a:endParaRPr lang="en-GB" sz="1600" dirty="0">
              <a:solidFill>
                <a:schemeClr val="accent1">
                  <a:lumMod val="50000"/>
                </a:schemeClr>
              </a:solidFill>
            </a:endParaRPr>
          </a:p>
          <a:p>
            <a:r>
              <a:rPr lang="en-GB" sz="2000" dirty="0">
                <a:solidFill>
                  <a:schemeClr val="accent1">
                    <a:lumMod val="50000"/>
                  </a:schemeClr>
                </a:solidFill>
                <a:hlinkClick r:id="rId8">
                  <a:extLst>
                    <a:ext uri="{A12FA001-AC4F-418D-AE19-62706E023703}">
                      <ahyp:hlinkClr xmlns:ahyp="http://schemas.microsoft.com/office/drawing/2018/hyperlinkcolor" val="tx"/>
                    </a:ext>
                  </a:extLst>
                </a:hlinkClick>
              </a:rPr>
              <a:t>Reducing waste</a:t>
            </a:r>
            <a:endParaRPr lang="en-GB" sz="2000" dirty="0">
              <a:solidFill>
                <a:schemeClr val="accent1">
                  <a:lumMod val="50000"/>
                </a:schemeClr>
              </a:solidFil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000" b="1" i="0" u="none" strike="noStrike" kern="1200" cap="none" spc="0" normalizeH="0" baseline="0" noProof="0" dirty="0">
              <a:ln>
                <a:noFill/>
              </a:ln>
              <a:solidFill>
                <a:srgbClr val="307871"/>
              </a:solidFill>
              <a:effectLst/>
              <a:uLnTx/>
              <a:uFillTx/>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000" b="1" i="0" u="none" strike="noStrike" kern="1200" cap="none" spc="0" normalizeH="0" baseline="0" noProof="0" dirty="0">
              <a:ln>
                <a:noFill/>
              </a:ln>
              <a:solidFill>
                <a:srgbClr val="307871"/>
              </a:solidFill>
              <a:effectLst/>
              <a:uLnTx/>
              <a:uFillTx/>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000" b="1" i="0" u="none" strike="noStrike" kern="1200" cap="none" spc="0" normalizeH="0" baseline="0" noProof="0" dirty="0">
              <a:ln>
                <a:noFill/>
              </a:ln>
              <a:solidFill>
                <a:srgbClr val="307871"/>
              </a:solidFill>
              <a:effectLst/>
              <a:uLnTx/>
              <a:uFillTx/>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000" b="1" i="0" u="none" strike="noStrike" kern="1200" cap="none" spc="0" normalizeH="0" baseline="0" noProof="0" dirty="0">
              <a:ln>
                <a:noFill/>
              </a:ln>
              <a:solidFill>
                <a:srgbClr val="307871"/>
              </a:solidFill>
              <a:effectLst/>
              <a:uLnTx/>
              <a:uFillTx/>
              <a:ea typeface="+mn-ea"/>
              <a:cs typeface="Times New Roman" panose="02020603050405020304" pitchFamily="18" charset="0"/>
            </a:endParaRPr>
          </a:p>
        </p:txBody>
      </p:sp>
      <p:sp>
        <p:nvSpPr>
          <p:cNvPr id="6" name="Obdélník 5">
            <a:extLst>
              <a:ext uri="{FF2B5EF4-FFF2-40B4-BE49-F238E27FC236}">
                <a16:creationId xmlns:a16="http://schemas.microsoft.com/office/drawing/2014/main" id="{5AD4AD84-9FC3-462B-A615-38A150A8AFFD}"/>
              </a:ext>
            </a:extLst>
          </p:cNvPr>
          <p:cNvSpPr/>
          <p:nvPr/>
        </p:nvSpPr>
        <p:spPr>
          <a:xfrm>
            <a:off x="502216" y="215963"/>
            <a:ext cx="11273589" cy="584775"/>
          </a:xfrm>
          <a:prstGeom prst="rect">
            <a:avLst/>
          </a:prstGeom>
        </p:spPr>
        <p:txBody>
          <a:bodyPr wrap="square">
            <a:spAutoFit/>
          </a:bodyPr>
          <a:lstStyle/>
          <a:p>
            <a:pPr lvl="0"/>
            <a:r>
              <a:rPr lang="cs-CZ" altLang="cs-CZ" sz="3200" dirty="0">
                <a:solidFill>
                  <a:srgbClr val="002060"/>
                </a:solidFill>
                <a:cs typeface="Times New Roman" panose="02020603050405020304" pitchFamily="18" charset="0"/>
              </a:rPr>
              <a:t>Circular Economy – European Action</a:t>
            </a:r>
            <a:endParaRPr kumimoji="0" lang="cs-CZ" altLang="cs-CZ" sz="32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sp>
        <p:nvSpPr>
          <p:cNvPr id="8" name="Obdélník 7">
            <a:extLst>
              <a:ext uri="{FF2B5EF4-FFF2-40B4-BE49-F238E27FC236}">
                <a16:creationId xmlns:a16="http://schemas.microsoft.com/office/drawing/2014/main" id="{7C30C01C-B995-4693-9423-5AAE5EB1CF97}"/>
              </a:ext>
            </a:extLst>
          </p:cNvPr>
          <p:cNvSpPr/>
          <p:nvPr/>
        </p:nvSpPr>
        <p:spPr>
          <a:xfrm>
            <a:off x="720749" y="6439973"/>
            <a:ext cx="6659519" cy="276999"/>
          </a:xfrm>
          <a:prstGeom prst="rect">
            <a:avLst/>
          </a:prstGeom>
        </p:spPr>
        <p:txBody>
          <a:bodyPr wrap="square">
            <a:spAutoFit/>
          </a:bodyPr>
          <a:lstStyle/>
          <a:p>
            <a:r>
              <a:rPr lang="cs-CZ" sz="1200" dirty="0"/>
              <a:t>Source: 2025, </a:t>
            </a:r>
            <a:r>
              <a:rPr lang="cs-CZ" sz="1200" dirty="0">
                <a:hlinkClick r:id="rId9"/>
              </a:rPr>
              <a:t>https://www.consilium.europa.eu/en/policies/circular-economy/</a:t>
            </a:r>
            <a:r>
              <a:rPr lang="cs-CZ" sz="1200" dirty="0"/>
              <a:t> </a:t>
            </a:r>
            <a:endParaRPr lang="en-GB" sz="1200" dirty="0"/>
          </a:p>
        </p:txBody>
      </p:sp>
      <p:sp>
        <p:nvSpPr>
          <p:cNvPr id="10" name="Obdélník 9">
            <a:extLst>
              <a:ext uri="{FF2B5EF4-FFF2-40B4-BE49-F238E27FC236}">
                <a16:creationId xmlns:a16="http://schemas.microsoft.com/office/drawing/2014/main" id="{D08ECCA5-27EF-450E-802D-BBBE5F6F68E6}"/>
              </a:ext>
            </a:extLst>
          </p:cNvPr>
          <p:cNvSpPr/>
          <p:nvPr/>
        </p:nvSpPr>
        <p:spPr>
          <a:xfrm>
            <a:off x="6369615" y="6365038"/>
            <a:ext cx="6096000" cy="461665"/>
          </a:xfrm>
          <a:prstGeom prst="rect">
            <a:avLst/>
          </a:prstGeom>
        </p:spPr>
        <p:txBody>
          <a:bodyPr>
            <a:spAutoFit/>
          </a:bodyPr>
          <a:lstStyle/>
          <a:p>
            <a:r>
              <a:rPr lang="cs-CZ" sz="1200" dirty="0"/>
              <a:t>Source: 2025, </a:t>
            </a:r>
            <a:r>
              <a:rPr lang="en-GB" sz="1200" dirty="0">
                <a:hlinkClick r:id="rId10"/>
              </a:rPr>
              <a:t>https://www.consilium.europa.eu/en/policies/ecodesign-requirements-for-more-sustainable-products/</a:t>
            </a:r>
            <a:r>
              <a:rPr lang="cs-CZ" sz="1200" dirty="0"/>
              <a:t> </a:t>
            </a:r>
            <a:endParaRPr lang="en-GB" sz="1200" dirty="0"/>
          </a:p>
        </p:txBody>
      </p:sp>
      <p:pic>
        <p:nvPicPr>
          <p:cNvPr id="5" name="Obrázek 4">
            <a:extLst>
              <a:ext uri="{FF2B5EF4-FFF2-40B4-BE49-F238E27FC236}">
                <a16:creationId xmlns:a16="http://schemas.microsoft.com/office/drawing/2014/main" id="{D99CABE1-FC2E-45D0-B908-95389D8A9705}"/>
              </a:ext>
            </a:extLst>
          </p:cNvPr>
          <p:cNvPicPr>
            <a:picLocks noChangeAspect="1"/>
          </p:cNvPicPr>
          <p:nvPr/>
        </p:nvPicPr>
        <p:blipFill rotWithShape="1">
          <a:blip r:embed="rId11"/>
          <a:srcRect l="25394" t="24327" r="31184" b="27953"/>
          <a:stretch/>
        </p:blipFill>
        <p:spPr>
          <a:xfrm>
            <a:off x="7211827" y="3110532"/>
            <a:ext cx="4563978" cy="2821369"/>
          </a:xfrm>
          <a:prstGeom prst="rect">
            <a:avLst/>
          </a:prstGeom>
        </p:spPr>
      </p:pic>
    </p:spTree>
    <p:extLst>
      <p:ext uri="{BB962C8B-B14F-4D97-AF65-F5344CB8AC3E}">
        <p14:creationId xmlns:p14="http://schemas.microsoft.com/office/powerpoint/2010/main" val="6967329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251520" y="968128"/>
            <a:ext cx="7006855" cy="41388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a:solidFill>
                  <a:srgbClr val="002060"/>
                </a:solidFill>
                <a:latin typeface="Times New Roman" panose="02020603050405020304" pitchFamily="18" charset="0"/>
                <a:cs typeface="Times New Roman" panose="02020603050405020304" pitchFamily="18" charset="0"/>
              </a:rPr>
              <a:t>The </a:t>
            </a:r>
            <a:r>
              <a:rPr lang="en-US" sz="2000" b="1" dirty="0">
                <a:solidFill>
                  <a:srgbClr val="002060"/>
                </a:solidFill>
                <a:latin typeface="Times New Roman" panose="02020603050405020304" pitchFamily="18" charset="0"/>
                <a:cs typeface="Times New Roman" panose="02020603050405020304" pitchFamily="18" charset="0"/>
              </a:rPr>
              <a:t>European Institute of Technology and Innovation </a:t>
            </a:r>
            <a:r>
              <a:rPr lang="en-US" sz="2000" dirty="0">
                <a:solidFill>
                  <a:srgbClr val="002060"/>
                </a:solidFill>
                <a:latin typeface="Times New Roman" panose="02020603050405020304" pitchFamily="18" charset="0"/>
                <a:cs typeface="Times New Roman" panose="02020603050405020304" pitchFamily="18" charset="0"/>
              </a:rPr>
              <a:t>(EIT)</a:t>
            </a:r>
            <a:endParaRPr lang="en-GB" sz="2200" dirty="0">
              <a:solidFill>
                <a:srgbClr val="002060"/>
              </a:solidFill>
              <a:latin typeface="Times New Roman" panose="02020603050405020304" pitchFamily="18" charset="0"/>
              <a:cs typeface="Times New Roman" panose="02020603050405020304" pitchFamily="18" charset="0"/>
            </a:endParaRPr>
          </a:p>
        </p:txBody>
      </p:sp>
      <p:pic>
        <p:nvPicPr>
          <p:cNvPr id="8" name="Obrázek 7">
            <a:extLst>
              <a:ext uri="{FF2B5EF4-FFF2-40B4-BE49-F238E27FC236}">
                <a16:creationId xmlns:a16="http://schemas.microsoft.com/office/drawing/2014/main" id="{6946AA59-3A0C-430C-B557-3F550A27C899}"/>
              </a:ext>
            </a:extLst>
          </p:cNvPr>
          <p:cNvPicPr>
            <a:picLocks noChangeAspect="1"/>
          </p:cNvPicPr>
          <p:nvPr/>
        </p:nvPicPr>
        <p:blipFill rotWithShape="1">
          <a:blip r:embed="rId4"/>
          <a:srcRect l="794" t="14128" r="2063" b="9092"/>
          <a:stretch/>
        </p:blipFill>
        <p:spPr>
          <a:xfrm>
            <a:off x="251520" y="1559782"/>
            <a:ext cx="10514451" cy="4674639"/>
          </a:xfrm>
          <a:prstGeom prst="rect">
            <a:avLst/>
          </a:prstGeom>
        </p:spPr>
      </p:pic>
      <p:sp>
        <p:nvSpPr>
          <p:cNvPr id="9" name="Obdélník 8">
            <a:extLst>
              <a:ext uri="{FF2B5EF4-FFF2-40B4-BE49-F238E27FC236}">
                <a16:creationId xmlns:a16="http://schemas.microsoft.com/office/drawing/2014/main" id="{70B9CBCE-30B0-43CF-9EA7-D9AF00F396FF}"/>
              </a:ext>
            </a:extLst>
          </p:cNvPr>
          <p:cNvSpPr/>
          <p:nvPr/>
        </p:nvSpPr>
        <p:spPr>
          <a:xfrm>
            <a:off x="271218" y="6431146"/>
            <a:ext cx="11649564" cy="369332"/>
          </a:xfrm>
          <a:prstGeom prst="rect">
            <a:avLst/>
          </a:prstGeom>
        </p:spPr>
        <p:txBody>
          <a:bodyPr wrap="square">
            <a:spAutoFit/>
          </a:bodyPr>
          <a:lstStyle/>
          <a:p>
            <a:r>
              <a:rPr lang="en-GB" dirty="0"/>
              <a:t>Use the link for European Institute of Technology and Innovation (for additional information). </a:t>
            </a:r>
            <a:r>
              <a:rPr lang="cs-CZ" dirty="0">
                <a:hlinkClick r:id="rId5"/>
              </a:rPr>
              <a:t>https://www.eit.europa.eu/</a:t>
            </a:r>
            <a:r>
              <a:rPr lang="cs-CZ" dirty="0"/>
              <a:t> </a:t>
            </a:r>
            <a:endParaRPr lang="en-GB" dirty="0"/>
          </a:p>
        </p:txBody>
      </p:sp>
    </p:spTree>
    <p:extLst>
      <p:ext uri="{BB962C8B-B14F-4D97-AF65-F5344CB8AC3E}">
        <p14:creationId xmlns:p14="http://schemas.microsoft.com/office/powerpoint/2010/main" val="333379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449092" y="417096"/>
            <a:ext cx="3657687"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cs-CZ" dirty="0">
                <a:solidFill>
                  <a:schemeClr val="bg1"/>
                </a:solidFill>
                <a:cs typeface="Times New Roman" panose="02020603050405020304" pitchFamily="18" charset="0"/>
              </a:rPr>
              <a:t>S</a:t>
            </a:r>
            <a:r>
              <a:rPr lang="en-GB" dirty="0" err="1">
                <a:solidFill>
                  <a:schemeClr val="bg1"/>
                </a:solidFill>
                <a:cs typeface="Times New Roman" panose="02020603050405020304" pitchFamily="18" charset="0"/>
              </a:rPr>
              <a:t>howcasing</a:t>
            </a:r>
            <a:r>
              <a:rPr lang="en-GB" dirty="0">
                <a:solidFill>
                  <a:schemeClr val="bg1"/>
                </a:solidFill>
                <a:cs typeface="Times New Roman" panose="02020603050405020304" pitchFamily="18" charset="0"/>
              </a:rPr>
              <a:t> examples of best practices in the circular economy is essential for several reasons:</a:t>
            </a: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9" name="Nadpis 1"/>
          <p:cNvSpPr txBox="1">
            <a:spLocks/>
          </p:cNvSpPr>
          <p:nvPr/>
        </p:nvSpPr>
        <p:spPr>
          <a:xfrm>
            <a:off x="666806" y="720605"/>
            <a:ext cx="3208508" cy="2283851"/>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dirty="0">
                <a:solidFill>
                  <a:schemeClr val="bg1"/>
                </a:solidFill>
                <a:latin typeface="+mn-lt"/>
                <a:cs typeface="Times New Roman" panose="02020603050405020304" pitchFamily="18" charset="0"/>
              </a:rPr>
              <a:t>4. Stories for </a:t>
            </a:r>
            <a:r>
              <a:rPr lang="cs-CZ" sz="2400" b="1" dirty="0" err="1">
                <a:solidFill>
                  <a:schemeClr val="bg1"/>
                </a:solidFill>
                <a:latin typeface="+mn-lt"/>
                <a:cs typeface="Times New Roman" panose="02020603050405020304" pitchFamily="18" charset="0"/>
              </a:rPr>
              <a:t>grab</a:t>
            </a:r>
            <a:endParaRPr lang="en-US" sz="2400" b="1" dirty="0">
              <a:solidFill>
                <a:schemeClr val="bg1"/>
              </a:solidFill>
              <a:latin typeface="+mn-lt"/>
              <a:cs typeface="Times New Roman" panose="02020603050405020304" pitchFamily="18" charset="0"/>
            </a:endParaRPr>
          </a:p>
          <a:p>
            <a:pPr algn="l"/>
            <a:endParaRPr lang="en-US" sz="2400" b="1" dirty="0">
              <a:solidFill>
                <a:schemeClr val="bg1"/>
              </a:solidFill>
              <a:latin typeface="+mn-lt"/>
              <a:cs typeface="Times New Roman" panose="02020603050405020304" pitchFamily="18" charset="0"/>
            </a:endParaRPr>
          </a:p>
        </p:txBody>
      </p:sp>
      <p:sp>
        <p:nvSpPr>
          <p:cNvPr id="11" name="Zástupný symbol pro obsah 2"/>
          <p:cNvSpPr txBox="1">
            <a:spLocks/>
          </p:cNvSpPr>
          <p:nvPr/>
        </p:nvSpPr>
        <p:spPr>
          <a:xfrm>
            <a:off x="4220775" y="195486"/>
            <a:ext cx="2626339" cy="698097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800" dirty="0">
              <a:solidFill>
                <a:srgbClr val="002060"/>
              </a:solidFill>
              <a:cs typeface="Times New Roman" panose="02020603050405020304" pitchFamily="18" charset="0"/>
            </a:endParaRPr>
          </a:p>
          <a:p>
            <a:endParaRPr lang="en-GB" sz="1800" dirty="0">
              <a:solidFill>
                <a:srgbClr val="002060"/>
              </a:solidFill>
              <a:cs typeface="Times New Roman" panose="02020603050405020304" pitchFamily="18" charset="0"/>
            </a:endParaRPr>
          </a:p>
          <a:p>
            <a:pPr marL="0" indent="0">
              <a:buNone/>
            </a:pPr>
            <a:endParaRPr lang="cs-CZ" sz="1800" b="1" dirty="0">
              <a:solidFill>
                <a:srgbClr val="002060"/>
              </a:solidFill>
              <a:cs typeface="Times New Roman" panose="02020603050405020304" pitchFamily="18" charset="0"/>
            </a:endParaRPr>
          </a:p>
        </p:txBody>
      </p:sp>
      <p:sp>
        <p:nvSpPr>
          <p:cNvPr id="5" name="AutoShape 2" descr="What is sustainability">
            <a:extLst>
              <a:ext uri="{FF2B5EF4-FFF2-40B4-BE49-F238E27FC236}">
                <a16:creationId xmlns:a16="http://schemas.microsoft.com/office/drawing/2014/main" id="{8DD8E3B0-14A9-4946-9CE8-4B03136E1BB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4" descr="What is sustainability">
            <a:extLst>
              <a:ext uri="{FF2B5EF4-FFF2-40B4-BE49-F238E27FC236}">
                <a16:creationId xmlns:a16="http://schemas.microsoft.com/office/drawing/2014/main" id="{1A218227-CE53-47D4-B8AF-FCCE7B6FFAA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Zástupný symbol pro obsah 2">
            <a:extLst>
              <a:ext uri="{FF2B5EF4-FFF2-40B4-BE49-F238E27FC236}">
                <a16:creationId xmlns:a16="http://schemas.microsoft.com/office/drawing/2014/main" id="{8B7E4E39-B3B1-4B41-9746-421C40752EAE}"/>
              </a:ext>
            </a:extLst>
          </p:cNvPr>
          <p:cNvSpPr txBox="1">
            <a:spLocks/>
          </p:cNvSpPr>
          <p:nvPr/>
        </p:nvSpPr>
        <p:spPr>
          <a:xfrm>
            <a:off x="4149149" y="562351"/>
            <a:ext cx="6509657"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GB" sz="1600" dirty="0">
              <a:solidFill>
                <a:schemeClr val="accent1">
                  <a:lumMod val="50000"/>
                </a:schemeClr>
              </a:solidFill>
              <a:cs typeface="Times New Roman" panose="02020603050405020304" pitchFamily="18" charset="0"/>
            </a:endParaRPr>
          </a:p>
          <a:p>
            <a:pPr>
              <a:buFont typeface="+mj-lt"/>
              <a:buAutoNum type="arabicPeriod"/>
            </a:pPr>
            <a:r>
              <a:rPr lang="en-GB" sz="1600" b="1" dirty="0">
                <a:solidFill>
                  <a:schemeClr val="accent1">
                    <a:lumMod val="50000"/>
                  </a:schemeClr>
                </a:solidFill>
              </a:rPr>
              <a:t>Inspiration and Motivation</a:t>
            </a:r>
            <a:br>
              <a:rPr lang="en-GB" sz="1600" dirty="0">
                <a:solidFill>
                  <a:schemeClr val="accent1">
                    <a:lumMod val="50000"/>
                  </a:schemeClr>
                </a:solidFill>
              </a:rPr>
            </a:br>
            <a:r>
              <a:rPr lang="en-GB" sz="1600" dirty="0">
                <a:solidFill>
                  <a:schemeClr val="accent1">
                    <a:lumMod val="50000"/>
                  </a:schemeClr>
                </a:solidFill>
              </a:rPr>
              <a:t>Real-world examples demonstrate that circular principles are not just theoretical—they work in practice. This inspires others, especially businesses, to adopt similar models.</a:t>
            </a:r>
          </a:p>
          <a:p>
            <a:pPr>
              <a:buFont typeface="+mj-lt"/>
              <a:buAutoNum type="arabicPeriod"/>
            </a:pPr>
            <a:r>
              <a:rPr lang="en-GB" sz="1600" b="1" dirty="0">
                <a:solidFill>
                  <a:schemeClr val="accent1">
                    <a:lumMod val="50000"/>
                  </a:schemeClr>
                </a:solidFill>
              </a:rPr>
              <a:t>Proof of Concept</a:t>
            </a:r>
            <a:br>
              <a:rPr lang="en-GB" sz="1600" dirty="0">
                <a:solidFill>
                  <a:schemeClr val="accent1">
                    <a:lumMod val="50000"/>
                  </a:schemeClr>
                </a:solidFill>
              </a:rPr>
            </a:br>
            <a:r>
              <a:rPr lang="en-GB" sz="1600" dirty="0">
                <a:solidFill>
                  <a:schemeClr val="accent1">
                    <a:lumMod val="50000"/>
                  </a:schemeClr>
                </a:solidFill>
              </a:rPr>
              <a:t>Companies built on circular principles serve as living proof that such models can be economically viable, competitive, and scalable.</a:t>
            </a:r>
          </a:p>
          <a:p>
            <a:pPr>
              <a:buFont typeface="+mj-lt"/>
              <a:buAutoNum type="arabicPeriod"/>
            </a:pPr>
            <a:r>
              <a:rPr lang="en-GB" sz="1600" b="1" dirty="0">
                <a:solidFill>
                  <a:schemeClr val="accent1">
                    <a:lumMod val="50000"/>
                  </a:schemeClr>
                </a:solidFill>
              </a:rPr>
              <a:t>Knowledge Sharing</a:t>
            </a:r>
            <a:br>
              <a:rPr lang="en-GB" sz="1600" dirty="0">
                <a:solidFill>
                  <a:schemeClr val="accent1">
                    <a:lumMod val="50000"/>
                  </a:schemeClr>
                </a:solidFill>
              </a:rPr>
            </a:br>
            <a:r>
              <a:rPr lang="en-GB" sz="1600" dirty="0">
                <a:solidFill>
                  <a:schemeClr val="accent1">
                    <a:lumMod val="50000"/>
                  </a:schemeClr>
                </a:solidFill>
              </a:rPr>
              <a:t>Best practices highlight specific strategies, technologies, and business models that can be adapted and replicated in other contexts, accelerating the transition to a more sustainable economy.</a:t>
            </a:r>
          </a:p>
          <a:p>
            <a:pPr>
              <a:buFont typeface="+mj-lt"/>
              <a:buAutoNum type="arabicPeriod"/>
            </a:pPr>
            <a:r>
              <a:rPr lang="en-GB" sz="1600" b="1" dirty="0">
                <a:solidFill>
                  <a:schemeClr val="accent1">
                    <a:lumMod val="50000"/>
                  </a:schemeClr>
                </a:solidFill>
              </a:rPr>
              <a:t>Building Trust and Legitimacy</a:t>
            </a:r>
            <a:br>
              <a:rPr lang="en-GB" sz="1600" dirty="0">
                <a:solidFill>
                  <a:schemeClr val="accent1">
                    <a:lumMod val="50000"/>
                  </a:schemeClr>
                </a:solidFill>
              </a:rPr>
            </a:br>
            <a:r>
              <a:rPr lang="en-GB" sz="1600" dirty="0">
                <a:solidFill>
                  <a:schemeClr val="accent1">
                    <a:lumMod val="50000"/>
                  </a:schemeClr>
                </a:solidFill>
              </a:rPr>
              <a:t>Showcasing successful companies builds credibility and helps overcome </a:t>
            </a:r>
            <a:r>
              <a:rPr lang="en-GB" sz="1600" dirty="0" err="1">
                <a:solidFill>
                  <a:schemeClr val="accent1">
                    <a:lumMod val="50000"/>
                  </a:schemeClr>
                </a:solidFill>
              </a:rPr>
              <a:t>skepticism</a:t>
            </a:r>
            <a:r>
              <a:rPr lang="en-GB" sz="1600" dirty="0">
                <a:solidFill>
                  <a:schemeClr val="accent1">
                    <a:lumMod val="50000"/>
                  </a:schemeClr>
                </a:solidFill>
              </a:rPr>
              <a:t> among stakeholders, including investors, customers, and policymakers.</a:t>
            </a:r>
          </a:p>
          <a:p>
            <a:pPr>
              <a:buFont typeface="+mj-lt"/>
              <a:buAutoNum type="arabicPeriod"/>
            </a:pPr>
            <a:r>
              <a:rPr lang="en-GB" sz="1600" b="1" dirty="0">
                <a:solidFill>
                  <a:schemeClr val="accent1">
                    <a:lumMod val="50000"/>
                  </a:schemeClr>
                </a:solidFill>
              </a:rPr>
              <a:t>Encouraging Innovation</a:t>
            </a:r>
            <a:br>
              <a:rPr lang="en-GB" sz="1600" dirty="0">
                <a:solidFill>
                  <a:schemeClr val="accent1">
                    <a:lumMod val="50000"/>
                  </a:schemeClr>
                </a:solidFill>
              </a:rPr>
            </a:br>
            <a:r>
              <a:rPr lang="en-GB" sz="1600" dirty="0">
                <a:solidFill>
                  <a:schemeClr val="accent1">
                    <a:lumMod val="50000"/>
                  </a:schemeClr>
                </a:solidFill>
              </a:rPr>
              <a:t>Highlighting successful circular businesses encourages others to innovate and experiment with new ways of creating value without waste.</a:t>
            </a:r>
          </a:p>
          <a:p>
            <a:pPr>
              <a:buFont typeface="+mj-lt"/>
              <a:buAutoNum type="arabicPeriod"/>
            </a:pPr>
            <a:r>
              <a:rPr lang="en-GB" sz="1600" b="1" dirty="0">
                <a:solidFill>
                  <a:schemeClr val="accent1">
                    <a:lumMod val="50000"/>
                  </a:schemeClr>
                </a:solidFill>
              </a:rPr>
              <a:t>Policy and Education Impact</a:t>
            </a:r>
            <a:br>
              <a:rPr lang="en-GB" sz="1600" dirty="0">
                <a:solidFill>
                  <a:schemeClr val="accent1">
                    <a:lumMod val="50000"/>
                  </a:schemeClr>
                </a:solidFill>
              </a:rPr>
            </a:br>
            <a:r>
              <a:rPr lang="en-GB" sz="1600" dirty="0">
                <a:solidFill>
                  <a:schemeClr val="accent1">
                    <a:lumMod val="50000"/>
                  </a:schemeClr>
                </a:solidFill>
              </a:rPr>
              <a:t>Best practices inform policy development and serve as valuable teaching tools in education and professional training.</a:t>
            </a:r>
          </a:p>
          <a:p>
            <a:pPr marL="0" indent="0" algn="just">
              <a:buNone/>
            </a:pPr>
            <a:endParaRPr lang="cs-CZ" sz="1600" dirty="0">
              <a:solidFill>
                <a:schemeClr val="accent1">
                  <a:lumMod val="50000"/>
                </a:schemeClr>
              </a:solidFill>
              <a:cs typeface="Times New Roman" panose="02020603050405020304" pitchFamily="18" charset="0"/>
            </a:endParaRPr>
          </a:p>
          <a:p>
            <a:pPr marL="0" indent="0" algn="just">
              <a:buNone/>
            </a:pPr>
            <a:endParaRPr lang="cs-CZ" sz="1600" dirty="0">
              <a:solidFill>
                <a:schemeClr val="accent1">
                  <a:lumMod val="50000"/>
                </a:schemeClr>
              </a:solidFill>
              <a:cs typeface="Times New Roman" panose="02020603050405020304" pitchFamily="18" charset="0"/>
            </a:endParaRPr>
          </a:p>
          <a:p>
            <a:pPr marL="0" indent="0" algn="just">
              <a:buNone/>
            </a:pPr>
            <a:endParaRPr lang="en-GB" sz="1600" dirty="0">
              <a:solidFill>
                <a:schemeClr val="accent1">
                  <a:lumMod val="50000"/>
                </a:schemeClr>
              </a:solidFill>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1600" i="0" u="none" strike="noStrike" kern="1200" cap="none" spc="0" normalizeH="0" baseline="0" noProof="0" dirty="0">
              <a:ln>
                <a:noFill/>
              </a:ln>
              <a:solidFill>
                <a:schemeClr val="accent1">
                  <a:lumMod val="50000"/>
                </a:schemeClr>
              </a:solidFill>
              <a:effectLst/>
              <a:uLnTx/>
              <a:uFillTx/>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1600" i="0" u="none" strike="noStrike" kern="1200" cap="none" spc="0" normalizeH="0" baseline="0" noProof="0" dirty="0">
              <a:ln>
                <a:noFill/>
              </a:ln>
              <a:solidFill>
                <a:schemeClr val="accent1">
                  <a:lumMod val="50000"/>
                </a:schemeClr>
              </a:solidFill>
              <a:effectLst/>
              <a:uLnTx/>
              <a:uFillTx/>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1600" i="0" u="none" strike="noStrike" kern="1200" cap="none" spc="0" normalizeH="0" baseline="0" noProof="0" dirty="0">
              <a:ln>
                <a:noFill/>
              </a:ln>
              <a:solidFill>
                <a:schemeClr val="accent1">
                  <a:lumMod val="50000"/>
                </a:schemeClr>
              </a:solidFill>
              <a:effectLst/>
              <a:uLnTx/>
              <a:uFillTx/>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1600" i="0" u="none" strike="noStrike" kern="1200" cap="none" spc="0" normalizeH="0" baseline="0" noProof="0" dirty="0">
              <a:ln>
                <a:noFill/>
              </a:ln>
              <a:solidFill>
                <a:schemeClr val="accent1">
                  <a:lumMod val="50000"/>
                </a:schemeClr>
              </a:solidFill>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4167470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84807" y="392746"/>
            <a:ext cx="9968756" cy="461665"/>
          </a:xfrm>
          <a:prstGeom prst="rect">
            <a:avLst/>
          </a:prstGeom>
        </p:spPr>
        <p:txBody>
          <a:bodyPr wrap="none">
            <a:spAutoFit/>
          </a:bodyPr>
          <a:lstStyle/>
          <a:p>
            <a:pPr algn="ctr"/>
            <a:r>
              <a:rPr lang="cs-CZ" sz="2400" b="1" dirty="0">
                <a:solidFill>
                  <a:srgbClr val="002060"/>
                </a:solidFill>
                <a:latin typeface="Times New Roman" panose="02020603050405020304" pitchFamily="18" charset="0"/>
                <a:cs typeface="Times New Roman" panose="02020603050405020304" pitchFamily="18" charset="0"/>
              </a:rPr>
              <a:t>4. Storries for grabs – start-</a:t>
            </a:r>
            <a:r>
              <a:rPr lang="cs-CZ" sz="2400" b="1" dirty="0" err="1">
                <a:solidFill>
                  <a:srgbClr val="002060"/>
                </a:solidFill>
                <a:latin typeface="Times New Roman" panose="02020603050405020304" pitchFamily="18" charset="0"/>
                <a:cs typeface="Times New Roman" panose="02020603050405020304" pitchFamily="18" charset="0"/>
              </a:rPr>
              <a:t>ups</a:t>
            </a:r>
            <a:r>
              <a:rPr lang="cs-CZ" sz="2400" b="1" dirty="0">
                <a:solidFill>
                  <a:srgbClr val="002060"/>
                </a:solidFill>
                <a:latin typeface="Times New Roman" panose="02020603050405020304" pitchFamily="18" charset="0"/>
                <a:cs typeface="Times New Roman" panose="02020603050405020304" pitchFamily="18" charset="0"/>
              </a:rPr>
              <a:t> </a:t>
            </a:r>
            <a:r>
              <a:rPr lang="cs-CZ" sz="2400" b="1" dirty="0" err="1">
                <a:solidFill>
                  <a:srgbClr val="002060"/>
                </a:solidFill>
                <a:latin typeface="Times New Roman" panose="02020603050405020304" pitchFamily="18" charset="0"/>
                <a:cs typeface="Times New Roman" panose="02020603050405020304" pitchFamily="18" charset="0"/>
              </a:rPr>
              <a:t>awarded</a:t>
            </a:r>
            <a:r>
              <a:rPr lang="cs-CZ" sz="2400" b="1" dirty="0">
                <a:solidFill>
                  <a:srgbClr val="002060"/>
                </a:solidFill>
                <a:latin typeface="Times New Roman" panose="02020603050405020304" pitchFamily="18" charset="0"/>
                <a:cs typeface="Times New Roman" panose="02020603050405020304" pitchFamily="18" charset="0"/>
              </a:rPr>
              <a:t> from </a:t>
            </a:r>
            <a:r>
              <a:rPr lang="cs-CZ" sz="2000" b="1" dirty="0">
                <a:solidFill>
                  <a:srgbClr val="002060"/>
                </a:solidFill>
                <a:latin typeface="Times New Roman" panose="02020603050405020304" pitchFamily="18" charset="0"/>
                <a:cs typeface="Times New Roman" panose="02020603050405020304" pitchFamily="18" charset="0"/>
              </a:rPr>
              <a:t>European Institute of Technology</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417095" y="3338476"/>
            <a:ext cx="11046279" cy="40746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2000" dirty="0">
              <a:solidFill>
                <a:srgbClr val="002060"/>
              </a:solidFill>
              <a:cs typeface="Times New Roman" panose="02020603050405020304" pitchFamily="18" charset="0"/>
            </a:endParaRPr>
          </a:p>
          <a:p>
            <a:r>
              <a:rPr lang="en-US" sz="2000" dirty="0" err="1">
                <a:solidFill>
                  <a:srgbClr val="002060"/>
                </a:solidFill>
                <a:cs typeface="Times New Roman" panose="02020603050405020304" pitchFamily="18" charset="0"/>
                <a:hlinkClick r:id="rId4"/>
              </a:rPr>
              <a:t>kheoos</a:t>
            </a:r>
            <a:r>
              <a:rPr lang="en-US" sz="2000" dirty="0">
                <a:solidFill>
                  <a:srgbClr val="002060"/>
                </a:solidFill>
                <a:cs typeface="Times New Roman" panose="02020603050405020304" pitchFamily="18" charset="0"/>
              </a:rPr>
              <a:t> is the </a:t>
            </a:r>
            <a:r>
              <a:rPr lang="en-US" sz="2000" b="1" dirty="0">
                <a:solidFill>
                  <a:srgbClr val="002060"/>
                </a:solidFill>
                <a:cs typeface="Times New Roman" panose="02020603050405020304" pitchFamily="18" charset="0"/>
              </a:rPr>
              <a:t>B-to-B market place for industrial maintenance parts</a:t>
            </a:r>
            <a:r>
              <a:rPr lang="en-US" sz="2000" dirty="0">
                <a:solidFill>
                  <a:srgbClr val="002060"/>
                </a:solidFill>
                <a:cs typeface="Times New Roman" panose="02020603050405020304" pitchFamily="18" charset="0"/>
              </a:rPr>
              <a:t>, </a:t>
            </a:r>
            <a:r>
              <a:rPr lang="en-US" sz="2000" dirty="0" err="1">
                <a:solidFill>
                  <a:srgbClr val="002060"/>
                </a:solidFill>
                <a:cs typeface="Times New Roman" panose="02020603050405020304" pitchFamily="18" charset="0"/>
              </a:rPr>
              <a:t>favouring</a:t>
            </a:r>
            <a:r>
              <a:rPr lang="en-US" sz="2000" dirty="0">
                <a:solidFill>
                  <a:srgbClr val="002060"/>
                </a:solidFill>
                <a:cs typeface="Times New Roman" panose="02020603050405020304" pitchFamily="18" charset="0"/>
              </a:rPr>
              <a:t> the connection between manufacturers, distributors, brokers and industrialists.</a:t>
            </a:r>
          </a:p>
          <a:p>
            <a:endParaRPr lang="en-US" sz="2000" dirty="0">
              <a:solidFill>
                <a:srgbClr val="002060"/>
              </a:solidFill>
              <a:cs typeface="Times New Roman" panose="02020603050405020304" pitchFamily="18" charset="0"/>
            </a:endParaRPr>
          </a:p>
          <a:p>
            <a:r>
              <a:rPr lang="en-US" sz="2000" dirty="0" err="1">
                <a:solidFill>
                  <a:srgbClr val="002060"/>
                </a:solidFill>
                <a:cs typeface="Times New Roman" panose="02020603050405020304" pitchFamily="18" charset="0"/>
              </a:rPr>
              <a:t>kheoos</a:t>
            </a:r>
            <a:r>
              <a:rPr lang="en-US" sz="2000" dirty="0">
                <a:solidFill>
                  <a:srgbClr val="002060"/>
                </a:solidFill>
                <a:cs typeface="Times New Roman" panose="02020603050405020304" pitchFamily="18" charset="0"/>
              </a:rPr>
              <a:t> is the community platform that allows manufacturers managing maintenance parts to automatically build their customized catalogue and benefit from advanced services to lower their inventory levels, reduce their risk of breakage, find rare pieces and resell their dormant stock.</a:t>
            </a:r>
            <a:endParaRPr lang="en-GB" sz="2000" dirty="0">
              <a:solidFill>
                <a:srgbClr val="002060"/>
              </a:solidFill>
              <a:cs typeface="Times New Roman" panose="02020603050405020304" pitchFamily="18" charset="0"/>
            </a:endParaRPr>
          </a:p>
        </p:txBody>
      </p:sp>
      <p:pic>
        <p:nvPicPr>
          <p:cNvPr id="5" name="Obrázek 4">
            <a:extLst>
              <a:ext uri="{FF2B5EF4-FFF2-40B4-BE49-F238E27FC236}">
                <a16:creationId xmlns:a16="http://schemas.microsoft.com/office/drawing/2014/main" id="{94B59FA4-EAE1-4AF2-9B35-E2EF94AB04F0}"/>
              </a:ext>
            </a:extLst>
          </p:cNvPr>
          <p:cNvPicPr>
            <a:picLocks noChangeAspect="1"/>
          </p:cNvPicPr>
          <p:nvPr/>
        </p:nvPicPr>
        <p:blipFill rotWithShape="1">
          <a:blip r:embed="rId5"/>
          <a:srcRect t="42573" b="22105"/>
          <a:stretch/>
        </p:blipFill>
        <p:spPr>
          <a:xfrm>
            <a:off x="728626" y="1549369"/>
            <a:ext cx="9004775" cy="1789107"/>
          </a:xfrm>
          <a:prstGeom prst="rect">
            <a:avLst/>
          </a:prstGeom>
        </p:spPr>
      </p:pic>
      <p:sp>
        <p:nvSpPr>
          <p:cNvPr id="2" name="Obdélník 1">
            <a:extLst>
              <a:ext uri="{FF2B5EF4-FFF2-40B4-BE49-F238E27FC236}">
                <a16:creationId xmlns:a16="http://schemas.microsoft.com/office/drawing/2014/main" id="{098A82BA-95A3-4C82-AAEE-830604F4A307}"/>
              </a:ext>
            </a:extLst>
          </p:cNvPr>
          <p:cNvSpPr/>
          <p:nvPr/>
        </p:nvSpPr>
        <p:spPr>
          <a:xfrm>
            <a:off x="531415" y="6360197"/>
            <a:ext cx="9201986" cy="369332"/>
          </a:xfrm>
          <a:prstGeom prst="rect">
            <a:avLst/>
          </a:prstGeom>
        </p:spPr>
        <p:txBody>
          <a:bodyPr wrap="square">
            <a:spAutoFit/>
          </a:bodyPr>
          <a:lstStyle/>
          <a:p>
            <a:r>
              <a:rPr lang="cs-CZ" dirty="0"/>
              <a:t>Source: </a:t>
            </a:r>
            <a:r>
              <a:rPr lang="en-GB" dirty="0">
                <a:hlinkClick r:id="rId6"/>
              </a:rPr>
              <a:t>https://kheoos.com/en/reuse-your-industrial-maintenance-spare-parts/</a:t>
            </a:r>
            <a:r>
              <a:rPr lang="cs-CZ" dirty="0"/>
              <a:t> </a:t>
            </a:r>
            <a:endParaRPr lang="en-GB" dirty="0"/>
          </a:p>
        </p:txBody>
      </p:sp>
    </p:spTree>
    <p:extLst>
      <p:ext uri="{BB962C8B-B14F-4D97-AF65-F5344CB8AC3E}">
        <p14:creationId xmlns:p14="http://schemas.microsoft.com/office/powerpoint/2010/main" val="3774999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251520" y="392746"/>
            <a:ext cx="9635330"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r>
              <a:rPr lang="cs-CZ" sz="2400" b="1" dirty="0">
                <a:solidFill>
                  <a:srgbClr val="002060"/>
                </a:solidFill>
                <a:latin typeface="Times New Roman" panose="02020603050405020304" pitchFamily="18" charset="0"/>
                <a:cs typeface="Times New Roman" panose="02020603050405020304" pitchFamily="18" charset="0"/>
              </a:rPr>
              <a:t> – start-</a:t>
            </a:r>
            <a:r>
              <a:rPr lang="cs-CZ" sz="2400" b="1" dirty="0" err="1">
                <a:solidFill>
                  <a:srgbClr val="002060"/>
                </a:solidFill>
                <a:latin typeface="Times New Roman" panose="02020603050405020304" pitchFamily="18" charset="0"/>
                <a:cs typeface="Times New Roman" panose="02020603050405020304" pitchFamily="18" charset="0"/>
              </a:rPr>
              <a:t>ups</a:t>
            </a:r>
            <a:r>
              <a:rPr lang="cs-CZ" sz="2400" b="1" dirty="0">
                <a:solidFill>
                  <a:srgbClr val="002060"/>
                </a:solidFill>
                <a:latin typeface="Times New Roman" panose="02020603050405020304" pitchFamily="18" charset="0"/>
                <a:cs typeface="Times New Roman" panose="02020603050405020304" pitchFamily="18" charset="0"/>
              </a:rPr>
              <a:t> </a:t>
            </a:r>
            <a:r>
              <a:rPr lang="cs-CZ" sz="2400" b="1" dirty="0" err="1">
                <a:solidFill>
                  <a:srgbClr val="002060"/>
                </a:solidFill>
                <a:latin typeface="Times New Roman" panose="02020603050405020304" pitchFamily="18" charset="0"/>
                <a:cs typeface="Times New Roman" panose="02020603050405020304" pitchFamily="18" charset="0"/>
              </a:rPr>
              <a:t>awarded</a:t>
            </a:r>
            <a:r>
              <a:rPr lang="cs-CZ" sz="2400" b="1" dirty="0">
                <a:solidFill>
                  <a:srgbClr val="002060"/>
                </a:solidFill>
                <a:latin typeface="Times New Roman" panose="02020603050405020304" pitchFamily="18" charset="0"/>
                <a:cs typeface="Times New Roman" panose="02020603050405020304" pitchFamily="18" charset="0"/>
              </a:rPr>
              <a:t> from </a:t>
            </a:r>
            <a:r>
              <a:rPr lang="cs-CZ" sz="2000" b="1" dirty="0">
                <a:solidFill>
                  <a:srgbClr val="002060"/>
                </a:solidFill>
                <a:latin typeface="Times New Roman" panose="02020603050405020304" pitchFamily="18" charset="0"/>
                <a:cs typeface="Times New Roman" panose="02020603050405020304" pitchFamily="18" charset="0"/>
              </a:rPr>
              <a:t>European Institute of Technology</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348838" y="3777916"/>
            <a:ext cx="9320463" cy="40746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2000" dirty="0">
              <a:solidFill>
                <a:srgbClr val="002060"/>
              </a:solidFill>
              <a:cs typeface="Times New Roman" panose="02020603050405020304" pitchFamily="18" charset="0"/>
            </a:endParaRPr>
          </a:p>
          <a:p>
            <a:r>
              <a:rPr lang="cs-CZ" sz="2000" dirty="0">
                <a:solidFill>
                  <a:srgbClr val="002060"/>
                </a:solidFill>
                <a:cs typeface="Times New Roman" panose="02020603050405020304" pitchFamily="18" charset="0"/>
                <a:hlinkClick r:id="rId4"/>
              </a:rPr>
              <a:t>e</a:t>
            </a:r>
            <a:r>
              <a:rPr lang="en-US" sz="2000" dirty="0" err="1">
                <a:solidFill>
                  <a:srgbClr val="002060"/>
                </a:solidFill>
                <a:cs typeface="Times New Roman" panose="02020603050405020304" pitchFamily="18" charset="0"/>
                <a:hlinkClick r:id="rId4"/>
              </a:rPr>
              <a:t>thikis</a:t>
            </a:r>
            <a:r>
              <a:rPr lang="en-US" sz="2000" dirty="0">
                <a:solidFill>
                  <a:srgbClr val="002060"/>
                </a:solidFill>
                <a:cs typeface="Times New Roman" panose="02020603050405020304" pitchFamily="18" charset="0"/>
              </a:rPr>
              <a:t>, a social enterprise </a:t>
            </a:r>
            <a:r>
              <a:rPr lang="en-US" sz="2000" b="1" dirty="0">
                <a:solidFill>
                  <a:srgbClr val="002060"/>
                </a:solidFill>
                <a:cs typeface="Times New Roman" panose="02020603050405020304" pitchFamily="18" charset="0"/>
              </a:rPr>
              <a:t>promoting ethical consumption and use</a:t>
            </a:r>
            <a:r>
              <a:rPr lang="en-US" sz="2000" dirty="0">
                <a:solidFill>
                  <a:srgbClr val="002060"/>
                </a:solidFill>
                <a:cs typeface="Times New Roman" panose="02020603050405020304" pitchFamily="18" charset="0"/>
              </a:rPr>
              <a:t>, was awarded the prize for their </a:t>
            </a:r>
            <a:r>
              <a:rPr lang="en-US" sz="2000" dirty="0">
                <a:solidFill>
                  <a:srgbClr val="002060"/>
                </a:solidFill>
                <a:cs typeface="Times New Roman" panose="02020603050405020304" pitchFamily="18" charset="0"/>
                <a:hlinkClick r:id="rId5"/>
              </a:rPr>
              <a:t>LONGTIME®</a:t>
            </a:r>
            <a:r>
              <a:rPr lang="en-US" sz="2000" dirty="0">
                <a:solidFill>
                  <a:srgbClr val="002060"/>
                </a:solidFill>
                <a:cs typeface="Times New Roman" panose="02020603050405020304" pitchFamily="18" charset="0"/>
              </a:rPr>
              <a:t> product label. This label, a certified stamp of approval, informs consumers that the product is durable and long-lasting. This aims to guide consumers towards more informed and responsible decision making when buying products.</a:t>
            </a:r>
            <a:endParaRPr lang="en-GB" sz="2000" dirty="0">
              <a:solidFill>
                <a:srgbClr val="002060"/>
              </a:solidFill>
              <a:cs typeface="Times New Roman" panose="02020603050405020304" pitchFamily="18" charset="0"/>
            </a:endParaRPr>
          </a:p>
        </p:txBody>
      </p:sp>
      <p:pic>
        <p:nvPicPr>
          <p:cNvPr id="2" name="Obrázek 1">
            <a:extLst>
              <a:ext uri="{FF2B5EF4-FFF2-40B4-BE49-F238E27FC236}">
                <a16:creationId xmlns:a16="http://schemas.microsoft.com/office/drawing/2014/main" id="{A491719C-A0F4-40ED-920C-326BDCE550BD}"/>
              </a:ext>
            </a:extLst>
          </p:cNvPr>
          <p:cNvPicPr>
            <a:picLocks noChangeAspect="1"/>
          </p:cNvPicPr>
          <p:nvPr/>
        </p:nvPicPr>
        <p:blipFill rotWithShape="1">
          <a:blip r:embed="rId6"/>
          <a:srcRect t="33684" b="26079"/>
          <a:stretch/>
        </p:blipFill>
        <p:spPr>
          <a:xfrm>
            <a:off x="236543" y="1487710"/>
            <a:ext cx="9432758" cy="2134985"/>
          </a:xfrm>
          <a:prstGeom prst="rect">
            <a:avLst/>
          </a:prstGeom>
        </p:spPr>
      </p:pic>
      <p:pic>
        <p:nvPicPr>
          <p:cNvPr id="4" name="Obrázek 3">
            <a:extLst>
              <a:ext uri="{FF2B5EF4-FFF2-40B4-BE49-F238E27FC236}">
                <a16:creationId xmlns:a16="http://schemas.microsoft.com/office/drawing/2014/main" id="{AF916164-083F-4B17-9813-31325EB8D9DD}"/>
              </a:ext>
            </a:extLst>
          </p:cNvPr>
          <p:cNvPicPr>
            <a:picLocks noChangeAspect="1"/>
          </p:cNvPicPr>
          <p:nvPr/>
        </p:nvPicPr>
        <p:blipFill>
          <a:blip r:embed="rId7"/>
          <a:stretch>
            <a:fillRect/>
          </a:stretch>
        </p:blipFill>
        <p:spPr>
          <a:xfrm>
            <a:off x="10028677" y="2211324"/>
            <a:ext cx="1795824" cy="3232484"/>
          </a:xfrm>
          <a:prstGeom prst="rect">
            <a:avLst/>
          </a:prstGeom>
        </p:spPr>
      </p:pic>
      <p:sp>
        <p:nvSpPr>
          <p:cNvPr id="5" name="Obdélník 4">
            <a:extLst>
              <a:ext uri="{FF2B5EF4-FFF2-40B4-BE49-F238E27FC236}">
                <a16:creationId xmlns:a16="http://schemas.microsoft.com/office/drawing/2014/main" id="{7D484C17-5BE4-46A0-A24C-258AB13CD818}"/>
              </a:ext>
            </a:extLst>
          </p:cNvPr>
          <p:cNvSpPr/>
          <p:nvPr/>
        </p:nvSpPr>
        <p:spPr>
          <a:xfrm>
            <a:off x="655429" y="6360197"/>
            <a:ext cx="3872920" cy="369332"/>
          </a:xfrm>
          <a:prstGeom prst="rect">
            <a:avLst/>
          </a:prstGeom>
        </p:spPr>
        <p:txBody>
          <a:bodyPr wrap="none">
            <a:spAutoFit/>
          </a:bodyPr>
          <a:lstStyle/>
          <a:p>
            <a:r>
              <a:rPr lang="cs-CZ" dirty="0"/>
              <a:t>Source: </a:t>
            </a:r>
            <a:r>
              <a:rPr lang="en-GB" dirty="0">
                <a:hlinkClick r:id="rId5"/>
              </a:rPr>
              <a:t>https://longtimelabel.com/en/</a:t>
            </a:r>
            <a:r>
              <a:rPr lang="cs-CZ" dirty="0"/>
              <a:t> </a:t>
            </a:r>
            <a:endParaRPr lang="en-GB" dirty="0"/>
          </a:p>
        </p:txBody>
      </p:sp>
    </p:spTree>
    <p:extLst>
      <p:ext uri="{BB962C8B-B14F-4D97-AF65-F5344CB8AC3E}">
        <p14:creationId xmlns:p14="http://schemas.microsoft.com/office/powerpoint/2010/main" val="420104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0E5C2EB4-A7A1-4B5A-A363-1E06F1E45CAC}"/>
              </a:ext>
            </a:extLst>
          </p:cNvPr>
          <p:cNvPicPr>
            <a:picLocks noChangeAspect="1"/>
          </p:cNvPicPr>
          <p:nvPr/>
        </p:nvPicPr>
        <p:blipFill>
          <a:blip r:embed="rId3"/>
          <a:stretch>
            <a:fillRect/>
          </a:stretch>
        </p:blipFill>
        <p:spPr>
          <a:xfrm>
            <a:off x="0" y="3994632"/>
            <a:ext cx="12192000" cy="2414031"/>
          </a:xfrm>
          <a:prstGeom prst="rect">
            <a:avLst/>
          </a:prstGeom>
        </p:spPr>
      </p:pic>
      <p:sp>
        <p:nvSpPr>
          <p:cNvPr id="5" name="Obdélník 4"/>
          <p:cNvSpPr/>
          <p:nvPr/>
        </p:nvSpPr>
        <p:spPr>
          <a:xfrm>
            <a:off x="395536" y="187859"/>
            <a:ext cx="3429144"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dirty="0">
                <a:ln>
                  <a:noFill/>
                </a:ln>
                <a:solidFill>
                  <a:srgbClr val="002060"/>
                </a:solidFill>
                <a:effectLst/>
                <a:uLnTx/>
                <a:uFillTx/>
                <a:ea typeface="+mj-ea"/>
                <a:cs typeface="+mj-cs"/>
              </a:rPr>
              <a:t>Lecture overview</a:t>
            </a:r>
            <a:endParaRPr kumimoji="0" lang="en-US" sz="3600" b="0" i="0" u="none" strike="noStrike" kern="0" cap="none" spc="0" normalizeH="0" baseline="0" dirty="0">
              <a:ln>
                <a:noFill/>
              </a:ln>
              <a:solidFill>
                <a:srgbClr val="002060"/>
              </a:solidFill>
              <a:effectLst/>
              <a:uLnTx/>
              <a:uFillTx/>
            </a:endParaRPr>
          </a:p>
        </p:txBody>
      </p:sp>
      <p:sp>
        <p:nvSpPr>
          <p:cNvPr id="8" name="Zástupný symbol pro obsah 2"/>
          <p:cNvSpPr txBox="1">
            <a:spLocks/>
          </p:cNvSpPr>
          <p:nvPr/>
        </p:nvSpPr>
        <p:spPr>
          <a:xfrm>
            <a:off x="395535" y="637679"/>
            <a:ext cx="10384759" cy="29236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AU" altLang="cs-CZ" sz="2400" dirty="0">
              <a:solidFill>
                <a:srgbClr val="002060"/>
              </a:solidFill>
              <a:latin typeface="Times New Roman" panose="02020603050405020304" pitchFamily="18" charset="0"/>
              <a:cs typeface="Times New Roman" panose="02020603050405020304" pitchFamily="18" charset="0"/>
            </a:endParaRPr>
          </a:p>
          <a:p>
            <a:r>
              <a:rPr lang="en-AU" altLang="cs-CZ" sz="2000" i="1" dirty="0">
                <a:solidFill>
                  <a:srgbClr val="002060"/>
                </a:solidFill>
                <a:cs typeface="Times New Roman" panose="02020603050405020304" pitchFamily="18" charset="0"/>
              </a:rPr>
              <a:t>So, what does the circular economy really mean? </a:t>
            </a:r>
            <a:endParaRPr lang="cs-CZ" altLang="cs-CZ" sz="2000" i="1" dirty="0">
              <a:solidFill>
                <a:srgbClr val="002060"/>
              </a:solidFill>
              <a:cs typeface="Times New Roman" panose="02020603050405020304" pitchFamily="18" charset="0"/>
            </a:endParaRPr>
          </a:p>
          <a:p>
            <a:r>
              <a:rPr lang="en-AU" altLang="cs-CZ" sz="2000" i="1" dirty="0">
                <a:solidFill>
                  <a:srgbClr val="002060"/>
                </a:solidFill>
                <a:cs typeface="Times New Roman" panose="02020603050405020304" pitchFamily="18" charset="0"/>
              </a:rPr>
              <a:t>What are the principles of the circular economy? </a:t>
            </a:r>
            <a:endParaRPr lang="cs-CZ" altLang="cs-CZ" sz="2000" i="1" dirty="0">
              <a:solidFill>
                <a:srgbClr val="002060"/>
              </a:solidFill>
              <a:cs typeface="Times New Roman" panose="02020603050405020304" pitchFamily="18" charset="0"/>
            </a:endParaRPr>
          </a:p>
          <a:p>
            <a:r>
              <a:rPr lang="en-AU" altLang="cs-CZ" sz="2000" i="1" dirty="0">
                <a:solidFill>
                  <a:srgbClr val="002060"/>
                </a:solidFill>
                <a:cs typeface="Times New Roman" panose="02020603050405020304" pitchFamily="18" charset="0"/>
              </a:rPr>
              <a:t>Why should every company be interested in it</a:t>
            </a:r>
            <a:r>
              <a:rPr lang="cs-CZ" altLang="cs-CZ" sz="2000" i="1" dirty="0">
                <a:solidFill>
                  <a:srgbClr val="002060"/>
                </a:solidFill>
                <a:cs typeface="Times New Roman" panose="02020603050405020304" pitchFamily="18" charset="0"/>
              </a:rPr>
              <a:t>?</a:t>
            </a:r>
            <a:endParaRPr lang="en-AU" altLang="cs-CZ" sz="2000" dirty="0">
              <a:solidFill>
                <a:srgbClr val="002060"/>
              </a:solidFill>
              <a:cs typeface="Times New Roman" panose="02020603050405020304" pitchFamily="18" charset="0"/>
            </a:endParaRPr>
          </a:p>
          <a:p>
            <a:r>
              <a:rPr lang="en-GB" altLang="cs-CZ" sz="2000" i="1" dirty="0">
                <a:solidFill>
                  <a:srgbClr val="002060"/>
                </a:solidFill>
                <a:cs typeface="Times New Roman" panose="02020603050405020304" pitchFamily="18" charset="0"/>
              </a:rPr>
              <a:t>Are there any examples of good practice in implementing circular economy principles?</a:t>
            </a:r>
            <a:endParaRPr lang="cs-CZ" altLang="cs-CZ" sz="2000" i="1" dirty="0">
              <a:solidFill>
                <a:srgbClr val="002060"/>
              </a:solidFill>
              <a:cs typeface="Times New Roman" panose="02020603050405020304" pitchFamily="18" charset="0"/>
            </a:endParaRPr>
          </a:p>
          <a:p>
            <a:endParaRPr lang="en-AU" altLang="cs-CZ" sz="2000" i="1" dirty="0">
              <a:solidFill>
                <a:srgbClr val="002060"/>
              </a:solidFill>
              <a:cs typeface="Times New Roman" panose="02020603050405020304" pitchFamily="18" charset="0"/>
            </a:endParaRPr>
          </a:p>
          <a:p>
            <a:r>
              <a:rPr lang="en-AU" altLang="cs-CZ" sz="2000" i="1" dirty="0">
                <a:solidFill>
                  <a:srgbClr val="002060"/>
                </a:solidFill>
                <a:cs typeface="Times New Roman" panose="02020603050405020304" pitchFamily="18" charset="0"/>
              </a:rPr>
              <a:t>We will be looking for answers to these issues. The „stories for grab“ will help you to understand the practical implications.</a:t>
            </a:r>
          </a:p>
          <a:p>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7286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fade">
                                      <p:cBhvr>
                                        <p:cTn id="2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251520" y="392746"/>
            <a:ext cx="9635330"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r>
              <a:rPr lang="cs-CZ" sz="2400" b="1" dirty="0">
                <a:solidFill>
                  <a:srgbClr val="002060"/>
                </a:solidFill>
                <a:latin typeface="Times New Roman" panose="02020603050405020304" pitchFamily="18" charset="0"/>
                <a:cs typeface="Times New Roman" panose="02020603050405020304" pitchFamily="18" charset="0"/>
              </a:rPr>
              <a:t> – start-</a:t>
            </a:r>
            <a:r>
              <a:rPr lang="cs-CZ" sz="2400" b="1" dirty="0" err="1">
                <a:solidFill>
                  <a:srgbClr val="002060"/>
                </a:solidFill>
                <a:latin typeface="Times New Roman" panose="02020603050405020304" pitchFamily="18" charset="0"/>
                <a:cs typeface="Times New Roman" panose="02020603050405020304" pitchFamily="18" charset="0"/>
              </a:rPr>
              <a:t>ups</a:t>
            </a:r>
            <a:r>
              <a:rPr lang="cs-CZ" sz="2400" b="1" dirty="0">
                <a:solidFill>
                  <a:srgbClr val="002060"/>
                </a:solidFill>
                <a:latin typeface="Times New Roman" panose="02020603050405020304" pitchFamily="18" charset="0"/>
                <a:cs typeface="Times New Roman" panose="02020603050405020304" pitchFamily="18" charset="0"/>
              </a:rPr>
              <a:t> </a:t>
            </a:r>
            <a:r>
              <a:rPr lang="cs-CZ" sz="2400" b="1" dirty="0" err="1">
                <a:solidFill>
                  <a:srgbClr val="002060"/>
                </a:solidFill>
                <a:latin typeface="Times New Roman" panose="02020603050405020304" pitchFamily="18" charset="0"/>
                <a:cs typeface="Times New Roman" panose="02020603050405020304" pitchFamily="18" charset="0"/>
              </a:rPr>
              <a:t>awarded</a:t>
            </a:r>
            <a:r>
              <a:rPr lang="cs-CZ" sz="2400" b="1" dirty="0">
                <a:solidFill>
                  <a:srgbClr val="002060"/>
                </a:solidFill>
                <a:latin typeface="Times New Roman" panose="02020603050405020304" pitchFamily="18" charset="0"/>
                <a:cs typeface="Times New Roman" panose="02020603050405020304" pitchFamily="18" charset="0"/>
              </a:rPr>
              <a:t> from </a:t>
            </a:r>
            <a:r>
              <a:rPr lang="cs-CZ" sz="2000" b="1" dirty="0">
                <a:solidFill>
                  <a:srgbClr val="002060"/>
                </a:solidFill>
                <a:latin typeface="Times New Roman" panose="02020603050405020304" pitchFamily="18" charset="0"/>
                <a:cs typeface="Times New Roman" panose="02020603050405020304" pitchFamily="18" charset="0"/>
              </a:rPr>
              <a:t>European Institute of Technology</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74825" y="3322440"/>
            <a:ext cx="5433346" cy="40746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2400" dirty="0">
              <a:solidFill>
                <a:srgbClr val="002060"/>
              </a:solidFill>
              <a:latin typeface="Times New Roman" panose="02020603050405020304" pitchFamily="18" charset="0"/>
              <a:cs typeface="Times New Roman" panose="02020603050405020304" pitchFamily="18" charset="0"/>
            </a:endParaRPr>
          </a:p>
          <a:p>
            <a:r>
              <a:rPr lang="en-US" sz="2000" dirty="0" err="1">
                <a:solidFill>
                  <a:srgbClr val="002060"/>
                </a:solidFill>
                <a:cs typeface="Times New Roman" panose="02020603050405020304" pitchFamily="18" charset="0"/>
                <a:hlinkClick r:id="rId4"/>
              </a:rPr>
              <a:t>Niaga’s</a:t>
            </a:r>
            <a:r>
              <a:rPr lang="en-US" sz="2000" dirty="0">
                <a:solidFill>
                  <a:srgbClr val="002060"/>
                </a:solidFill>
                <a:cs typeface="Times New Roman" panose="02020603050405020304" pitchFamily="18" charset="0"/>
              </a:rPr>
              <a:t> solution is a </a:t>
            </a:r>
            <a:r>
              <a:rPr lang="en-US" sz="2000" b="1" dirty="0">
                <a:solidFill>
                  <a:srgbClr val="002060"/>
                </a:solidFill>
                <a:cs typeface="Times New Roman" panose="02020603050405020304" pitchFamily="18" charset="0"/>
              </a:rPr>
              <a:t>scannable tag </a:t>
            </a:r>
            <a:r>
              <a:rPr lang="en-US" sz="2000" dirty="0">
                <a:solidFill>
                  <a:srgbClr val="002060"/>
                </a:solidFill>
                <a:cs typeface="Times New Roman" panose="02020603050405020304" pitchFamily="18" charset="0"/>
              </a:rPr>
              <a:t>for products like mattresses and carpets that enables consumers to see exactly what they are made of and, crucially, how to recycle them. In this way, the </a:t>
            </a:r>
            <a:r>
              <a:rPr lang="en-US" sz="2000" dirty="0" err="1">
                <a:solidFill>
                  <a:srgbClr val="002060"/>
                </a:solidFill>
                <a:cs typeface="Times New Roman" panose="02020603050405020304" pitchFamily="18" charset="0"/>
              </a:rPr>
              <a:t>Niaga</a:t>
            </a:r>
            <a:r>
              <a:rPr lang="en-US" sz="2000" dirty="0">
                <a:solidFill>
                  <a:srgbClr val="002060"/>
                </a:solidFill>
                <a:cs typeface="Times New Roman" panose="02020603050405020304" pitchFamily="18" charset="0"/>
              </a:rPr>
              <a:t>® tag helps to keep valuable materials in the loop for future generations and significantly reduce waste.</a:t>
            </a:r>
            <a:endParaRPr lang="en-GB" sz="2000" dirty="0">
              <a:solidFill>
                <a:srgbClr val="002060"/>
              </a:solidFill>
              <a:cs typeface="Times New Roman" panose="02020603050405020304" pitchFamily="18" charset="0"/>
            </a:endParaRPr>
          </a:p>
        </p:txBody>
      </p:sp>
      <p:pic>
        <p:nvPicPr>
          <p:cNvPr id="5" name="Obrázek 4">
            <a:extLst>
              <a:ext uri="{FF2B5EF4-FFF2-40B4-BE49-F238E27FC236}">
                <a16:creationId xmlns:a16="http://schemas.microsoft.com/office/drawing/2014/main" id="{00F4A88E-BA25-4118-BB30-4CC9E391F4C7}"/>
              </a:ext>
            </a:extLst>
          </p:cNvPr>
          <p:cNvPicPr>
            <a:picLocks noChangeAspect="1"/>
          </p:cNvPicPr>
          <p:nvPr/>
        </p:nvPicPr>
        <p:blipFill rotWithShape="1">
          <a:blip r:embed="rId5"/>
          <a:srcRect t="12459" r="41480" b="38246"/>
          <a:stretch/>
        </p:blipFill>
        <p:spPr>
          <a:xfrm>
            <a:off x="449180" y="1028058"/>
            <a:ext cx="5067047" cy="2400942"/>
          </a:xfrm>
          <a:prstGeom prst="rect">
            <a:avLst/>
          </a:prstGeom>
        </p:spPr>
      </p:pic>
      <p:pic>
        <p:nvPicPr>
          <p:cNvPr id="8" name="Obrázek 7">
            <a:extLst>
              <a:ext uri="{FF2B5EF4-FFF2-40B4-BE49-F238E27FC236}">
                <a16:creationId xmlns:a16="http://schemas.microsoft.com/office/drawing/2014/main" id="{4D111768-370A-41DA-9377-37732FFF8C60}"/>
              </a:ext>
            </a:extLst>
          </p:cNvPr>
          <p:cNvPicPr>
            <a:picLocks noChangeAspect="1"/>
          </p:cNvPicPr>
          <p:nvPr/>
        </p:nvPicPr>
        <p:blipFill rotWithShape="1">
          <a:blip r:embed="rId6"/>
          <a:srcRect t="12458" r="33947" b="9093"/>
          <a:stretch/>
        </p:blipFill>
        <p:spPr>
          <a:xfrm>
            <a:off x="5579580" y="1709057"/>
            <a:ext cx="6537595" cy="4367532"/>
          </a:xfrm>
          <a:prstGeom prst="rect">
            <a:avLst/>
          </a:prstGeom>
        </p:spPr>
      </p:pic>
      <p:sp>
        <p:nvSpPr>
          <p:cNvPr id="2" name="Obdélník 1">
            <a:extLst>
              <a:ext uri="{FF2B5EF4-FFF2-40B4-BE49-F238E27FC236}">
                <a16:creationId xmlns:a16="http://schemas.microsoft.com/office/drawing/2014/main" id="{40C5D21B-6EBD-4B2E-BBBA-0C52F1117A0A}"/>
              </a:ext>
            </a:extLst>
          </p:cNvPr>
          <p:cNvSpPr/>
          <p:nvPr/>
        </p:nvSpPr>
        <p:spPr>
          <a:xfrm>
            <a:off x="354865" y="6371216"/>
            <a:ext cx="3668505" cy="369332"/>
          </a:xfrm>
          <a:prstGeom prst="rect">
            <a:avLst/>
          </a:prstGeom>
        </p:spPr>
        <p:txBody>
          <a:bodyPr wrap="none">
            <a:spAutoFit/>
          </a:bodyPr>
          <a:lstStyle/>
          <a:p>
            <a:r>
              <a:rPr lang="cs-CZ" dirty="0"/>
              <a:t>Source: </a:t>
            </a:r>
            <a:r>
              <a:rPr lang="en-GB" dirty="0">
                <a:hlinkClick r:id="rId4"/>
              </a:rPr>
              <a:t>https://www.niaga.world/en</a:t>
            </a:r>
            <a:r>
              <a:rPr lang="cs-CZ" dirty="0"/>
              <a:t> </a:t>
            </a:r>
            <a:endParaRPr lang="en-GB" dirty="0"/>
          </a:p>
        </p:txBody>
      </p:sp>
    </p:spTree>
    <p:extLst>
      <p:ext uri="{BB962C8B-B14F-4D97-AF65-F5344CB8AC3E}">
        <p14:creationId xmlns:p14="http://schemas.microsoft.com/office/powerpoint/2010/main" val="65971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251520" y="392746"/>
            <a:ext cx="9635330"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r>
              <a:rPr lang="cs-CZ" sz="2400" b="1" dirty="0">
                <a:solidFill>
                  <a:srgbClr val="002060"/>
                </a:solidFill>
                <a:latin typeface="Times New Roman" panose="02020603050405020304" pitchFamily="18" charset="0"/>
                <a:cs typeface="Times New Roman" panose="02020603050405020304" pitchFamily="18" charset="0"/>
              </a:rPr>
              <a:t> – start-</a:t>
            </a:r>
            <a:r>
              <a:rPr lang="cs-CZ" sz="2400" b="1" dirty="0" err="1">
                <a:solidFill>
                  <a:srgbClr val="002060"/>
                </a:solidFill>
                <a:latin typeface="Times New Roman" panose="02020603050405020304" pitchFamily="18" charset="0"/>
                <a:cs typeface="Times New Roman" panose="02020603050405020304" pitchFamily="18" charset="0"/>
              </a:rPr>
              <a:t>ups</a:t>
            </a:r>
            <a:r>
              <a:rPr lang="cs-CZ" sz="2400" b="1" dirty="0">
                <a:solidFill>
                  <a:srgbClr val="002060"/>
                </a:solidFill>
                <a:latin typeface="Times New Roman" panose="02020603050405020304" pitchFamily="18" charset="0"/>
                <a:cs typeface="Times New Roman" panose="02020603050405020304" pitchFamily="18" charset="0"/>
              </a:rPr>
              <a:t> </a:t>
            </a:r>
            <a:r>
              <a:rPr lang="cs-CZ" sz="2400" b="1" dirty="0" err="1">
                <a:solidFill>
                  <a:srgbClr val="002060"/>
                </a:solidFill>
                <a:latin typeface="Times New Roman" panose="02020603050405020304" pitchFamily="18" charset="0"/>
                <a:cs typeface="Times New Roman" panose="02020603050405020304" pitchFamily="18" charset="0"/>
              </a:rPr>
              <a:t>awarded</a:t>
            </a:r>
            <a:r>
              <a:rPr lang="cs-CZ" sz="2400" b="1" dirty="0">
                <a:solidFill>
                  <a:srgbClr val="002060"/>
                </a:solidFill>
                <a:latin typeface="Times New Roman" panose="02020603050405020304" pitchFamily="18" charset="0"/>
                <a:cs typeface="Times New Roman" panose="02020603050405020304" pitchFamily="18" charset="0"/>
              </a:rPr>
              <a:t> from </a:t>
            </a:r>
            <a:r>
              <a:rPr lang="cs-CZ" sz="2000" b="1" dirty="0">
                <a:solidFill>
                  <a:srgbClr val="002060"/>
                </a:solidFill>
                <a:latin typeface="Times New Roman" panose="02020603050405020304" pitchFamily="18" charset="0"/>
                <a:cs typeface="Times New Roman" panose="02020603050405020304" pitchFamily="18" charset="0"/>
              </a:rPr>
              <a:t>European Institute of Technology</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417095" y="2390559"/>
            <a:ext cx="11046279" cy="40746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2400" dirty="0">
              <a:solidFill>
                <a:srgbClr val="002060"/>
              </a:solidFill>
              <a:latin typeface="Times New Roman" panose="02020603050405020304" pitchFamily="18" charset="0"/>
              <a:cs typeface="Times New Roman" panose="02020603050405020304" pitchFamily="18" charset="0"/>
            </a:endParaRPr>
          </a:p>
          <a:p>
            <a:pPr marL="0" indent="0">
              <a:buNone/>
            </a:pPr>
            <a:r>
              <a:rPr lang="en-US" sz="2000" dirty="0">
                <a:solidFill>
                  <a:srgbClr val="002060"/>
                </a:solidFill>
                <a:cs typeface="Times New Roman" panose="02020603050405020304" pitchFamily="18" charset="0"/>
              </a:rPr>
              <a:t>An Alpine mission to </a:t>
            </a:r>
            <a:r>
              <a:rPr lang="en-US" sz="2000" dirty="0" err="1">
                <a:solidFill>
                  <a:srgbClr val="002060"/>
                </a:solidFill>
                <a:cs typeface="Times New Roman" panose="02020603050405020304" pitchFamily="18" charset="0"/>
              </a:rPr>
              <a:t>decarbonise</a:t>
            </a:r>
            <a:r>
              <a:rPr lang="en-US" sz="2000" dirty="0">
                <a:solidFill>
                  <a:srgbClr val="002060"/>
                </a:solidFill>
                <a:cs typeface="Times New Roman" panose="02020603050405020304" pitchFamily="18" charset="0"/>
              </a:rPr>
              <a:t> construction</a:t>
            </a:r>
            <a:endParaRPr lang="cs-CZ" sz="2000" dirty="0">
              <a:solidFill>
                <a:srgbClr val="002060"/>
              </a:solidFill>
              <a:cs typeface="Times New Roman" panose="02020603050405020304" pitchFamily="18" charset="0"/>
            </a:endParaRPr>
          </a:p>
          <a:p>
            <a:pPr marL="0" indent="0">
              <a:buNone/>
            </a:pPr>
            <a:endParaRPr lang="en-US" sz="2000" dirty="0">
              <a:solidFill>
                <a:srgbClr val="002060"/>
              </a:solidFill>
              <a:cs typeface="Times New Roman" panose="02020603050405020304" pitchFamily="18" charset="0"/>
            </a:endParaRPr>
          </a:p>
          <a:p>
            <a:r>
              <a:rPr lang="en-US" sz="2000" dirty="0">
                <a:solidFill>
                  <a:srgbClr val="002060"/>
                </a:solidFill>
                <a:cs typeface="Times New Roman" panose="02020603050405020304" pitchFamily="18" charset="0"/>
              </a:rPr>
              <a:t>Technicians and scientists witnessing the effects of climate change in the Alpine region came together to form the start-up </a:t>
            </a:r>
            <a:r>
              <a:rPr lang="en-US" sz="2000" b="1" dirty="0" err="1">
                <a:solidFill>
                  <a:srgbClr val="002060"/>
                </a:solidFill>
                <a:cs typeface="Times New Roman" panose="02020603050405020304" pitchFamily="18" charset="0"/>
                <a:hlinkClick r:id="rId4"/>
              </a:rPr>
              <a:t>ParaStruct</a:t>
            </a:r>
            <a:r>
              <a:rPr lang="en-US" sz="2000" dirty="0">
                <a:solidFill>
                  <a:srgbClr val="002060"/>
                </a:solidFill>
                <a:cs typeface="Times New Roman" panose="02020603050405020304" pitchFamily="18" charset="0"/>
              </a:rPr>
              <a:t>. Their mission is to </a:t>
            </a:r>
            <a:r>
              <a:rPr lang="en-US" sz="2000" b="1" dirty="0" err="1">
                <a:solidFill>
                  <a:srgbClr val="002060"/>
                </a:solidFill>
                <a:cs typeface="Times New Roman" panose="02020603050405020304" pitchFamily="18" charset="0"/>
              </a:rPr>
              <a:t>decarbonise</a:t>
            </a:r>
            <a:r>
              <a:rPr lang="en-US" sz="2000" b="1" dirty="0">
                <a:solidFill>
                  <a:srgbClr val="002060"/>
                </a:solidFill>
                <a:cs typeface="Times New Roman" panose="02020603050405020304" pitchFamily="18" charset="0"/>
              </a:rPr>
              <a:t> the construction industry </a:t>
            </a:r>
            <a:r>
              <a:rPr lang="en-US" sz="2000" dirty="0">
                <a:solidFill>
                  <a:srgbClr val="002060"/>
                </a:solidFill>
                <a:cs typeface="Times New Roman" panose="02020603050405020304" pitchFamily="18" charset="0"/>
              </a:rPr>
              <a:t>and reduce resource inefficiencies with an advanced 3D power-printing technology that enables the recycling of construction waste into high-quality materials for re-use.</a:t>
            </a:r>
            <a:endParaRPr lang="en-GB" sz="2000" dirty="0">
              <a:solidFill>
                <a:srgbClr val="002060"/>
              </a:solidFill>
              <a:cs typeface="Times New Roman" panose="02020603050405020304" pitchFamily="18" charset="0"/>
            </a:endParaRPr>
          </a:p>
        </p:txBody>
      </p:sp>
      <p:pic>
        <p:nvPicPr>
          <p:cNvPr id="2" name="Obrázek 1">
            <a:extLst>
              <a:ext uri="{FF2B5EF4-FFF2-40B4-BE49-F238E27FC236}">
                <a16:creationId xmlns:a16="http://schemas.microsoft.com/office/drawing/2014/main" id="{86BF3C25-0CCA-4519-A74C-1FBAF9B61760}"/>
              </a:ext>
            </a:extLst>
          </p:cNvPr>
          <p:cNvPicPr>
            <a:picLocks noChangeAspect="1"/>
          </p:cNvPicPr>
          <p:nvPr/>
        </p:nvPicPr>
        <p:blipFill rotWithShape="1">
          <a:blip r:embed="rId5"/>
          <a:srcRect t="16986" r="921" b="59298"/>
          <a:stretch/>
        </p:blipFill>
        <p:spPr>
          <a:xfrm>
            <a:off x="417095" y="1335419"/>
            <a:ext cx="9817768" cy="1321914"/>
          </a:xfrm>
          <a:prstGeom prst="rect">
            <a:avLst/>
          </a:prstGeom>
        </p:spPr>
      </p:pic>
    </p:spTree>
    <p:extLst>
      <p:ext uri="{BB962C8B-B14F-4D97-AF65-F5344CB8AC3E}">
        <p14:creationId xmlns:p14="http://schemas.microsoft.com/office/powerpoint/2010/main" val="52706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485506" y="361371"/>
            <a:ext cx="2503442"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251521" y="1090863"/>
            <a:ext cx="7509994" cy="514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2400" dirty="0">
              <a:solidFill>
                <a:srgbClr val="002060"/>
              </a:solidFill>
              <a:latin typeface="Times New Roman" panose="02020603050405020304" pitchFamily="18" charset="0"/>
              <a:cs typeface="Times New Roman" panose="02020603050405020304" pitchFamily="18" charset="0"/>
            </a:endParaRPr>
          </a:p>
          <a:p>
            <a:r>
              <a:rPr lang="en-US" sz="2000" dirty="0">
                <a:solidFill>
                  <a:srgbClr val="002060"/>
                </a:solidFill>
                <a:cs typeface="Times New Roman" panose="02020603050405020304" pitchFamily="18" charset="0"/>
              </a:rPr>
              <a:t>British start-up </a:t>
            </a:r>
            <a:r>
              <a:rPr lang="en-US" sz="2000" dirty="0">
                <a:solidFill>
                  <a:srgbClr val="002060"/>
                </a:solidFill>
                <a:cs typeface="Times New Roman" panose="02020603050405020304" pitchFamily="18" charset="0"/>
                <a:hlinkClick r:id="rId4"/>
              </a:rPr>
              <a:t>Winnow</a:t>
            </a:r>
            <a:r>
              <a:rPr lang="en-US" sz="2000" dirty="0">
                <a:solidFill>
                  <a:srgbClr val="002060"/>
                </a:solidFill>
                <a:cs typeface="Times New Roman" panose="02020603050405020304" pitchFamily="18" charset="0"/>
              </a:rPr>
              <a:t> has developed </a:t>
            </a:r>
            <a:r>
              <a:rPr lang="en-US" sz="2000" b="1" dirty="0">
                <a:solidFill>
                  <a:srgbClr val="002060"/>
                </a:solidFill>
                <a:cs typeface="Times New Roman" panose="02020603050405020304" pitchFamily="18" charset="0"/>
              </a:rPr>
              <a:t>smart meters that </a:t>
            </a:r>
            <a:r>
              <a:rPr lang="en-US" sz="2000" b="1" dirty="0" err="1">
                <a:solidFill>
                  <a:srgbClr val="002060"/>
                </a:solidFill>
                <a:cs typeface="Times New Roman" panose="02020603050405020304" pitchFamily="18" charset="0"/>
              </a:rPr>
              <a:t>analyse</a:t>
            </a:r>
            <a:r>
              <a:rPr lang="en-US" sz="2000" b="1" dirty="0">
                <a:solidFill>
                  <a:srgbClr val="002060"/>
                </a:solidFill>
                <a:cs typeface="Times New Roman" panose="02020603050405020304" pitchFamily="18" charset="0"/>
              </a:rPr>
              <a:t> trash</a:t>
            </a:r>
            <a:r>
              <a:rPr lang="en-US" sz="2000" dirty="0">
                <a:solidFill>
                  <a:srgbClr val="002060"/>
                </a:solidFill>
                <a:cs typeface="Times New Roman" panose="02020603050405020304" pitchFamily="18" charset="0"/>
              </a:rPr>
              <a:t>. They are used in commercial kitchens to measure what food gets thrown away, and then identify ways to reduce waste.</a:t>
            </a:r>
            <a:endParaRPr lang="cs-CZ" sz="2000" dirty="0">
              <a:solidFill>
                <a:srgbClr val="002060"/>
              </a:solidFill>
              <a:cs typeface="Times New Roman" panose="02020603050405020304" pitchFamily="18" charset="0"/>
            </a:endParaRPr>
          </a:p>
          <a:p>
            <a:r>
              <a:rPr lang="en-US" sz="2000" dirty="0">
                <a:solidFill>
                  <a:srgbClr val="002060"/>
                </a:solidFill>
                <a:cs typeface="Times New Roman" panose="02020603050405020304" pitchFamily="18" charset="0"/>
              </a:rPr>
              <a:t> </a:t>
            </a:r>
            <a:endParaRPr lang="cs-CZ" sz="2000" dirty="0">
              <a:solidFill>
                <a:srgbClr val="002060"/>
              </a:solidFill>
              <a:cs typeface="Times New Roman" panose="02020603050405020304" pitchFamily="18" charset="0"/>
            </a:endParaRPr>
          </a:p>
          <a:p>
            <a:pPr lvl="1"/>
            <a:r>
              <a:rPr lang="en-US" sz="2000" dirty="0">
                <a:solidFill>
                  <a:srgbClr val="002060"/>
                </a:solidFill>
                <a:cs typeface="Times New Roman" panose="02020603050405020304" pitchFamily="18" charset="0"/>
              </a:rPr>
              <a:t>Up to a fifth of food purchased can be wasted in some kitchens, and Winnow has managed to cut that in half in hundreds of kitchens across 40 countries, saving its customers over $25 million each year in the process. </a:t>
            </a:r>
            <a:endParaRPr lang="cs-CZ" sz="2000" dirty="0">
              <a:solidFill>
                <a:srgbClr val="002060"/>
              </a:solidFill>
              <a:cs typeface="Times New Roman" panose="02020603050405020304" pitchFamily="18" charset="0"/>
            </a:endParaRPr>
          </a:p>
          <a:p>
            <a:pPr lvl="1"/>
            <a:endParaRPr lang="cs-CZ" sz="2000" dirty="0">
              <a:solidFill>
                <a:srgbClr val="002060"/>
              </a:solidFill>
              <a:cs typeface="Times New Roman" panose="02020603050405020304" pitchFamily="18" charset="0"/>
            </a:endParaRPr>
          </a:p>
          <a:p>
            <a:pPr lvl="1"/>
            <a:r>
              <a:rPr lang="en-US" sz="2000" dirty="0">
                <a:solidFill>
                  <a:srgbClr val="002060"/>
                </a:solidFill>
                <a:cs typeface="Times New Roman" panose="02020603050405020304" pitchFamily="18" charset="0"/>
              </a:rPr>
              <a:t>That is the equivalent of preventing one meal from going to waste every seven seconds. This innovation earned Winnow the Circular Economy Tech Disruptor Award.</a:t>
            </a:r>
            <a:endParaRPr lang="cs-CZ" sz="2000" dirty="0"/>
          </a:p>
          <a:p>
            <a:endParaRPr lang="cs-CZ" sz="2000" dirty="0">
              <a:solidFill>
                <a:srgbClr val="002060"/>
              </a:solidFill>
              <a:cs typeface="Times New Roman" panose="02020603050405020304" pitchFamily="18" charset="0"/>
            </a:endParaRPr>
          </a:p>
          <a:p>
            <a:endParaRPr lang="en-GB" sz="2200" dirty="0">
              <a:solidFill>
                <a:srgbClr val="002060"/>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200E7EC6-B0A9-4E99-8BB5-EA887080548E}"/>
              </a:ext>
            </a:extLst>
          </p:cNvPr>
          <p:cNvPicPr>
            <a:picLocks noChangeAspect="1"/>
          </p:cNvPicPr>
          <p:nvPr/>
        </p:nvPicPr>
        <p:blipFill rotWithShape="1">
          <a:blip r:embed="rId5"/>
          <a:srcRect l="16711" t="15906" r="69342" b="74737"/>
          <a:stretch/>
        </p:blipFill>
        <p:spPr>
          <a:xfrm>
            <a:off x="7867074" y="1553572"/>
            <a:ext cx="2279465" cy="860175"/>
          </a:xfrm>
          <a:prstGeom prst="rect">
            <a:avLst/>
          </a:prstGeom>
        </p:spPr>
      </p:pic>
      <p:pic>
        <p:nvPicPr>
          <p:cNvPr id="5" name="Obrázek 4">
            <a:extLst>
              <a:ext uri="{FF2B5EF4-FFF2-40B4-BE49-F238E27FC236}">
                <a16:creationId xmlns:a16="http://schemas.microsoft.com/office/drawing/2014/main" id="{A79ECDA9-5CC6-46B0-8D20-9DDA7C113D56}"/>
              </a:ext>
            </a:extLst>
          </p:cNvPr>
          <p:cNvPicPr>
            <a:picLocks noChangeAspect="1"/>
          </p:cNvPicPr>
          <p:nvPr/>
        </p:nvPicPr>
        <p:blipFill rotWithShape="1">
          <a:blip r:embed="rId6"/>
          <a:srcRect l="18036" t="16985" r="30804" b="12064"/>
          <a:stretch/>
        </p:blipFill>
        <p:spPr>
          <a:xfrm>
            <a:off x="7867074" y="2802466"/>
            <a:ext cx="4073405" cy="3177630"/>
          </a:xfrm>
          <a:prstGeom prst="rect">
            <a:avLst/>
          </a:prstGeom>
        </p:spPr>
      </p:pic>
      <p:sp>
        <p:nvSpPr>
          <p:cNvPr id="8" name="Obdélník 7">
            <a:extLst>
              <a:ext uri="{FF2B5EF4-FFF2-40B4-BE49-F238E27FC236}">
                <a16:creationId xmlns:a16="http://schemas.microsoft.com/office/drawing/2014/main" id="{47C3C23F-927C-4583-B9C4-A7B1B552CF55}"/>
              </a:ext>
            </a:extLst>
          </p:cNvPr>
          <p:cNvSpPr/>
          <p:nvPr/>
        </p:nvSpPr>
        <p:spPr>
          <a:xfrm>
            <a:off x="485506" y="6330855"/>
            <a:ext cx="4392356" cy="369332"/>
          </a:xfrm>
          <a:prstGeom prst="rect">
            <a:avLst/>
          </a:prstGeom>
        </p:spPr>
        <p:txBody>
          <a:bodyPr wrap="none">
            <a:spAutoFit/>
          </a:bodyPr>
          <a:lstStyle/>
          <a:p>
            <a:r>
              <a:rPr lang="cs-CZ" dirty="0"/>
              <a:t>Source: </a:t>
            </a:r>
            <a:r>
              <a:rPr lang="en-GB" dirty="0">
                <a:hlinkClick r:id="rId4"/>
              </a:rPr>
              <a:t>https://www.winnowsolutions.com/</a:t>
            </a:r>
            <a:r>
              <a:rPr lang="cs-CZ" dirty="0"/>
              <a:t> </a:t>
            </a:r>
            <a:endParaRPr lang="en-GB" dirty="0"/>
          </a:p>
        </p:txBody>
      </p:sp>
    </p:spTree>
    <p:extLst>
      <p:ext uri="{BB962C8B-B14F-4D97-AF65-F5344CB8AC3E}">
        <p14:creationId xmlns:p14="http://schemas.microsoft.com/office/powerpoint/2010/main" val="116625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 calcmode="lin" valueType="num">
                                      <p:cBhvr additive="base">
                                        <p:cTn id="22"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7">
                                            <p:txEl>
                                              <p:pRg st="5" end="5"/>
                                            </p:txEl>
                                          </p:spTgt>
                                        </p:tgtEl>
                                        <p:attrNameLst>
                                          <p:attrName>style.visibility</p:attrName>
                                        </p:attrNameLst>
                                      </p:cBhvr>
                                      <p:to>
                                        <p:strVal val="visible"/>
                                      </p:to>
                                    </p:set>
                                    <p:anim calcmode="lin" valueType="num">
                                      <p:cBhvr additive="base">
                                        <p:cTn id="28"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485506" y="361371"/>
            <a:ext cx="2503442"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0" y="3076074"/>
            <a:ext cx="11046279" cy="40746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2400" dirty="0">
              <a:solidFill>
                <a:srgbClr val="002060"/>
              </a:solidFill>
              <a:latin typeface="Times New Roman" panose="02020603050405020304" pitchFamily="18" charset="0"/>
              <a:cs typeface="Times New Roman" panose="02020603050405020304" pitchFamily="18" charset="0"/>
            </a:endParaRPr>
          </a:p>
          <a:p>
            <a:r>
              <a:rPr lang="en-US" sz="2000" b="1" dirty="0" err="1">
                <a:solidFill>
                  <a:srgbClr val="002060"/>
                </a:solidFill>
                <a:cs typeface="Times New Roman" panose="02020603050405020304" pitchFamily="18" charset="0"/>
              </a:rPr>
              <a:t>DyeCoo</a:t>
            </a:r>
            <a:r>
              <a:rPr lang="en-US" sz="2000" dirty="0">
                <a:solidFill>
                  <a:srgbClr val="002060"/>
                </a:solidFill>
                <a:cs typeface="Times New Roman" panose="02020603050405020304" pitchFamily="18" charset="0"/>
              </a:rPr>
              <a:t>, based in </a:t>
            </a:r>
            <a:r>
              <a:rPr lang="en-US" sz="2000" dirty="0" err="1">
                <a:solidFill>
                  <a:srgbClr val="002060"/>
                </a:solidFill>
                <a:cs typeface="Times New Roman" panose="02020603050405020304" pitchFamily="18" charset="0"/>
              </a:rPr>
              <a:t>Weesp</a:t>
            </a:r>
            <a:r>
              <a:rPr lang="en-US" sz="2000" dirty="0">
                <a:solidFill>
                  <a:srgbClr val="002060"/>
                </a:solidFill>
                <a:cs typeface="Times New Roman" panose="02020603050405020304" pitchFamily="18" charset="0"/>
              </a:rPr>
              <a:t>, the Netherlands</a:t>
            </a:r>
            <a:r>
              <a:rPr lang="cs-CZ" sz="2000" dirty="0">
                <a:solidFill>
                  <a:srgbClr val="002060"/>
                </a:solidFill>
                <a:cs typeface="Times New Roman" panose="02020603050405020304" pitchFamily="18" charset="0"/>
              </a:rPr>
              <a:t>. </a:t>
            </a:r>
            <a:r>
              <a:rPr lang="cs-CZ" sz="2000" dirty="0" err="1">
                <a:solidFill>
                  <a:srgbClr val="002060"/>
                </a:solidFill>
                <a:cs typeface="Times New Roman" panose="02020603050405020304" pitchFamily="18" charset="0"/>
              </a:rPr>
              <a:t>Company</a:t>
            </a:r>
            <a:r>
              <a:rPr lang="en-US" sz="2000" dirty="0">
                <a:solidFill>
                  <a:srgbClr val="002060"/>
                </a:solidFill>
                <a:cs typeface="Times New Roman" panose="02020603050405020304" pitchFamily="18" charset="0"/>
              </a:rPr>
              <a:t> </a:t>
            </a:r>
            <a:r>
              <a:rPr lang="cs-CZ" sz="2000" dirty="0">
                <a:solidFill>
                  <a:srgbClr val="002060"/>
                </a:solidFill>
                <a:cs typeface="Times New Roman" panose="02020603050405020304" pitchFamily="18" charset="0"/>
              </a:rPr>
              <a:t>h</a:t>
            </a:r>
            <a:r>
              <a:rPr lang="en-US" sz="2000" dirty="0">
                <a:solidFill>
                  <a:srgbClr val="002060"/>
                </a:solidFill>
                <a:cs typeface="Times New Roman" panose="02020603050405020304" pitchFamily="18" charset="0"/>
              </a:rPr>
              <a:t>as developed a process of dyeing cloth that uses no water at all, and no chemicals other than the dyes themselves. It uses highly </a:t>
            </a:r>
            <a:r>
              <a:rPr lang="en-US" sz="2000" dirty="0" err="1">
                <a:solidFill>
                  <a:srgbClr val="002060"/>
                </a:solidFill>
                <a:cs typeface="Times New Roman" panose="02020603050405020304" pitchFamily="18" charset="0"/>
              </a:rPr>
              <a:t>pressurised</a:t>
            </a:r>
            <a:r>
              <a:rPr lang="en-US" sz="2000" dirty="0">
                <a:solidFill>
                  <a:srgbClr val="002060"/>
                </a:solidFill>
                <a:cs typeface="Times New Roman" panose="02020603050405020304" pitchFamily="18" charset="0"/>
              </a:rPr>
              <a:t> “supercritical” carbon dioxide, halfway between a liquid and a gas, that dissolves the dye and carries it deep into the fabric</a:t>
            </a:r>
            <a:r>
              <a:rPr lang="cs-CZ" sz="2000" dirty="0">
                <a:solidFill>
                  <a:srgbClr val="002060"/>
                </a:solidFill>
                <a:cs typeface="Times New Roman" panose="02020603050405020304" pitchFamily="18" charset="0"/>
              </a:rPr>
              <a:t>.</a:t>
            </a:r>
          </a:p>
          <a:p>
            <a:endParaRPr lang="cs-CZ" sz="2000" dirty="0">
              <a:solidFill>
                <a:srgbClr val="002060"/>
              </a:solidFill>
              <a:cs typeface="Times New Roman" panose="02020603050405020304" pitchFamily="18" charset="0"/>
            </a:endParaRPr>
          </a:p>
          <a:p>
            <a:r>
              <a:rPr lang="en-US" sz="1800" dirty="0">
                <a:solidFill>
                  <a:srgbClr val="002060"/>
                </a:solidFill>
                <a:cs typeface="Times New Roman" panose="02020603050405020304" pitchFamily="18" charset="0"/>
              </a:rPr>
              <a:t>The carbon dioxide then evaporates, and is in turn recycled and used again. 98% of the dye is absorbed by the cloth, giving vibrant </a:t>
            </a:r>
            <a:r>
              <a:rPr lang="en-US" sz="1800" dirty="0" err="1">
                <a:solidFill>
                  <a:srgbClr val="002060"/>
                </a:solidFill>
                <a:cs typeface="Times New Roman" panose="02020603050405020304" pitchFamily="18" charset="0"/>
              </a:rPr>
              <a:t>colours</a:t>
            </a:r>
            <a:r>
              <a:rPr lang="en-US" sz="1800" dirty="0">
                <a:solidFill>
                  <a:srgbClr val="002060"/>
                </a:solidFill>
                <a:cs typeface="Times New Roman" panose="02020603050405020304" pitchFamily="18" charset="0"/>
              </a:rPr>
              <a:t>. And because the cloth doesn’t need to dry, the process takes half the time, uses less energy, and even costs less. The company already has partnerships with major brands like Nike and IKEA.</a:t>
            </a:r>
            <a:endParaRPr lang="cs-CZ" sz="1800" dirty="0">
              <a:solidFill>
                <a:srgbClr val="002060"/>
              </a:solidFill>
              <a:cs typeface="Times New Roman" panose="02020603050405020304" pitchFamily="18" charset="0"/>
            </a:endParaRPr>
          </a:p>
          <a:p>
            <a:endParaRPr lang="en-GB" sz="2200" dirty="0">
              <a:solidFill>
                <a:srgbClr val="002060"/>
              </a:solidFill>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A1E9BE95-DB5C-4770-B3DD-95AE433D5538}"/>
              </a:ext>
            </a:extLst>
          </p:cNvPr>
          <p:cNvPicPr>
            <a:picLocks noChangeAspect="1"/>
          </p:cNvPicPr>
          <p:nvPr/>
        </p:nvPicPr>
        <p:blipFill rotWithShape="1">
          <a:blip r:embed="rId4"/>
          <a:srcRect t="15907" b="33988"/>
          <a:stretch/>
        </p:blipFill>
        <p:spPr>
          <a:xfrm>
            <a:off x="729343" y="1060442"/>
            <a:ext cx="8403771" cy="2368558"/>
          </a:xfrm>
          <a:prstGeom prst="rect">
            <a:avLst/>
          </a:prstGeom>
        </p:spPr>
      </p:pic>
      <p:sp>
        <p:nvSpPr>
          <p:cNvPr id="2" name="Obdélník 1">
            <a:extLst>
              <a:ext uri="{FF2B5EF4-FFF2-40B4-BE49-F238E27FC236}">
                <a16:creationId xmlns:a16="http://schemas.microsoft.com/office/drawing/2014/main" id="{2732E73C-86C1-459D-BEF6-BF14F13F20AC}"/>
              </a:ext>
            </a:extLst>
          </p:cNvPr>
          <p:cNvSpPr/>
          <p:nvPr/>
        </p:nvSpPr>
        <p:spPr>
          <a:xfrm>
            <a:off x="729343" y="6391572"/>
            <a:ext cx="2942857" cy="369332"/>
          </a:xfrm>
          <a:prstGeom prst="rect">
            <a:avLst/>
          </a:prstGeom>
        </p:spPr>
        <p:txBody>
          <a:bodyPr wrap="none">
            <a:spAutoFit/>
          </a:bodyPr>
          <a:lstStyle/>
          <a:p>
            <a:r>
              <a:rPr lang="cs-CZ" dirty="0"/>
              <a:t>Source: </a:t>
            </a:r>
            <a:r>
              <a:rPr lang="en-GB" dirty="0">
                <a:hlinkClick r:id="rId5"/>
              </a:rPr>
              <a:t>https://dyecoo.com/</a:t>
            </a:r>
            <a:r>
              <a:rPr lang="cs-CZ" dirty="0"/>
              <a:t> </a:t>
            </a:r>
            <a:endParaRPr lang="en-GB" dirty="0"/>
          </a:p>
        </p:txBody>
      </p:sp>
    </p:spTree>
    <p:extLst>
      <p:ext uri="{BB962C8B-B14F-4D97-AF65-F5344CB8AC3E}">
        <p14:creationId xmlns:p14="http://schemas.microsoft.com/office/powerpoint/2010/main" val="92471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485506" y="361371"/>
            <a:ext cx="2503442"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327720" y="2337824"/>
            <a:ext cx="11046279" cy="40746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err="1">
                <a:solidFill>
                  <a:srgbClr val="002060"/>
                </a:solidFill>
                <a:cs typeface="Times New Roman" panose="02020603050405020304" pitchFamily="18" charset="0"/>
                <a:hlinkClick r:id="rId4"/>
              </a:rPr>
              <a:t>Essity</a:t>
            </a:r>
            <a:r>
              <a:rPr lang="en-US" sz="1800" dirty="0">
                <a:solidFill>
                  <a:srgbClr val="002060"/>
                </a:solidFill>
                <a:cs typeface="Times New Roman" panose="02020603050405020304" pitchFamily="18" charset="0"/>
              </a:rPr>
              <a:t> is a global leader in </a:t>
            </a:r>
            <a:r>
              <a:rPr lang="en-US" sz="1800" b="1" dirty="0">
                <a:solidFill>
                  <a:srgbClr val="002060"/>
                </a:solidFill>
                <a:cs typeface="Times New Roman" panose="02020603050405020304" pitchFamily="18" charset="0"/>
                <a:hlinkClick r:id="rId5"/>
              </a:rPr>
              <a:t>sustainable solutions for hygiene and health</a:t>
            </a:r>
            <a:r>
              <a:rPr lang="en-US" sz="1800" dirty="0">
                <a:solidFill>
                  <a:srgbClr val="002060"/>
                </a:solidFill>
                <a:cs typeface="Times New Roman" panose="02020603050405020304" pitchFamily="18" charset="0"/>
              </a:rPr>
              <a:t>, dedicated to improving well-being through products and services, essential for everyday life. Sustainability is an integral part of their business focusing on value creation for people, nature and society, critical to success and profitability. </a:t>
            </a:r>
            <a:endParaRPr lang="cs-CZ" sz="1800" dirty="0">
              <a:solidFill>
                <a:srgbClr val="002060"/>
              </a:solidFill>
              <a:cs typeface="Times New Roman" panose="02020603050405020304" pitchFamily="18" charset="0"/>
            </a:endParaRPr>
          </a:p>
          <a:p>
            <a:endParaRPr lang="cs-CZ" sz="1800" dirty="0">
              <a:solidFill>
                <a:srgbClr val="002060"/>
              </a:solidFill>
              <a:cs typeface="Times New Roman" panose="02020603050405020304" pitchFamily="18" charset="0"/>
            </a:endParaRPr>
          </a:p>
          <a:p>
            <a:r>
              <a:rPr lang="en-US" sz="1800" dirty="0">
                <a:solidFill>
                  <a:srgbClr val="002060"/>
                </a:solidFill>
                <a:cs typeface="Times New Roman" panose="02020603050405020304" pitchFamily="18" charset="0"/>
              </a:rPr>
              <a:t>They engage customer channels through our brands using three sustainability platforms: </a:t>
            </a:r>
            <a:endParaRPr lang="cs-CZ" sz="1800" dirty="0">
              <a:solidFill>
                <a:srgbClr val="002060"/>
              </a:solidFill>
              <a:cs typeface="Times New Roman" panose="02020603050405020304" pitchFamily="18" charset="0"/>
            </a:endParaRPr>
          </a:p>
          <a:p>
            <a:pPr lvl="1">
              <a:buFont typeface="Arial" panose="020B0604020202020204" pitchFamily="34" charset="0"/>
              <a:buChar char="•"/>
            </a:pPr>
            <a:r>
              <a:rPr lang="en-US" sz="1800" dirty="0">
                <a:solidFill>
                  <a:srgbClr val="002060"/>
                </a:solidFill>
                <a:cs typeface="Times New Roman" panose="02020603050405020304" pitchFamily="18" charset="0"/>
              </a:rPr>
              <a:t>Well-being</a:t>
            </a:r>
            <a:endParaRPr lang="cs-CZ" sz="1800" dirty="0">
              <a:solidFill>
                <a:srgbClr val="002060"/>
              </a:solidFill>
              <a:cs typeface="Times New Roman" panose="02020603050405020304" pitchFamily="18" charset="0"/>
            </a:endParaRPr>
          </a:p>
          <a:p>
            <a:pPr lvl="1">
              <a:buFont typeface="Arial" panose="020B0604020202020204" pitchFamily="34" charset="0"/>
              <a:buChar char="•"/>
            </a:pPr>
            <a:r>
              <a:rPr lang="en-US" sz="1800" dirty="0">
                <a:solidFill>
                  <a:srgbClr val="002060"/>
                </a:solidFill>
                <a:cs typeface="Times New Roman" panose="02020603050405020304" pitchFamily="18" charset="0"/>
              </a:rPr>
              <a:t> More from less</a:t>
            </a:r>
            <a:endParaRPr lang="cs-CZ" sz="1800" dirty="0">
              <a:solidFill>
                <a:srgbClr val="002060"/>
              </a:solidFill>
              <a:cs typeface="Times New Roman" panose="02020603050405020304" pitchFamily="18" charset="0"/>
            </a:endParaRPr>
          </a:p>
          <a:p>
            <a:pPr lvl="1">
              <a:buFont typeface="Arial" panose="020B0604020202020204" pitchFamily="34" charset="0"/>
              <a:buChar char="•"/>
            </a:pPr>
            <a:r>
              <a:rPr lang="en-US" sz="1800" dirty="0">
                <a:solidFill>
                  <a:srgbClr val="002060"/>
                </a:solidFill>
                <a:cs typeface="Times New Roman" panose="02020603050405020304" pitchFamily="18" charset="0"/>
              </a:rPr>
              <a:t> Circularity</a:t>
            </a:r>
            <a:endParaRPr lang="cs-CZ" sz="1800" dirty="0">
              <a:solidFill>
                <a:srgbClr val="002060"/>
              </a:solidFill>
              <a:cs typeface="Times New Roman" panose="02020603050405020304" pitchFamily="18" charset="0"/>
            </a:endParaRPr>
          </a:p>
          <a:p>
            <a:pPr lvl="1"/>
            <a:endParaRPr lang="cs-CZ" sz="1800" dirty="0">
              <a:solidFill>
                <a:srgbClr val="002060"/>
              </a:solidFill>
              <a:cs typeface="Times New Roman" panose="02020603050405020304" pitchFamily="18" charset="0"/>
            </a:endParaRPr>
          </a:p>
          <a:p>
            <a:pPr lvl="1"/>
            <a:r>
              <a:rPr lang="en-US" sz="1800" dirty="0">
                <a:solidFill>
                  <a:srgbClr val="002060"/>
                </a:solidFill>
                <a:cs typeface="Times New Roman" panose="02020603050405020304" pitchFamily="18" charset="0"/>
              </a:rPr>
              <a:t>At least 1/3 of all their innovations should improve society or the environment each year. Materials and energy will be recovered from all waste from all production sites by 2030. </a:t>
            </a:r>
            <a:endParaRPr lang="en-GB" sz="1800" dirty="0">
              <a:solidFill>
                <a:srgbClr val="002060"/>
              </a:solidFill>
              <a:cs typeface="Times New Roman" panose="02020603050405020304" pitchFamily="18" charset="0"/>
            </a:endParaRPr>
          </a:p>
        </p:txBody>
      </p:sp>
      <p:pic>
        <p:nvPicPr>
          <p:cNvPr id="4" name="Obrázek 3">
            <a:extLst>
              <a:ext uri="{FF2B5EF4-FFF2-40B4-BE49-F238E27FC236}">
                <a16:creationId xmlns:a16="http://schemas.microsoft.com/office/drawing/2014/main" id="{30FAC9FC-B2F4-4F81-BDF0-3F89C9C65460}"/>
              </a:ext>
            </a:extLst>
          </p:cNvPr>
          <p:cNvPicPr>
            <a:picLocks noChangeAspect="1"/>
          </p:cNvPicPr>
          <p:nvPr/>
        </p:nvPicPr>
        <p:blipFill rotWithShape="1">
          <a:blip r:embed="rId6"/>
          <a:srcRect t="12001" r="1053" b="67485"/>
          <a:stretch/>
        </p:blipFill>
        <p:spPr>
          <a:xfrm>
            <a:off x="251520" y="986755"/>
            <a:ext cx="10058400" cy="11729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2300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fade">
                                      <p:cBhvr>
                                        <p:cTn id="20" dur="500"/>
                                        <p:tgtEl>
                                          <p:spTgt spid="7">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500"/>
                                        <p:tgtEl>
                                          <p:spTgt spid="7">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animEffect transition="in" filter="fade">
                                      <p:cBhvr>
                                        <p:cTn id="26" dur="500"/>
                                        <p:tgtEl>
                                          <p:spTgt spid="7">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animEffect transition="in" filter="fade">
                                      <p:cBhvr>
                                        <p:cTn id="31"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485506" y="361371"/>
            <a:ext cx="2503442"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327720" y="2337825"/>
            <a:ext cx="8024060" cy="266062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sz="1800" dirty="0">
                <a:solidFill>
                  <a:srgbClr val="002060"/>
                </a:solidFill>
                <a:cs typeface="Times New Roman" panose="02020603050405020304" pitchFamily="18" charset="0"/>
                <a:hlinkClick r:id="rId4"/>
              </a:rPr>
              <a:t>This Australian company </a:t>
            </a:r>
            <a:r>
              <a:rPr lang="en-AU" sz="1800" dirty="0">
                <a:solidFill>
                  <a:srgbClr val="002060"/>
                </a:solidFill>
                <a:cs typeface="Times New Roman" panose="02020603050405020304" pitchFamily="18" charset="0"/>
              </a:rPr>
              <a:t>has spent more than a decade </a:t>
            </a:r>
            <a:r>
              <a:rPr lang="en-AU" sz="1800" b="1" dirty="0">
                <a:solidFill>
                  <a:srgbClr val="002060"/>
                </a:solidFill>
                <a:cs typeface="Times New Roman" panose="02020603050405020304" pitchFamily="18" charset="0"/>
              </a:rPr>
              <a:t>recovering value from old printer cartridges and soft plastics</a:t>
            </a:r>
            <a:r>
              <a:rPr lang="en-AU" sz="1800" dirty="0">
                <a:solidFill>
                  <a:srgbClr val="002060"/>
                </a:solidFill>
                <a:cs typeface="Times New Roman" panose="02020603050405020304" pitchFamily="18" charset="0"/>
              </a:rPr>
              <a:t>. Their new innovation </a:t>
            </a:r>
            <a:r>
              <a:rPr lang="en-AU" sz="1800" b="1" dirty="0">
                <a:solidFill>
                  <a:srgbClr val="002060"/>
                </a:solidFill>
                <a:cs typeface="Times New Roman" panose="02020603050405020304" pitchFamily="18" charset="0"/>
              </a:rPr>
              <a:t>turns these materials into roads. </a:t>
            </a:r>
          </a:p>
          <a:p>
            <a:endParaRPr lang="en-AU" sz="1800" dirty="0">
              <a:solidFill>
                <a:srgbClr val="002060"/>
              </a:solidFill>
              <a:cs typeface="Times New Roman" panose="02020603050405020304" pitchFamily="18" charset="0"/>
            </a:endParaRPr>
          </a:p>
          <a:p>
            <a:r>
              <a:rPr lang="en-AU" sz="1800" dirty="0">
                <a:solidFill>
                  <a:srgbClr val="002060"/>
                </a:solidFill>
                <a:cs typeface="Times New Roman" panose="02020603050405020304" pitchFamily="18" charset="0"/>
              </a:rPr>
              <a:t>The products are mixed in with asphalt and recycled glass to produce a higher-quality road surface that lasts up to 65% longer than traditional asphalt. </a:t>
            </a:r>
          </a:p>
          <a:p>
            <a:endParaRPr lang="en-AU" sz="1800" dirty="0">
              <a:solidFill>
                <a:srgbClr val="002060"/>
              </a:solidFill>
              <a:cs typeface="Times New Roman" panose="02020603050405020304" pitchFamily="18" charset="0"/>
            </a:endParaRPr>
          </a:p>
          <a:p>
            <a:r>
              <a:rPr lang="en-AU" sz="1800" dirty="0">
                <a:solidFill>
                  <a:srgbClr val="002060"/>
                </a:solidFill>
                <a:cs typeface="Times New Roman" panose="02020603050405020304" pitchFamily="18" charset="0"/>
              </a:rPr>
              <a:t>In every kilometre of road laid, the equivalent of 530,000 plastic bags, 168,000 glass bottles and the waste toner from 12,500 printer cartridges is used in the mix. </a:t>
            </a:r>
          </a:p>
          <a:p>
            <a:endParaRPr lang="en-AU" sz="1800" dirty="0">
              <a:solidFill>
                <a:srgbClr val="002060"/>
              </a:solidFill>
              <a:cs typeface="Times New Roman" panose="02020603050405020304" pitchFamily="18" charset="0"/>
            </a:endParaRPr>
          </a:p>
          <a:p>
            <a:r>
              <a:rPr lang="en-AU" sz="1800" dirty="0">
                <a:solidFill>
                  <a:srgbClr val="002060"/>
                </a:solidFill>
                <a:cs typeface="Times New Roman" panose="02020603050405020304" pitchFamily="18" charset="0"/>
              </a:rPr>
              <a:t>So instead of ending up in landfill, all that waste is given a new life, getting us where we need to go.</a:t>
            </a:r>
          </a:p>
        </p:txBody>
      </p:sp>
      <p:pic>
        <p:nvPicPr>
          <p:cNvPr id="2" name="Obrázek 1">
            <a:extLst>
              <a:ext uri="{FF2B5EF4-FFF2-40B4-BE49-F238E27FC236}">
                <a16:creationId xmlns:a16="http://schemas.microsoft.com/office/drawing/2014/main" id="{F9F5B0DC-9576-461C-ADC1-5EB02AE9B72E}"/>
              </a:ext>
            </a:extLst>
          </p:cNvPr>
          <p:cNvPicPr>
            <a:picLocks noChangeAspect="1"/>
          </p:cNvPicPr>
          <p:nvPr/>
        </p:nvPicPr>
        <p:blipFill rotWithShape="1">
          <a:blip r:embed="rId5"/>
          <a:srcRect l="6579" t="12001" r="12237" b="68508"/>
          <a:stretch/>
        </p:blipFill>
        <p:spPr>
          <a:xfrm>
            <a:off x="251520" y="986755"/>
            <a:ext cx="9897979" cy="1336690"/>
          </a:xfrm>
          <a:prstGeom prst="rect">
            <a:avLst/>
          </a:prstGeom>
        </p:spPr>
      </p:pic>
      <p:pic>
        <p:nvPicPr>
          <p:cNvPr id="5" name="Obrázek 4">
            <a:extLst>
              <a:ext uri="{FF2B5EF4-FFF2-40B4-BE49-F238E27FC236}">
                <a16:creationId xmlns:a16="http://schemas.microsoft.com/office/drawing/2014/main" id="{5D539563-A627-451C-8082-82DA8F893064}"/>
              </a:ext>
            </a:extLst>
          </p:cNvPr>
          <p:cNvPicPr>
            <a:picLocks noChangeAspect="1"/>
          </p:cNvPicPr>
          <p:nvPr/>
        </p:nvPicPr>
        <p:blipFill>
          <a:blip r:embed="rId6"/>
          <a:stretch>
            <a:fillRect/>
          </a:stretch>
        </p:blipFill>
        <p:spPr>
          <a:xfrm>
            <a:off x="8351780" y="2740073"/>
            <a:ext cx="3595437" cy="26606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2465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485506" y="361371"/>
            <a:ext cx="2503442"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327720" y="2337825"/>
            <a:ext cx="9904852" cy="309414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a:solidFill>
                  <a:srgbClr val="002060"/>
                </a:solidFill>
                <a:cs typeface="Times New Roman" panose="02020603050405020304" pitchFamily="18" charset="0"/>
              </a:rPr>
              <a:t>French-based </a:t>
            </a:r>
            <a:r>
              <a:rPr lang="en-US" sz="1800" dirty="0">
                <a:solidFill>
                  <a:srgbClr val="002060"/>
                </a:solidFill>
                <a:cs typeface="Times New Roman" panose="02020603050405020304" pitchFamily="18" charset="0"/>
                <a:hlinkClick r:id="rId4"/>
              </a:rPr>
              <a:t>Schneider Electric</a:t>
            </a:r>
            <a:r>
              <a:rPr lang="en-US" sz="1800" dirty="0">
                <a:solidFill>
                  <a:srgbClr val="002060"/>
                </a:solidFill>
                <a:cs typeface="Times New Roman" panose="02020603050405020304" pitchFamily="18" charset="0"/>
              </a:rPr>
              <a:t>, which specialises in energy management and automation, won the Award for the Circular Economy Multinational. </a:t>
            </a:r>
            <a:endParaRPr lang="cs-CZ" sz="1800" dirty="0">
              <a:solidFill>
                <a:srgbClr val="002060"/>
              </a:solidFill>
              <a:cs typeface="Times New Roman" panose="02020603050405020304" pitchFamily="18" charset="0"/>
            </a:endParaRPr>
          </a:p>
          <a:p>
            <a:endParaRPr lang="cs-CZ" sz="1800" dirty="0">
              <a:solidFill>
                <a:srgbClr val="002060"/>
              </a:solidFill>
              <a:cs typeface="Times New Roman" panose="02020603050405020304" pitchFamily="18" charset="0"/>
            </a:endParaRPr>
          </a:p>
          <a:p>
            <a:r>
              <a:rPr lang="en-US" sz="1800" dirty="0">
                <a:solidFill>
                  <a:srgbClr val="002060"/>
                </a:solidFill>
                <a:cs typeface="Times New Roman" panose="02020603050405020304" pitchFamily="18" charset="0"/>
              </a:rPr>
              <a:t>Employing 142,000 people in more than 100 countries, it uses recycled content and recyclable materials in its products, prolongs product lifespan through leasing and pay-per-use, and has introduced take-back schemes into its supply chain. </a:t>
            </a:r>
            <a:endParaRPr lang="cs-CZ" sz="1800" dirty="0">
              <a:solidFill>
                <a:srgbClr val="002060"/>
              </a:solidFill>
              <a:cs typeface="Times New Roman" panose="02020603050405020304" pitchFamily="18" charset="0"/>
            </a:endParaRPr>
          </a:p>
          <a:p>
            <a:endParaRPr lang="cs-CZ" sz="1800" dirty="0">
              <a:solidFill>
                <a:srgbClr val="002060"/>
              </a:solidFill>
              <a:cs typeface="Times New Roman" panose="02020603050405020304" pitchFamily="18" charset="0"/>
            </a:endParaRPr>
          </a:p>
          <a:p>
            <a:r>
              <a:rPr lang="en-US" sz="1800" dirty="0">
                <a:solidFill>
                  <a:srgbClr val="002060"/>
                </a:solidFill>
                <a:cs typeface="Times New Roman" panose="02020603050405020304" pitchFamily="18" charset="0"/>
              </a:rPr>
              <a:t>Circular activities now account for 12% of its revenues, and will save 100,000 metric tons of primary resources from 2018-2020.</a:t>
            </a:r>
            <a:endParaRPr lang="en-AU" sz="1800" dirty="0">
              <a:solidFill>
                <a:srgbClr val="002060"/>
              </a:solidFill>
              <a:cs typeface="Times New Roman" panose="02020603050405020304" pitchFamily="18" charset="0"/>
            </a:endParaRPr>
          </a:p>
        </p:txBody>
      </p:sp>
      <p:pic>
        <p:nvPicPr>
          <p:cNvPr id="2" name="Obrázek 1">
            <a:extLst>
              <a:ext uri="{FF2B5EF4-FFF2-40B4-BE49-F238E27FC236}">
                <a16:creationId xmlns:a16="http://schemas.microsoft.com/office/drawing/2014/main" id="{F6F27659-D30C-4F8F-AEFE-416FA8B8984C}"/>
              </a:ext>
            </a:extLst>
          </p:cNvPr>
          <p:cNvPicPr>
            <a:picLocks noChangeAspect="1"/>
          </p:cNvPicPr>
          <p:nvPr/>
        </p:nvPicPr>
        <p:blipFill rotWithShape="1">
          <a:blip r:embed="rId5"/>
          <a:srcRect t="16067" r="30526" b="70760"/>
          <a:stretch/>
        </p:blipFill>
        <p:spPr>
          <a:xfrm>
            <a:off x="485506" y="1066649"/>
            <a:ext cx="8470232" cy="9034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5588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485506" y="361371"/>
            <a:ext cx="2503442"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151753" y="2050980"/>
            <a:ext cx="3065507" cy="266062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800" dirty="0">
              <a:solidFill>
                <a:srgbClr val="002060"/>
              </a:solidFill>
              <a:cs typeface="Times New Roman" panose="02020603050405020304" pitchFamily="18" charset="0"/>
            </a:endParaRPr>
          </a:p>
          <a:p>
            <a:pPr marL="0" indent="0">
              <a:buNone/>
            </a:pPr>
            <a:r>
              <a:rPr lang="en-US" sz="1800" dirty="0">
                <a:solidFill>
                  <a:srgbClr val="002060"/>
                </a:solidFill>
                <a:cs typeface="Times New Roman" panose="02020603050405020304" pitchFamily="18" charset="0"/>
              </a:rPr>
              <a:t>This Atlanta firm </a:t>
            </a:r>
            <a:r>
              <a:rPr lang="en-US" sz="1800" b="1" dirty="0">
                <a:solidFill>
                  <a:srgbClr val="002060"/>
                </a:solidFill>
                <a:cs typeface="Times New Roman" panose="02020603050405020304" pitchFamily="18" charset="0"/>
              </a:rPr>
              <a:t>turns old </a:t>
            </a:r>
            <a:r>
              <a:rPr lang="en-US" sz="1800" b="1" dirty="0" err="1">
                <a:solidFill>
                  <a:srgbClr val="002060"/>
                </a:solidFill>
                <a:cs typeface="Times New Roman" panose="02020603050405020304" pitchFamily="18" charset="0"/>
              </a:rPr>
              <a:t>tyres</a:t>
            </a:r>
            <a:r>
              <a:rPr lang="en-US" sz="1800" b="1" dirty="0">
                <a:solidFill>
                  <a:srgbClr val="002060"/>
                </a:solidFill>
                <a:cs typeface="Times New Roman" panose="02020603050405020304" pitchFamily="18" charset="0"/>
              </a:rPr>
              <a:t> and other rubber waste into something called micronized rubber powder</a:t>
            </a:r>
            <a:r>
              <a:rPr lang="en-US" sz="1800" dirty="0">
                <a:solidFill>
                  <a:srgbClr val="002060"/>
                </a:solidFill>
                <a:cs typeface="Times New Roman" panose="02020603050405020304" pitchFamily="18" charset="0"/>
              </a:rPr>
              <a:t>, which can then be used in a wide variety of applications from </a:t>
            </a:r>
            <a:r>
              <a:rPr lang="en-US" sz="1800" dirty="0" err="1">
                <a:solidFill>
                  <a:srgbClr val="002060"/>
                </a:solidFill>
                <a:cs typeface="Times New Roman" panose="02020603050405020304" pitchFamily="18" charset="0"/>
              </a:rPr>
              <a:t>tyres</a:t>
            </a:r>
            <a:r>
              <a:rPr lang="en-US" sz="1800" dirty="0">
                <a:solidFill>
                  <a:srgbClr val="002060"/>
                </a:solidFill>
                <a:cs typeface="Times New Roman" panose="02020603050405020304" pitchFamily="18" charset="0"/>
              </a:rPr>
              <a:t> to plastics, asphalt and construction material. </a:t>
            </a:r>
            <a:endParaRPr lang="cs-CZ" sz="1800" dirty="0">
              <a:solidFill>
                <a:srgbClr val="002060"/>
              </a:solidFill>
              <a:cs typeface="Times New Roman" panose="02020603050405020304" pitchFamily="18" charset="0"/>
            </a:endParaRPr>
          </a:p>
          <a:p>
            <a:pPr marL="0" indent="0">
              <a:buNone/>
            </a:pPr>
            <a:endParaRPr lang="cs-CZ" sz="1800" dirty="0">
              <a:solidFill>
                <a:srgbClr val="002060"/>
              </a:solidFill>
              <a:cs typeface="Times New Roman" panose="02020603050405020304" pitchFamily="18" charset="0"/>
            </a:endParaRPr>
          </a:p>
          <a:p>
            <a:pPr marL="0" indent="0">
              <a:buNone/>
            </a:pPr>
            <a:r>
              <a:rPr lang="en-US" sz="1800" dirty="0">
                <a:solidFill>
                  <a:srgbClr val="002060"/>
                </a:solidFill>
                <a:cs typeface="Times New Roman" panose="02020603050405020304" pitchFamily="18" charset="0"/>
              </a:rPr>
              <a:t>Five hundred million new </a:t>
            </a:r>
            <a:r>
              <a:rPr lang="en-US" sz="1800" dirty="0" err="1">
                <a:solidFill>
                  <a:srgbClr val="002060"/>
                </a:solidFill>
                <a:cs typeface="Times New Roman" panose="02020603050405020304" pitchFamily="18" charset="0"/>
              </a:rPr>
              <a:t>tyres</a:t>
            </a:r>
            <a:r>
              <a:rPr lang="en-US" sz="1800" dirty="0">
                <a:solidFill>
                  <a:srgbClr val="002060"/>
                </a:solidFill>
                <a:cs typeface="Times New Roman" panose="02020603050405020304" pitchFamily="18" charset="0"/>
              </a:rPr>
              <a:t> have been made using its products, earning it the Award for Circular Economy SME.</a:t>
            </a:r>
            <a:endParaRPr lang="en-AU" sz="1800" dirty="0">
              <a:solidFill>
                <a:srgbClr val="002060"/>
              </a:solidFill>
              <a:cs typeface="Times New Roman" panose="02020603050405020304" pitchFamily="18" charset="0"/>
            </a:endParaRPr>
          </a:p>
        </p:txBody>
      </p:sp>
      <p:pic>
        <p:nvPicPr>
          <p:cNvPr id="4" name="Obrázek 3">
            <a:extLst>
              <a:ext uri="{FF2B5EF4-FFF2-40B4-BE49-F238E27FC236}">
                <a16:creationId xmlns:a16="http://schemas.microsoft.com/office/drawing/2014/main" id="{2C009F32-3A01-45BF-B4AE-0A6C459D2D0A}"/>
              </a:ext>
            </a:extLst>
          </p:cNvPr>
          <p:cNvPicPr>
            <a:picLocks noChangeAspect="1"/>
          </p:cNvPicPr>
          <p:nvPr/>
        </p:nvPicPr>
        <p:blipFill rotWithShape="1">
          <a:blip r:embed="rId4"/>
          <a:srcRect l="2062" t="12002" r="85873" b="81849"/>
          <a:stretch/>
        </p:blipFill>
        <p:spPr>
          <a:xfrm>
            <a:off x="248725" y="1161995"/>
            <a:ext cx="2871561" cy="8233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Obrázek 4">
            <a:extLst>
              <a:ext uri="{FF2B5EF4-FFF2-40B4-BE49-F238E27FC236}">
                <a16:creationId xmlns:a16="http://schemas.microsoft.com/office/drawing/2014/main" id="{EC6D45B5-CA3F-45F1-94C0-AA2AABBC9A8E}"/>
              </a:ext>
            </a:extLst>
          </p:cNvPr>
          <p:cNvPicPr>
            <a:picLocks noChangeAspect="1"/>
          </p:cNvPicPr>
          <p:nvPr/>
        </p:nvPicPr>
        <p:blipFill>
          <a:blip r:embed="rId5"/>
          <a:stretch>
            <a:fillRect/>
          </a:stretch>
        </p:blipFill>
        <p:spPr>
          <a:xfrm>
            <a:off x="3271606" y="0"/>
            <a:ext cx="8920395" cy="6858000"/>
          </a:xfrm>
          <a:prstGeom prst="rect">
            <a:avLst/>
          </a:prstGeom>
        </p:spPr>
      </p:pic>
      <p:sp>
        <p:nvSpPr>
          <p:cNvPr id="2" name="Obdélník 1">
            <a:extLst>
              <a:ext uri="{FF2B5EF4-FFF2-40B4-BE49-F238E27FC236}">
                <a16:creationId xmlns:a16="http://schemas.microsoft.com/office/drawing/2014/main" id="{11392B35-593F-485B-9929-A43E6F1A0094}"/>
              </a:ext>
            </a:extLst>
          </p:cNvPr>
          <p:cNvSpPr/>
          <p:nvPr/>
        </p:nvSpPr>
        <p:spPr>
          <a:xfrm>
            <a:off x="151753" y="6277352"/>
            <a:ext cx="2968533" cy="646331"/>
          </a:xfrm>
          <a:prstGeom prst="rect">
            <a:avLst/>
          </a:prstGeom>
        </p:spPr>
        <p:txBody>
          <a:bodyPr wrap="square">
            <a:spAutoFit/>
          </a:bodyPr>
          <a:lstStyle/>
          <a:p>
            <a:r>
              <a:rPr lang="cs-CZ" sz="1200" dirty="0"/>
              <a:t>Source: </a:t>
            </a:r>
            <a:r>
              <a:rPr lang="en-GB" sz="1200" dirty="0">
                <a:hlinkClick r:id="rId6"/>
              </a:rPr>
              <a:t>https://www.lehightechnologies.com/the-company/what-we-do</a:t>
            </a:r>
            <a:r>
              <a:rPr lang="cs-CZ" sz="1200" dirty="0"/>
              <a:t> </a:t>
            </a:r>
            <a:endParaRPr lang="en-GB" sz="1200" dirty="0"/>
          </a:p>
        </p:txBody>
      </p:sp>
    </p:spTree>
    <p:extLst>
      <p:ext uri="{BB962C8B-B14F-4D97-AF65-F5344CB8AC3E}">
        <p14:creationId xmlns:p14="http://schemas.microsoft.com/office/powerpoint/2010/main" val="417805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485506" y="361371"/>
            <a:ext cx="2503442"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485506" y="2098688"/>
            <a:ext cx="6172466" cy="266062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dirty="0">
                <a:solidFill>
                  <a:srgbClr val="002060"/>
                </a:solidFill>
                <a:latin typeface="Times New Roman" panose="02020603050405020304" pitchFamily="18" charset="0"/>
                <a:cs typeface="Times New Roman" panose="02020603050405020304" pitchFamily="18" charset="0"/>
              </a:rPr>
              <a:t>For the founder of </a:t>
            </a:r>
            <a:r>
              <a:rPr lang="en-US" sz="1800" dirty="0" err="1">
                <a:solidFill>
                  <a:srgbClr val="002060"/>
                </a:solidFill>
                <a:latin typeface="Times New Roman" panose="02020603050405020304" pitchFamily="18" charset="0"/>
                <a:cs typeface="Times New Roman" panose="02020603050405020304" pitchFamily="18" charset="0"/>
                <a:hlinkClick r:id="rId4"/>
              </a:rPr>
              <a:t>Miniwiz</a:t>
            </a:r>
            <a:r>
              <a:rPr lang="en-US" sz="1800" dirty="0">
                <a:solidFill>
                  <a:srgbClr val="002060"/>
                </a:solidFill>
                <a:latin typeface="Times New Roman" panose="02020603050405020304" pitchFamily="18" charset="0"/>
                <a:cs typeface="Times New Roman" panose="02020603050405020304" pitchFamily="18" charset="0"/>
              </a:rPr>
              <a:t>, Arthur Huang, there is no such thing as trash. He is for upcycling - turning old materials into something new. As he admits, this isn’t a new idea - until the 20th century reusing whatever was lying around was the norm. But he is taking this principle to new levels, with the scientists and engineers in his </a:t>
            </a:r>
            <a:r>
              <a:rPr lang="en-US" sz="1800" b="1" dirty="0" err="1">
                <a:solidFill>
                  <a:srgbClr val="002060"/>
                </a:solidFill>
                <a:latin typeface="Times New Roman" panose="02020603050405020304" pitchFamily="18" charset="0"/>
                <a:cs typeface="Times New Roman" panose="02020603050405020304" pitchFamily="18" charset="0"/>
                <a:hlinkClick r:id="rId5"/>
              </a:rPr>
              <a:t>Miniwiz</a:t>
            </a:r>
            <a:r>
              <a:rPr lang="en-US" sz="1800" b="1" dirty="0">
                <a:solidFill>
                  <a:srgbClr val="002060"/>
                </a:solidFill>
                <a:latin typeface="Times New Roman" panose="02020603050405020304" pitchFamily="18" charset="0"/>
                <a:cs typeface="Times New Roman" panose="02020603050405020304" pitchFamily="18" charset="0"/>
                <a:hlinkClick r:id="rId5"/>
              </a:rPr>
              <a:t> Trash Lab </a:t>
            </a:r>
            <a:r>
              <a:rPr lang="en-US" sz="1800" b="1" dirty="0">
                <a:solidFill>
                  <a:srgbClr val="002060"/>
                </a:solidFill>
                <a:latin typeface="Times New Roman" panose="02020603050405020304" pitchFamily="18" charset="0"/>
                <a:cs typeface="Times New Roman" panose="02020603050405020304" pitchFamily="18" charset="0"/>
              </a:rPr>
              <a:t>inventing over 1,000 new sustainable </a:t>
            </a:r>
            <a:r>
              <a:rPr lang="en-US" sz="1800" b="1" dirty="0">
                <a:solidFill>
                  <a:srgbClr val="002060"/>
                </a:solidFill>
                <a:latin typeface="Times New Roman" panose="02020603050405020304" pitchFamily="18" charset="0"/>
                <a:cs typeface="Times New Roman" panose="02020603050405020304" pitchFamily="18" charset="0"/>
                <a:hlinkClick r:id="rId6"/>
              </a:rPr>
              <a:t>materials</a:t>
            </a:r>
            <a:r>
              <a:rPr lang="en-US" sz="1800" b="1" dirty="0">
                <a:solidFill>
                  <a:srgbClr val="002060"/>
                </a:solidFill>
                <a:latin typeface="Times New Roman" panose="02020603050405020304" pitchFamily="18" charset="0"/>
                <a:cs typeface="Times New Roman" panose="02020603050405020304" pitchFamily="18" charset="0"/>
              </a:rPr>
              <a:t> and applications</a:t>
            </a:r>
            <a:r>
              <a:rPr lang="en-US" sz="1800" dirty="0">
                <a:solidFill>
                  <a:srgbClr val="002060"/>
                </a:solidFill>
                <a:latin typeface="Times New Roman" panose="02020603050405020304" pitchFamily="18" charset="0"/>
                <a:cs typeface="Times New Roman" panose="02020603050405020304" pitchFamily="18" charset="0"/>
              </a:rPr>
              <a:t>. </a:t>
            </a:r>
            <a:endParaRPr lang="cs-CZ" sz="1800" dirty="0">
              <a:solidFill>
                <a:srgbClr val="002060"/>
              </a:solidFill>
              <a:latin typeface="Times New Roman" panose="02020603050405020304" pitchFamily="18" charset="0"/>
              <a:cs typeface="Times New Roman" panose="02020603050405020304" pitchFamily="18" charset="0"/>
            </a:endParaRPr>
          </a:p>
          <a:p>
            <a:pPr marL="0" indent="0">
              <a:buNone/>
            </a:pPr>
            <a:endParaRPr lang="cs-CZ" sz="1800" dirty="0">
              <a:solidFill>
                <a:srgbClr val="002060"/>
              </a:solidFill>
              <a:latin typeface="Times New Roman" panose="02020603050405020304" pitchFamily="18" charset="0"/>
              <a:cs typeface="Times New Roman" panose="02020603050405020304" pitchFamily="18" charset="0"/>
            </a:endParaRPr>
          </a:p>
          <a:p>
            <a:pPr marL="0" indent="0">
              <a:buNone/>
            </a:pPr>
            <a:r>
              <a:rPr lang="en-US" sz="1800" dirty="0">
                <a:solidFill>
                  <a:srgbClr val="002060"/>
                </a:solidFill>
                <a:latin typeface="Times New Roman" panose="02020603050405020304" pitchFamily="18" charset="0"/>
                <a:cs typeface="Times New Roman" panose="02020603050405020304" pitchFamily="18" charset="0"/>
              </a:rPr>
              <a:t>The </a:t>
            </a:r>
            <a:r>
              <a:rPr lang="en-US" sz="1800" dirty="0" err="1">
                <a:solidFill>
                  <a:srgbClr val="002060"/>
                </a:solidFill>
                <a:latin typeface="Times New Roman" panose="02020603050405020304" pitchFamily="18" charset="0"/>
                <a:cs typeface="Times New Roman" panose="02020603050405020304" pitchFamily="18" charset="0"/>
              </a:rPr>
              <a:t>Trashpresso</a:t>
            </a:r>
            <a:r>
              <a:rPr lang="en-US" sz="1800" dirty="0">
                <a:solidFill>
                  <a:srgbClr val="002060"/>
                </a:solidFill>
                <a:latin typeface="Times New Roman" panose="02020603050405020304" pitchFamily="18" charset="0"/>
                <a:cs typeface="Times New Roman" panose="02020603050405020304" pitchFamily="18" charset="0"/>
              </a:rPr>
              <a:t> machine is the ultimate expression of sustainable upcycling. It is a mobile upcycling plant that can be transported in two shipping containers to its customers. Once there, it turns 50kg of plastic bottles an hour into a low-cost building material, using no water, and only solar power.</a:t>
            </a:r>
            <a:endParaRPr lang="en-AU" sz="1800" dirty="0">
              <a:solidFill>
                <a:srgbClr val="002060"/>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59B2268C-B857-4FDD-9D97-4893B6875496}"/>
              </a:ext>
            </a:extLst>
          </p:cNvPr>
          <p:cNvPicPr>
            <a:picLocks noChangeAspect="1"/>
          </p:cNvPicPr>
          <p:nvPr/>
        </p:nvPicPr>
        <p:blipFill rotWithShape="1">
          <a:blip r:embed="rId7"/>
          <a:srcRect t="11915" r="89500" b="73556"/>
          <a:stretch/>
        </p:blipFill>
        <p:spPr>
          <a:xfrm>
            <a:off x="404346" y="1054539"/>
            <a:ext cx="1280160" cy="996441"/>
          </a:xfrm>
          <a:prstGeom prst="rect">
            <a:avLst/>
          </a:prstGeom>
          <a:ln>
            <a:noFill/>
          </a:ln>
          <a:effectLst>
            <a:softEdge rad="112500"/>
          </a:effectLst>
        </p:spPr>
      </p:pic>
      <p:pic>
        <p:nvPicPr>
          <p:cNvPr id="9" name="Obrázek 8">
            <a:extLst>
              <a:ext uri="{FF2B5EF4-FFF2-40B4-BE49-F238E27FC236}">
                <a16:creationId xmlns:a16="http://schemas.microsoft.com/office/drawing/2014/main" id="{C57EF1FF-3F09-415B-A389-F814CB9905F2}"/>
              </a:ext>
            </a:extLst>
          </p:cNvPr>
          <p:cNvPicPr>
            <a:picLocks noChangeAspect="1"/>
          </p:cNvPicPr>
          <p:nvPr/>
        </p:nvPicPr>
        <p:blipFill rotWithShape="1">
          <a:blip r:embed="rId8"/>
          <a:srcRect t="12001" r="44625" b="14077"/>
          <a:stretch/>
        </p:blipFill>
        <p:spPr>
          <a:xfrm>
            <a:off x="6850320" y="1788535"/>
            <a:ext cx="5090160" cy="38222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0373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485506" y="361371"/>
            <a:ext cx="2503442"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212683" y="1293887"/>
            <a:ext cx="3049087" cy="266062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b="1" dirty="0">
                <a:solidFill>
                  <a:srgbClr val="002060"/>
                </a:solidFill>
                <a:latin typeface="Times New Roman" panose="02020603050405020304" pitchFamily="18" charset="0"/>
                <a:cs typeface="Times New Roman" panose="02020603050405020304" pitchFamily="18" charset="0"/>
                <a:hlinkClick r:id="rId4"/>
              </a:rPr>
              <a:t>Thousand Fell </a:t>
            </a:r>
            <a:r>
              <a:rPr lang="en-US" sz="1800" dirty="0">
                <a:solidFill>
                  <a:srgbClr val="002060"/>
                </a:solidFill>
                <a:latin typeface="Times New Roman" panose="02020603050405020304" pitchFamily="18" charset="0"/>
                <a:cs typeface="Times New Roman" panose="02020603050405020304" pitchFamily="18" charset="0"/>
              </a:rPr>
              <a:t>is already making a name for itself as an environmentally-conscious manufacturer with </a:t>
            </a:r>
            <a:r>
              <a:rPr lang="en-US" sz="1800" b="1" dirty="0">
                <a:solidFill>
                  <a:srgbClr val="002060"/>
                </a:solidFill>
                <a:latin typeface="Times New Roman" panose="02020603050405020304" pitchFamily="18" charset="0"/>
                <a:cs typeface="Times New Roman" panose="02020603050405020304" pitchFamily="18" charset="0"/>
              </a:rPr>
              <a:t>shoes made from sustainable materials </a:t>
            </a:r>
            <a:r>
              <a:rPr lang="en-US" sz="1800" dirty="0">
                <a:solidFill>
                  <a:srgbClr val="002060"/>
                </a:solidFill>
                <a:latin typeface="Times New Roman" panose="02020603050405020304" pitchFamily="18" charset="0"/>
                <a:cs typeface="Times New Roman" panose="02020603050405020304" pitchFamily="18" charset="0"/>
              </a:rPr>
              <a:t>such as coconut husk and sugar cane, and even recycled plastic bottles,</a:t>
            </a:r>
          </a:p>
          <a:p>
            <a:pPr marL="0" indent="0">
              <a:buNone/>
            </a:pPr>
            <a:endParaRPr lang="en-US" sz="1800" dirty="0">
              <a:solidFill>
                <a:srgbClr val="002060"/>
              </a:solidFill>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9D8F0BCB-F6B3-40E4-A0E8-42CBDBD1A883}"/>
              </a:ext>
            </a:extLst>
          </p:cNvPr>
          <p:cNvPicPr>
            <a:picLocks noChangeAspect="1"/>
          </p:cNvPicPr>
          <p:nvPr/>
        </p:nvPicPr>
        <p:blipFill rotWithShape="1">
          <a:blip r:embed="rId5"/>
          <a:srcRect t="13950" r="40375" b="20444"/>
          <a:stretch/>
        </p:blipFill>
        <p:spPr>
          <a:xfrm>
            <a:off x="6090554" y="1722120"/>
            <a:ext cx="5684520" cy="35182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Obrázek 4">
            <a:extLst>
              <a:ext uri="{FF2B5EF4-FFF2-40B4-BE49-F238E27FC236}">
                <a16:creationId xmlns:a16="http://schemas.microsoft.com/office/drawing/2014/main" id="{F4EFBAA8-212C-444F-9311-9177268C4AF2}"/>
              </a:ext>
            </a:extLst>
          </p:cNvPr>
          <p:cNvPicPr>
            <a:picLocks noChangeAspect="1"/>
          </p:cNvPicPr>
          <p:nvPr/>
        </p:nvPicPr>
        <p:blipFill rotWithShape="1">
          <a:blip r:embed="rId6"/>
          <a:srcRect l="12000" t="25111" r="61982" b="12889"/>
          <a:stretch/>
        </p:blipFill>
        <p:spPr>
          <a:xfrm>
            <a:off x="3300607" y="202696"/>
            <a:ext cx="3172094" cy="4251960"/>
          </a:xfrm>
          <a:prstGeom prst="rect">
            <a:avLst/>
          </a:prstGeom>
          <a:ln>
            <a:noFill/>
          </a:ln>
          <a:effectLst>
            <a:softEdge rad="112500"/>
          </a:effectLst>
        </p:spPr>
      </p:pic>
      <p:sp>
        <p:nvSpPr>
          <p:cNvPr id="10" name="Zástupný symbol pro obsah 2">
            <a:extLst>
              <a:ext uri="{FF2B5EF4-FFF2-40B4-BE49-F238E27FC236}">
                <a16:creationId xmlns:a16="http://schemas.microsoft.com/office/drawing/2014/main" id="{69FF62B6-5375-4E5B-BEDF-69B07CE04A8B}"/>
              </a:ext>
            </a:extLst>
          </p:cNvPr>
          <p:cNvSpPr txBox="1">
            <a:spLocks/>
          </p:cNvSpPr>
          <p:nvPr/>
        </p:nvSpPr>
        <p:spPr>
          <a:xfrm>
            <a:off x="212683" y="4583690"/>
            <a:ext cx="5877871" cy="266062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dirty="0">
                <a:solidFill>
                  <a:srgbClr val="002060"/>
                </a:solidFill>
                <a:latin typeface="Times New Roman" panose="02020603050405020304" pitchFamily="18" charset="0"/>
                <a:cs typeface="Times New Roman" panose="02020603050405020304" pitchFamily="18" charset="0"/>
              </a:rPr>
              <a:t>Now, in partnership with </a:t>
            </a:r>
            <a:r>
              <a:rPr lang="en-US" sz="1800" dirty="0" err="1">
                <a:solidFill>
                  <a:srgbClr val="002060"/>
                </a:solidFill>
                <a:latin typeface="Times New Roman" panose="02020603050405020304" pitchFamily="18" charset="0"/>
                <a:cs typeface="Times New Roman" panose="02020603050405020304" pitchFamily="18" charset="0"/>
              </a:rPr>
              <a:t>TerraCycle</a:t>
            </a:r>
            <a:r>
              <a:rPr lang="en-US" sz="1800" dirty="0">
                <a:solidFill>
                  <a:srgbClr val="002060"/>
                </a:solidFill>
                <a:latin typeface="Times New Roman" panose="02020603050405020304" pitchFamily="18" charset="0"/>
                <a:cs typeface="Times New Roman" panose="02020603050405020304" pitchFamily="18" charset="0"/>
              </a:rPr>
              <a:t> and UPS, the maker has launched a special recycling incentive. Customers can return old pairs of Thousand Fell shoes back to the manufacturer. Thousand Fell will then recycle the returned footwear and send customers $20 that can be used toward a new pair of shoes.</a:t>
            </a:r>
            <a:endParaRPr lang="en-AU" sz="1800" dirty="0">
              <a:solidFill>
                <a:srgbClr val="002060"/>
              </a:solidFill>
              <a:latin typeface="Times New Roman" panose="02020603050405020304" pitchFamily="18" charset="0"/>
              <a:cs typeface="Times New Roman" panose="02020603050405020304" pitchFamily="18" charset="0"/>
            </a:endParaRPr>
          </a:p>
        </p:txBody>
      </p:sp>
      <p:pic>
        <p:nvPicPr>
          <p:cNvPr id="8" name="Obrázek 7">
            <a:extLst>
              <a:ext uri="{FF2B5EF4-FFF2-40B4-BE49-F238E27FC236}">
                <a16:creationId xmlns:a16="http://schemas.microsoft.com/office/drawing/2014/main" id="{1EB318D0-9A1C-4B03-9B9E-131ED078C647}"/>
              </a:ext>
            </a:extLst>
          </p:cNvPr>
          <p:cNvPicPr>
            <a:picLocks noChangeAspect="1"/>
          </p:cNvPicPr>
          <p:nvPr/>
        </p:nvPicPr>
        <p:blipFill rotWithShape="1">
          <a:blip r:embed="rId7"/>
          <a:srcRect l="27072" t="28445" r="27161" b="26078"/>
          <a:stretch/>
        </p:blipFill>
        <p:spPr>
          <a:xfrm>
            <a:off x="7003926" y="5072720"/>
            <a:ext cx="3010251" cy="168256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4351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395536" y="187859"/>
            <a:ext cx="3429144"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dirty="0">
                <a:ln>
                  <a:noFill/>
                </a:ln>
                <a:solidFill>
                  <a:srgbClr val="002060"/>
                </a:solidFill>
                <a:effectLst/>
                <a:uLnTx/>
                <a:uFillTx/>
                <a:ea typeface="+mj-ea"/>
                <a:cs typeface="+mj-cs"/>
              </a:rPr>
              <a:t>Lecture overview</a:t>
            </a:r>
            <a:endParaRPr kumimoji="0" lang="en-US" sz="3600" b="0" i="0" u="none" strike="noStrike" kern="0" cap="none" spc="0" normalizeH="0" baseline="0" dirty="0">
              <a:ln>
                <a:noFill/>
              </a:ln>
              <a:solidFill>
                <a:srgbClr val="002060"/>
              </a:solidFill>
              <a:effectLst/>
              <a:uLnTx/>
              <a:uFillTx/>
            </a:endParaRPr>
          </a:p>
        </p:txBody>
      </p:sp>
      <p:sp>
        <p:nvSpPr>
          <p:cNvPr id="8" name="Zástupný symbol pro obsah 2"/>
          <p:cNvSpPr txBox="1">
            <a:spLocks/>
          </p:cNvSpPr>
          <p:nvPr/>
        </p:nvSpPr>
        <p:spPr>
          <a:xfrm>
            <a:off x="395536" y="637678"/>
            <a:ext cx="9662864" cy="47805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AU" altLang="cs-CZ" sz="2400"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pic>
        <p:nvPicPr>
          <p:cNvPr id="4" name="Obrázek 3">
            <a:extLst>
              <a:ext uri="{FF2B5EF4-FFF2-40B4-BE49-F238E27FC236}">
                <a16:creationId xmlns:a16="http://schemas.microsoft.com/office/drawing/2014/main" id="{9C13FECD-BE86-49A9-AA82-E7C55DCDBF5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143790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Obrázek 11">
            <a:extLst>
              <a:ext uri="{FF2B5EF4-FFF2-40B4-BE49-F238E27FC236}">
                <a16:creationId xmlns:a16="http://schemas.microsoft.com/office/drawing/2014/main" id="{352725B9-5355-4A57-A871-A1F75C5CF296}"/>
              </a:ext>
            </a:extLst>
          </p:cNvPr>
          <p:cNvPicPr>
            <a:picLocks noChangeAspect="1"/>
          </p:cNvPicPr>
          <p:nvPr/>
        </p:nvPicPr>
        <p:blipFill rotWithShape="1">
          <a:blip r:embed="rId4"/>
          <a:srcRect l="3983" t="28671" r="7624" b="16985"/>
          <a:stretch/>
        </p:blipFill>
        <p:spPr>
          <a:xfrm>
            <a:off x="4539750" y="104104"/>
            <a:ext cx="5621683" cy="1944107"/>
          </a:xfrm>
          <a:prstGeom prst="rect">
            <a:avLst/>
          </a:prstGeom>
          <a:ln>
            <a:noFill/>
          </a:ln>
          <a:effectLst>
            <a:outerShdw blurRad="292100" dist="139700" dir="2700000" algn="tl" rotWithShape="0">
              <a:srgbClr val="333333">
                <a:alpha val="65000"/>
              </a:srgbClr>
            </a:outerShdw>
          </a:effectLst>
        </p:spPr>
      </p:pic>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485506" y="361371"/>
            <a:ext cx="2503442"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299148" y="2308081"/>
            <a:ext cx="5322366" cy="28315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800" dirty="0">
                <a:solidFill>
                  <a:srgbClr val="002060"/>
                </a:solidFill>
                <a:latin typeface="Times New Roman" panose="02020603050405020304" pitchFamily="18" charset="0"/>
                <a:cs typeface="Times New Roman" panose="02020603050405020304" pitchFamily="18" charset="0"/>
              </a:rPr>
              <a:t>Czech </a:t>
            </a:r>
            <a:r>
              <a:rPr lang="cs-CZ" sz="1800" dirty="0" err="1">
                <a:solidFill>
                  <a:srgbClr val="002060"/>
                </a:solidFill>
                <a:latin typeface="Times New Roman" panose="02020603050405020304" pitchFamily="18" charset="0"/>
                <a:cs typeface="Times New Roman" panose="02020603050405020304" pitchFamily="18" charset="0"/>
              </a:rPr>
              <a:t>company</a:t>
            </a:r>
            <a:r>
              <a:rPr lang="cs-CZ" sz="1800" dirty="0">
                <a:solidFill>
                  <a:srgbClr val="002060"/>
                </a:solidFill>
                <a:latin typeface="Times New Roman" panose="02020603050405020304" pitchFamily="18" charset="0"/>
                <a:cs typeface="Times New Roman" panose="02020603050405020304" pitchFamily="18" charset="0"/>
              </a:rPr>
              <a:t> </a:t>
            </a:r>
            <a:r>
              <a:rPr lang="cs-CZ" sz="1800" dirty="0">
                <a:solidFill>
                  <a:srgbClr val="002060"/>
                </a:solidFill>
                <a:latin typeface="Times New Roman" panose="02020603050405020304" pitchFamily="18" charset="0"/>
                <a:cs typeface="Times New Roman" panose="02020603050405020304" pitchFamily="18" charset="0"/>
                <a:hlinkClick r:id="rId5"/>
              </a:rPr>
              <a:t>NILMORE</a:t>
            </a:r>
            <a:r>
              <a:rPr lang="cs-CZ" sz="1800" dirty="0">
                <a:solidFill>
                  <a:srgbClr val="002060"/>
                </a:solidFill>
                <a:latin typeface="Times New Roman" panose="02020603050405020304" pitchFamily="18" charset="0"/>
                <a:cs typeface="Times New Roman" panose="02020603050405020304" pitchFamily="18" charset="0"/>
              </a:rPr>
              <a:t> </a:t>
            </a:r>
            <a:r>
              <a:rPr lang="en-US" sz="1800" dirty="0">
                <a:solidFill>
                  <a:srgbClr val="002060"/>
                </a:solidFill>
                <a:latin typeface="Times New Roman" panose="02020603050405020304" pitchFamily="18" charset="0"/>
                <a:cs typeface="Times New Roman" panose="02020603050405020304" pitchFamily="18" charset="0"/>
              </a:rPr>
              <a:t>_returning clothes for recycling</a:t>
            </a:r>
            <a:endParaRPr lang="cs-CZ" sz="1800" dirty="0">
              <a:solidFill>
                <a:srgbClr val="002060"/>
              </a:solidFill>
              <a:latin typeface="Times New Roman" panose="02020603050405020304" pitchFamily="18" charset="0"/>
              <a:cs typeface="Times New Roman" panose="02020603050405020304" pitchFamily="18" charset="0"/>
            </a:endParaRPr>
          </a:p>
          <a:p>
            <a:pPr marL="0" indent="0">
              <a:buNone/>
            </a:pPr>
            <a:endParaRPr lang="en-US" sz="1800" dirty="0">
              <a:solidFill>
                <a:srgbClr val="002060"/>
              </a:solidFill>
              <a:latin typeface="Times New Roman" panose="02020603050405020304" pitchFamily="18" charset="0"/>
              <a:cs typeface="Times New Roman" panose="02020603050405020304" pitchFamily="18" charset="0"/>
            </a:endParaRPr>
          </a:p>
          <a:p>
            <a:pPr marL="0" indent="0">
              <a:buNone/>
            </a:pPr>
            <a:r>
              <a:rPr lang="en-US" sz="1800" dirty="0">
                <a:solidFill>
                  <a:srgbClr val="002060"/>
                </a:solidFill>
                <a:latin typeface="Times New Roman" panose="02020603050405020304" pitchFamily="18" charset="0"/>
                <a:cs typeface="Times New Roman" panose="02020603050405020304" pitchFamily="18" charset="0"/>
              </a:rPr>
              <a:t>Do you no longer want our clothes? Is it worn or did it just go out of fashion? You can return it to us through our network of </a:t>
            </a:r>
            <a:r>
              <a:rPr lang="en-US" sz="1800" dirty="0" err="1">
                <a:solidFill>
                  <a:srgbClr val="002060"/>
                </a:solidFill>
                <a:latin typeface="Times New Roman" panose="02020603050405020304" pitchFamily="18" charset="0"/>
                <a:cs typeface="Times New Roman" panose="02020603050405020304" pitchFamily="18" charset="0"/>
              </a:rPr>
              <a:t>Nilmore</a:t>
            </a:r>
            <a:r>
              <a:rPr lang="en-US" sz="1800" dirty="0">
                <a:solidFill>
                  <a:srgbClr val="002060"/>
                </a:solidFill>
                <a:latin typeface="Times New Roman" panose="02020603050405020304" pitchFamily="18" charset="0"/>
                <a:cs typeface="Times New Roman" panose="02020603050405020304" pitchFamily="18" charset="0"/>
              </a:rPr>
              <a:t>® Circular Points. For each returned piece you will receive a 100 CZK discount, which you can use for the next purchase! If you have purchased a product from one of our partners</a:t>
            </a:r>
          </a:p>
        </p:txBody>
      </p:sp>
      <p:pic>
        <p:nvPicPr>
          <p:cNvPr id="2" name="Obrázek 1">
            <a:extLst>
              <a:ext uri="{FF2B5EF4-FFF2-40B4-BE49-F238E27FC236}">
                <a16:creationId xmlns:a16="http://schemas.microsoft.com/office/drawing/2014/main" id="{2203BE08-E739-4064-A599-85D6CD9A0253}"/>
              </a:ext>
            </a:extLst>
          </p:cNvPr>
          <p:cNvPicPr>
            <a:picLocks noChangeAspect="1"/>
          </p:cNvPicPr>
          <p:nvPr/>
        </p:nvPicPr>
        <p:blipFill rotWithShape="1">
          <a:blip r:embed="rId6"/>
          <a:srcRect t="22601" r="78558" b="70620"/>
          <a:stretch/>
        </p:blipFill>
        <p:spPr>
          <a:xfrm>
            <a:off x="251519" y="1177671"/>
            <a:ext cx="3970523" cy="706114"/>
          </a:xfrm>
          <a:prstGeom prst="rect">
            <a:avLst/>
          </a:prstGeom>
        </p:spPr>
      </p:pic>
      <p:pic>
        <p:nvPicPr>
          <p:cNvPr id="9" name="Obrázek 8">
            <a:extLst>
              <a:ext uri="{FF2B5EF4-FFF2-40B4-BE49-F238E27FC236}">
                <a16:creationId xmlns:a16="http://schemas.microsoft.com/office/drawing/2014/main" id="{FC42D692-C043-4A1B-83E6-033D30962013}"/>
              </a:ext>
            </a:extLst>
          </p:cNvPr>
          <p:cNvPicPr>
            <a:picLocks noChangeAspect="1"/>
          </p:cNvPicPr>
          <p:nvPr/>
        </p:nvPicPr>
        <p:blipFill rotWithShape="1">
          <a:blip r:embed="rId7"/>
          <a:srcRect l="41500" t="16985" r="18375" b="13663"/>
          <a:stretch/>
        </p:blipFill>
        <p:spPr>
          <a:xfrm>
            <a:off x="7350592" y="2148840"/>
            <a:ext cx="4704247" cy="45735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Obrázek 10">
            <a:extLst>
              <a:ext uri="{FF2B5EF4-FFF2-40B4-BE49-F238E27FC236}">
                <a16:creationId xmlns:a16="http://schemas.microsoft.com/office/drawing/2014/main" id="{687CF6FC-81E1-472D-839B-ED19F8764DDD}"/>
              </a:ext>
            </a:extLst>
          </p:cNvPr>
          <p:cNvPicPr>
            <a:picLocks noChangeAspect="1"/>
          </p:cNvPicPr>
          <p:nvPr/>
        </p:nvPicPr>
        <p:blipFill rotWithShape="1">
          <a:blip r:embed="rId8"/>
          <a:srcRect l="9124" t="33655" r="9876" b="36222"/>
          <a:stretch/>
        </p:blipFill>
        <p:spPr>
          <a:xfrm>
            <a:off x="251520" y="5240242"/>
            <a:ext cx="6911280" cy="1445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4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299148" y="234761"/>
            <a:ext cx="8166018" cy="461665"/>
          </a:xfrm>
          <a:prstGeom prst="rect">
            <a:avLst/>
          </a:prstGeom>
        </p:spPr>
        <p:txBody>
          <a:bodyPr wrap="none">
            <a:spAutoFit/>
          </a:bodyPr>
          <a:lstStyle/>
          <a:p>
            <a:pPr algn="ctr"/>
            <a:r>
              <a:rPr lang="en-AU" sz="2400" b="1" dirty="0">
                <a:solidFill>
                  <a:srgbClr val="002060"/>
                </a:solidFill>
                <a:latin typeface="Times New Roman" panose="02020603050405020304" pitchFamily="18" charset="0"/>
                <a:cs typeface="Times New Roman" panose="02020603050405020304" pitchFamily="18" charset="0"/>
              </a:rPr>
              <a:t>Impact on business concepts in new forms of business models</a:t>
            </a: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123063" y="1355467"/>
            <a:ext cx="4825434"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sz="1800" dirty="0">
                <a:solidFill>
                  <a:srgbClr val="002060"/>
                </a:solidFill>
                <a:latin typeface="Times New Roman" panose="02020603050405020304" pitchFamily="18" charset="0"/>
                <a:cs typeface="Times New Roman" panose="02020603050405020304" pitchFamily="18" charset="0"/>
                <a:hlinkClick r:id="rId4"/>
              </a:rPr>
              <a:t>Circular Business models </a:t>
            </a:r>
            <a:br>
              <a:rPr lang="cs-CZ" sz="1800" dirty="0">
                <a:solidFill>
                  <a:srgbClr val="002060"/>
                </a:solidFill>
                <a:latin typeface="Times New Roman" panose="02020603050405020304" pitchFamily="18" charset="0"/>
                <a:cs typeface="Times New Roman" panose="02020603050405020304" pitchFamily="18" charset="0"/>
              </a:rPr>
            </a:br>
            <a:r>
              <a:rPr lang="en-AU" sz="1800" dirty="0">
                <a:solidFill>
                  <a:srgbClr val="002060"/>
                </a:solidFill>
                <a:latin typeface="Times New Roman" panose="02020603050405020304" pitchFamily="18" charset="0"/>
                <a:cs typeface="Times New Roman" panose="02020603050405020304" pitchFamily="18" charset="0"/>
              </a:rPr>
              <a:t>(ELLEN MACARTHUR FOUNDATION)</a:t>
            </a:r>
          </a:p>
          <a:p>
            <a:pPr marL="0" indent="0">
              <a:buNone/>
            </a:pPr>
            <a:endParaRPr lang="en-AU" sz="1800" dirty="0">
              <a:solidFill>
                <a:srgbClr val="002060"/>
              </a:solidFill>
              <a:latin typeface="Times New Roman" panose="02020603050405020304" pitchFamily="18" charset="0"/>
              <a:cs typeface="Times New Roman" panose="02020603050405020304" pitchFamily="18" charset="0"/>
              <a:hlinkClick r:id="rId5"/>
            </a:endParaRPr>
          </a:p>
          <a:p>
            <a:r>
              <a:rPr lang="en-AU" sz="1800" dirty="0">
                <a:solidFill>
                  <a:srgbClr val="002060"/>
                </a:solidFill>
                <a:latin typeface="Times New Roman" panose="02020603050405020304" pitchFamily="18" charset="0"/>
                <a:cs typeface="Times New Roman" panose="02020603050405020304" pitchFamily="18" charset="0"/>
                <a:hlinkClick r:id="rId5"/>
              </a:rPr>
              <a:t>10 Circular Business Model Examples</a:t>
            </a:r>
            <a:r>
              <a:rPr lang="en-AU" sz="1800" dirty="0">
                <a:solidFill>
                  <a:srgbClr val="002060"/>
                </a:solidFill>
                <a:latin typeface="Times New Roman" panose="02020603050405020304" pitchFamily="18" charset="0"/>
                <a:cs typeface="Times New Roman" panose="02020603050405020304" pitchFamily="18" charset="0"/>
              </a:rPr>
              <a:t> (Circular value chains through data / Circular product design / Use, reuse, share, and repair )</a:t>
            </a:r>
          </a:p>
          <a:p>
            <a:endParaRPr lang="en-AU" sz="1800" dirty="0">
              <a:solidFill>
                <a:srgbClr val="002060"/>
              </a:solidFill>
              <a:latin typeface="Times New Roman" panose="02020603050405020304" pitchFamily="18" charset="0"/>
              <a:cs typeface="Times New Roman" panose="02020603050405020304" pitchFamily="18" charset="0"/>
            </a:endParaRPr>
          </a:p>
          <a:p>
            <a:r>
              <a:rPr lang="en-AU" sz="1800" dirty="0">
                <a:solidFill>
                  <a:srgbClr val="002060"/>
                </a:solidFill>
                <a:latin typeface="Times New Roman" panose="02020603050405020304" pitchFamily="18" charset="0"/>
                <a:cs typeface="Times New Roman" panose="02020603050405020304" pitchFamily="18" charset="0"/>
                <a:hlinkClick r:id="rId6"/>
              </a:rPr>
              <a:t>10 Examples of Circular Economy Solutions</a:t>
            </a:r>
            <a:r>
              <a:rPr lang="en-AU" sz="1800" dirty="0">
                <a:solidFill>
                  <a:srgbClr val="002060"/>
                </a:solidFill>
                <a:latin typeface="Times New Roman" panose="02020603050405020304" pitchFamily="18" charset="0"/>
                <a:cs typeface="Times New Roman" panose="02020603050405020304" pitchFamily="18" charset="0"/>
              </a:rPr>
              <a:t> (Industrial symbiosis / The Danish deposit and return </a:t>
            </a:r>
            <a:r>
              <a:rPr lang="en-AU" sz="1800" dirty="0" err="1">
                <a:solidFill>
                  <a:srgbClr val="002060"/>
                </a:solidFill>
                <a:latin typeface="Times New Roman" panose="02020603050405020304" pitchFamily="18" charset="0"/>
                <a:cs typeface="Times New Roman" panose="02020603050405020304" pitchFamily="18" charset="0"/>
              </a:rPr>
              <a:t>systém</a:t>
            </a:r>
            <a:r>
              <a:rPr lang="en-AU" sz="1800" dirty="0">
                <a:solidFill>
                  <a:srgbClr val="002060"/>
                </a:solidFill>
                <a:latin typeface="Times New Roman" panose="02020603050405020304" pitchFamily="18" charset="0"/>
                <a:cs typeface="Times New Roman" panose="02020603050405020304" pitchFamily="18" charset="0"/>
              </a:rPr>
              <a:t> for recycling cans and bottles / Denmark´s first circular </a:t>
            </a:r>
            <a:r>
              <a:rPr lang="en-AU" sz="1800" dirty="0" err="1">
                <a:solidFill>
                  <a:srgbClr val="002060"/>
                </a:solidFill>
                <a:latin typeface="Times New Roman" panose="02020603050405020304" pitchFamily="18" charset="0"/>
                <a:cs typeface="Times New Roman" panose="02020603050405020304" pitchFamily="18" charset="0"/>
              </a:rPr>
              <a:t>soucial</a:t>
            </a:r>
            <a:r>
              <a:rPr lang="en-AU" sz="1800" dirty="0">
                <a:solidFill>
                  <a:srgbClr val="002060"/>
                </a:solidFill>
                <a:latin typeface="Times New Roman" panose="02020603050405020304" pitchFamily="18" charset="0"/>
                <a:cs typeface="Times New Roman" panose="02020603050405020304" pitchFamily="18" charset="0"/>
              </a:rPr>
              <a:t> housing project / Recycling of artificial turf / Closed loop in reuse packaging-as-service / Re-using old bricks to build a greener future)</a:t>
            </a:r>
          </a:p>
          <a:p>
            <a:endParaRPr lang="en-AU" sz="1800" dirty="0">
              <a:solidFill>
                <a:srgbClr val="002060"/>
              </a:solidFill>
              <a:latin typeface="Times New Roman" panose="02020603050405020304" pitchFamily="18" charset="0"/>
              <a:cs typeface="Times New Roman" panose="02020603050405020304" pitchFamily="18" charset="0"/>
            </a:endParaRPr>
          </a:p>
          <a:p>
            <a:r>
              <a:rPr lang="en-AU" sz="1800" dirty="0">
                <a:solidFill>
                  <a:srgbClr val="002060"/>
                </a:solidFill>
                <a:latin typeface="Times New Roman" panose="02020603050405020304" pitchFamily="18" charset="0"/>
                <a:cs typeface="Times New Roman" panose="02020603050405020304" pitchFamily="18" charset="0"/>
                <a:hlinkClick r:id="rId7"/>
              </a:rPr>
              <a:t>Circulars Awards Program</a:t>
            </a:r>
            <a:endParaRPr lang="en-AU" sz="1800" dirty="0">
              <a:solidFill>
                <a:srgbClr val="002060"/>
              </a:solidFill>
              <a:latin typeface="Times New Roman" panose="02020603050405020304" pitchFamily="18" charset="0"/>
              <a:cs typeface="Times New Roman" panose="02020603050405020304" pitchFamily="18" charset="0"/>
            </a:endParaRPr>
          </a:p>
          <a:p>
            <a:endParaRPr lang="cs-CZ" sz="1800" dirty="0">
              <a:solidFill>
                <a:srgbClr val="002060"/>
              </a:solidFill>
              <a:latin typeface="Times New Roman" panose="02020603050405020304" pitchFamily="18" charset="0"/>
              <a:cs typeface="Times New Roman" panose="02020603050405020304" pitchFamily="18" charset="0"/>
            </a:endParaRPr>
          </a:p>
          <a:p>
            <a:endParaRPr lang="cs-CZ" sz="1800" dirty="0">
              <a:solidFill>
                <a:srgbClr val="002060"/>
              </a:solidFill>
              <a:latin typeface="Times New Roman" panose="02020603050405020304" pitchFamily="18" charset="0"/>
              <a:cs typeface="Times New Roman" panose="02020603050405020304" pitchFamily="18" charset="0"/>
            </a:endParaRPr>
          </a:p>
          <a:p>
            <a:endParaRPr lang="cs-CZ" sz="1800" dirty="0">
              <a:solidFill>
                <a:srgbClr val="002060"/>
              </a:solidFill>
              <a:latin typeface="Times New Roman" panose="02020603050405020304" pitchFamily="18" charset="0"/>
              <a:cs typeface="Times New Roman" panose="02020603050405020304" pitchFamily="18" charset="0"/>
            </a:endParaRPr>
          </a:p>
          <a:p>
            <a:endParaRPr lang="cs-CZ" sz="1800" dirty="0">
              <a:solidFill>
                <a:srgbClr val="002060"/>
              </a:solidFill>
              <a:latin typeface="Times New Roman" panose="02020603050405020304" pitchFamily="18" charset="0"/>
              <a:cs typeface="Times New Roman" panose="02020603050405020304" pitchFamily="18" charset="0"/>
            </a:endParaRPr>
          </a:p>
          <a:p>
            <a:endParaRPr lang="cs-CZ" sz="1800" dirty="0">
              <a:solidFill>
                <a:srgbClr val="002060"/>
              </a:solidFill>
              <a:latin typeface="Times New Roman" panose="02020603050405020304" pitchFamily="18" charset="0"/>
              <a:cs typeface="Times New Roman" panose="02020603050405020304" pitchFamily="18" charset="0"/>
            </a:endParaRPr>
          </a:p>
          <a:p>
            <a:endParaRPr lang="en-US" sz="1800" dirty="0">
              <a:solidFill>
                <a:srgbClr val="002060"/>
              </a:solidFill>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A79103AD-4B48-44D6-9594-8F997EF2CBE2}"/>
              </a:ext>
            </a:extLst>
          </p:cNvPr>
          <p:cNvPicPr>
            <a:picLocks noChangeAspect="1"/>
          </p:cNvPicPr>
          <p:nvPr/>
        </p:nvPicPr>
        <p:blipFill rotWithShape="1">
          <a:blip r:embed="rId8"/>
          <a:srcRect t="12222" b="30000"/>
          <a:stretch/>
        </p:blipFill>
        <p:spPr>
          <a:xfrm>
            <a:off x="4820040" y="776706"/>
            <a:ext cx="5505000" cy="1789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Obrázek 4">
            <a:extLst>
              <a:ext uri="{FF2B5EF4-FFF2-40B4-BE49-F238E27FC236}">
                <a16:creationId xmlns:a16="http://schemas.microsoft.com/office/drawing/2014/main" id="{E24C3930-C745-4945-9855-EDE8AE76DEF7}"/>
              </a:ext>
            </a:extLst>
          </p:cNvPr>
          <p:cNvPicPr>
            <a:picLocks noChangeAspect="1"/>
          </p:cNvPicPr>
          <p:nvPr/>
        </p:nvPicPr>
        <p:blipFill rotWithShape="1">
          <a:blip r:embed="rId9"/>
          <a:srcRect l="7004" t="13334" r="8875" b="6889"/>
          <a:stretch/>
        </p:blipFill>
        <p:spPr>
          <a:xfrm>
            <a:off x="5455920" y="2938596"/>
            <a:ext cx="5873221" cy="31331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0675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395899" y="361969"/>
            <a:ext cx="7609112" cy="461665"/>
          </a:xfrm>
          <a:prstGeom prst="rect">
            <a:avLst/>
          </a:prstGeom>
        </p:spPr>
        <p:txBody>
          <a:bodyPr wrap="square">
            <a:spAutoFit/>
          </a:bodyPr>
          <a:lstStyle/>
          <a:p>
            <a:pPr lvl="0">
              <a:defRPr/>
            </a:pPr>
            <a:r>
              <a:rPr lang="cs-CZ" sz="2400" kern="0" dirty="0" err="1">
                <a:solidFill>
                  <a:srgbClr val="002060"/>
                </a:solidFill>
                <a:latin typeface="Times New Roman"/>
                <a:ea typeface="+mj-ea"/>
                <a:cs typeface="+mj-cs"/>
              </a:rPr>
              <a:t>Explore</a:t>
            </a:r>
            <a:r>
              <a:rPr lang="cs-CZ" sz="2400" kern="0" dirty="0">
                <a:solidFill>
                  <a:srgbClr val="002060"/>
                </a:solidFill>
                <a:latin typeface="Times New Roman"/>
                <a:ea typeface="+mj-ea"/>
                <a:cs typeface="+mj-cs"/>
              </a:rPr>
              <a:t> </a:t>
            </a:r>
            <a:r>
              <a:rPr lang="cs-CZ" sz="2400" kern="0" dirty="0" err="1">
                <a:solidFill>
                  <a:srgbClr val="002060"/>
                </a:solidFill>
                <a:latin typeface="Times New Roman"/>
                <a:ea typeface="+mj-ea"/>
                <a:cs typeface="+mj-cs"/>
              </a:rPr>
              <a:t>publication</a:t>
            </a:r>
            <a:r>
              <a:rPr lang="cs-CZ" sz="2400" kern="0" dirty="0">
                <a:solidFill>
                  <a:srgbClr val="002060"/>
                </a:solidFill>
                <a:latin typeface="Times New Roman"/>
                <a:ea typeface="+mj-ea"/>
                <a:cs typeface="+mj-cs"/>
              </a:rPr>
              <a:t>…</a:t>
            </a:r>
            <a:endParaRPr lang="en-GB" sz="2400" kern="0" dirty="0">
              <a:solidFill>
                <a:srgbClr val="002060"/>
              </a:solidFill>
              <a:latin typeface="Times New Roman"/>
              <a:ea typeface="+mj-ea"/>
              <a:cs typeface="+mj-cs"/>
            </a:endParaRPr>
          </a:p>
        </p:txBody>
      </p:sp>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090863"/>
            <a:ext cx="10255973" cy="514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sz="1600" dirty="0">
              <a:solidFill>
                <a:srgbClr val="002060"/>
              </a:solidFill>
              <a:latin typeface="Times New Roman" panose="02020603050405020304" pitchFamily="18" charset="0"/>
              <a:cs typeface="Times New Roman" panose="02020603050405020304" pitchFamily="18" charset="0"/>
            </a:endParaRPr>
          </a:p>
        </p:txBody>
      </p:sp>
      <p:pic>
        <p:nvPicPr>
          <p:cNvPr id="1026" name="Picture 2" descr="https://stateofgreen.com/en/wp-content/uploads/2018/07/Forside.png">
            <a:hlinkClick r:id="rId3"/>
            <a:extLst>
              <a:ext uri="{FF2B5EF4-FFF2-40B4-BE49-F238E27FC236}">
                <a16:creationId xmlns:a16="http://schemas.microsoft.com/office/drawing/2014/main" id="{286FBAF6-8A2A-48E2-BB70-4CCC6343E4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203959"/>
            <a:ext cx="2704743" cy="3823335"/>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6D55C442-8FB0-41E8-BBBC-D50EE865D2BC}"/>
              </a:ext>
            </a:extLst>
          </p:cNvPr>
          <p:cNvSpPr/>
          <p:nvPr/>
        </p:nvSpPr>
        <p:spPr>
          <a:xfrm>
            <a:off x="206375" y="5166972"/>
            <a:ext cx="2956263" cy="1200329"/>
          </a:xfrm>
          <a:prstGeom prst="rect">
            <a:avLst/>
          </a:prstGeom>
        </p:spPr>
        <p:txBody>
          <a:bodyPr wrap="square">
            <a:spAutoFit/>
          </a:bodyPr>
          <a:lstStyle/>
          <a:p>
            <a:r>
              <a:rPr lang="en-US" dirty="0"/>
              <a:t>Experiences from Denmark and New York on closing the loop through partnerships and circular business models</a:t>
            </a:r>
            <a:endParaRPr lang="cs-CZ" dirty="0"/>
          </a:p>
        </p:txBody>
      </p:sp>
      <p:pic>
        <p:nvPicPr>
          <p:cNvPr id="4" name="Obrázek 3">
            <a:hlinkClick r:id="rId5"/>
            <a:extLst>
              <a:ext uri="{FF2B5EF4-FFF2-40B4-BE49-F238E27FC236}">
                <a16:creationId xmlns:a16="http://schemas.microsoft.com/office/drawing/2014/main" id="{C935292D-D443-4AFA-9C1B-130088DDF5AB}"/>
              </a:ext>
            </a:extLst>
          </p:cNvPr>
          <p:cNvPicPr>
            <a:picLocks noChangeAspect="1"/>
          </p:cNvPicPr>
          <p:nvPr/>
        </p:nvPicPr>
        <p:blipFill>
          <a:blip r:embed="rId6"/>
          <a:stretch>
            <a:fillRect/>
          </a:stretch>
        </p:blipFill>
        <p:spPr>
          <a:xfrm>
            <a:off x="3274696" y="1203959"/>
            <a:ext cx="2704743" cy="3825493"/>
          </a:xfrm>
          <a:prstGeom prst="rect">
            <a:avLst/>
          </a:prstGeom>
        </p:spPr>
      </p:pic>
      <p:sp>
        <p:nvSpPr>
          <p:cNvPr id="7" name="Obdélník 6">
            <a:extLst>
              <a:ext uri="{FF2B5EF4-FFF2-40B4-BE49-F238E27FC236}">
                <a16:creationId xmlns:a16="http://schemas.microsoft.com/office/drawing/2014/main" id="{D12AE1D8-B97A-4E74-A804-962EB4ABEBEA}"/>
              </a:ext>
            </a:extLst>
          </p:cNvPr>
          <p:cNvSpPr/>
          <p:nvPr/>
        </p:nvSpPr>
        <p:spPr>
          <a:xfrm>
            <a:off x="3480079" y="5119346"/>
            <a:ext cx="2499360" cy="1200329"/>
          </a:xfrm>
          <a:prstGeom prst="rect">
            <a:avLst/>
          </a:prstGeom>
        </p:spPr>
        <p:txBody>
          <a:bodyPr wrap="square">
            <a:spAutoFit/>
          </a:bodyPr>
          <a:lstStyle/>
          <a:p>
            <a:r>
              <a:rPr lang="en-US" dirty="0">
                <a:solidFill>
                  <a:srgbClr val="363636"/>
                </a:solidFill>
                <a:latin typeface="Unica"/>
              </a:rPr>
              <a:t>How business models can accelerate the transition to a circular economy</a:t>
            </a:r>
            <a:endParaRPr lang="cs-CZ" dirty="0"/>
          </a:p>
        </p:txBody>
      </p:sp>
      <p:pic>
        <p:nvPicPr>
          <p:cNvPr id="8" name="Obrázek 7">
            <a:hlinkClick r:id="rId7"/>
            <a:extLst>
              <a:ext uri="{FF2B5EF4-FFF2-40B4-BE49-F238E27FC236}">
                <a16:creationId xmlns:a16="http://schemas.microsoft.com/office/drawing/2014/main" id="{96A1A45C-49CE-4F1A-A578-10CD271412FB}"/>
              </a:ext>
            </a:extLst>
          </p:cNvPr>
          <p:cNvPicPr>
            <a:picLocks noChangeAspect="1"/>
          </p:cNvPicPr>
          <p:nvPr/>
        </p:nvPicPr>
        <p:blipFill rotWithShape="1">
          <a:blip r:embed="rId8"/>
          <a:srcRect l="35125" t="19556" r="36666" b="12667"/>
          <a:stretch/>
        </p:blipFill>
        <p:spPr>
          <a:xfrm>
            <a:off x="6321249" y="1203959"/>
            <a:ext cx="2896974" cy="3915387"/>
          </a:xfrm>
          <a:prstGeom prst="rect">
            <a:avLst/>
          </a:prstGeom>
        </p:spPr>
      </p:pic>
      <p:sp>
        <p:nvSpPr>
          <p:cNvPr id="9" name="Obdélník 8">
            <a:extLst>
              <a:ext uri="{FF2B5EF4-FFF2-40B4-BE49-F238E27FC236}">
                <a16:creationId xmlns:a16="http://schemas.microsoft.com/office/drawing/2014/main" id="{240666A7-918C-44C6-9C2B-19BB9EF346CA}"/>
              </a:ext>
            </a:extLst>
          </p:cNvPr>
          <p:cNvSpPr/>
          <p:nvPr/>
        </p:nvSpPr>
        <p:spPr>
          <a:xfrm>
            <a:off x="6527624" y="5119346"/>
            <a:ext cx="2735744" cy="1200329"/>
          </a:xfrm>
          <a:prstGeom prst="rect">
            <a:avLst/>
          </a:prstGeom>
        </p:spPr>
        <p:txBody>
          <a:bodyPr wrap="square">
            <a:spAutoFit/>
          </a:bodyPr>
          <a:lstStyle/>
          <a:p>
            <a:r>
              <a:rPr lang="en-US" dirty="0"/>
              <a:t>A circular economy as an opportunity</a:t>
            </a:r>
          </a:p>
          <a:p>
            <a:r>
              <a:rPr lang="en-US" dirty="0"/>
              <a:t>for successful innovations of Czech firms </a:t>
            </a:r>
          </a:p>
        </p:txBody>
      </p:sp>
    </p:spTree>
    <p:extLst>
      <p:ext uri="{BB962C8B-B14F-4D97-AF65-F5344CB8AC3E}">
        <p14:creationId xmlns:p14="http://schemas.microsoft.com/office/powerpoint/2010/main" val="41815734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395899" y="361969"/>
            <a:ext cx="7609112" cy="461665"/>
          </a:xfrm>
          <a:prstGeom prst="rect">
            <a:avLst/>
          </a:prstGeom>
        </p:spPr>
        <p:txBody>
          <a:bodyPr wrap="square">
            <a:spAutoFit/>
          </a:bodyPr>
          <a:lstStyle/>
          <a:p>
            <a:pPr lvl="0">
              <a:defRPr/>
            </a:pPr>
            <a:r>
              <a:rPr lang="cs-CZ" sz="2400" kern="0" dirty="0" err="1">
                <a:solidFill>
                  <a:srgbClr val="002060"/>
                </a:solidFill>
                <a:latin typeface="Times New Roman"/>
                <a:ea typeface="+mj-ea"/>
                <a:cs typeface="+mj-cs"/>
              </a:rPr>
              <a:t>Explore</a:t>
            </a:r>
            <a:r>
              <a:rPr lang="cs-CZ" sz="2400" kern="0" dirty="0">
                <a:solidFill>
                  <a:srgbClr val="002060"/>
                </a:solidFill>
                <a:latin typeface="Times New Roman"/>
                <a:ea typeface="+mj-ea"/>
                <a:cs typeface="+mj-cs"/>
              </a:rPr>
              <a:t> …</a:t>
            </a:r>
            <a:endParaRPr lang="en-GB" sz="2400" kern="0" dirty="0">
              <a:solidFill>
                <a:srgbClr val="002060"/>
              </a:solidFill>
              <a:latin typeface="Times New Roman"/>
              <a:ea typeface="+mj-ea"/>
              <a:cs typeface="+mj-cs"/>
            </a:endParaRPr>
          </a:p>
        </p:txBody>
      </p:sp>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090863"/>
            <a:ext cx="10255973" cy="514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sz="16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CAF705F9-D1EE-4D29-8EAB-5C39923511C8}"/>
              </a:ext>
            </a:extLst>
          </p:cNvPr>
          <p:cNvSpPr/>
          <p:nvPr/>
        </p:nvSpPr>
        <p:spPr>
          <a:xfrm>
            <a:off x="395898" y="1281246"/>
            <a:ext cx="11110301" cy="2215991"/>
          </a:xfrm>
          <a:prstGeom prst="rect">
            <a:avLst/>
          </a:prstGeom>
        </p:spPr>
        <p:txBody>
          <a:bodyPr wrap="square">
            <a:spAutoFit/>
          </a:bodyPr>
          <a:lstStyle/>
          <a:p>
            <a:r>
              <a:rPr lang="cs-CZ" dirty="0">
                <a:solidFill>
                  <a:srgbClr val="002060"/>
                </a:solidFill>
                <a:latin typeface="Times New Roman" panose="02020603050405020304" pitchFamily="18" charset="0"/>
                <a:cs typeface="Times New Roman" panose="02020603050405020304" pitchFamily="18" charset="0"/>
              </a:rPr>
              <a:t>European </a:t>
            </a:r>
            <a:r>
              <a:rPr lang="cs-CZ" dirty="0" err="1">
                <a:solidFill>
                  <a:srgbClr val="002060"/>
                </a:solidFill>
                <a:latin typeface="Times New Roman" panose="02020603050405020304" pitchFamily="18" charset="0"/>
                <a:cs typeface="Times New Roman" panose="02020603050405020304" pitchFamily="18" charset="0"/>
              </a:rPr>
              <a:t>Parliament</a:t>
            </a:r>
            <a:r>
              <a:rPr lang="cs-CZ" dirty="0">
                <a:solidFill>
                  <a:srgbClr val="002060"/>
                </a:solidFill>
                <a:latin typeface="Times New Roman" panose="02020603050405020304" pitchFamily="18" charset="0"/>
                <a:cs typeface="Times New Roman" panose="02020603050405020304" pitchFamily="18" charset="0"/>
              </a:rPr>
              <a:t>/</a:t>
            </a:r>
            <a:r>
              <a:rPr lang="cs-CZ" dirty="0" err="1">
                <a:solidFill>
                  <a:srgbClr val="002060"/>
                </a:solidFill>
                <a:latin typeface="Times New Roman" panose="02020603050405020304" pitchFamily="18" charset="0"/>
                <a:cs typeface="Times New Roman" panose="02020603050405020304" pitchFamily="18" charset="0"/>
              </a:rPr>
              <a:t>News</a:t>
            </a:r>
            <a:r>
              <a:rPr lang="cs-CZ" dirty="0">
                <a:solidFill>
                  <a:srgbClr val="002060"/>
                </a:solidFill>
                <a:latin typeface="Times New Roman" panose="02020603050405020304" pitchFamily="18" charset="0"/>
                <a:cs typeface="Times New Roman" panose="02020603050405020304" pitchFamily="18" charset="0"/>
              </a:rPr>
              <a:t>/</a:t>
            </a:r>
            <a:r>
              <a:rPr lang="cs-CZ" dirty="0" err="1">
                <a:solidFill>
                  <a:srgbClr val="002060"/>
                </a:solidFill>
                <a:latin typeface="Times New Roman" panose="02020603050405020304" pitchFamily="18" charset="0"/>
                <a:cs typeface="Times New Roman" panose="02020603050405020304" pitchFamily="18" charset="0"/>
              </a:rPr>
              <a:t>Priorities</a:t>
            </a:r>
            <a:r>
              <a:rPr lang="cs-CZ" dirty="0">
                <a:solidFill>
                  <a:srgbClr val="002060"/>
                </a:solidFill>
                <a:latin typeface="Times New Roman" panose="02020603050405020304" pitchFamily="18" charset="0"/>
                <a:cs typeface="Times New Roman" panose="02020603050405020304" pitchFamily="18" charset="0"/>
              </a:rPr>
              <a:t>/</a:t>
            </a:r>
            <a:r>
              <a:rPr lang="cs-CZ" dirty="0" err="1">
                <a:solidFill>
                  <a:srgbClr val="002060"/>
                </a:solidFill>
                <a:latin typeface="Times New Roman" panose="02020603050405020304" pitchFamily="18" charset="0"/>
                <a:cs typeface="Times New Roman" panose="02020603050405020304" pitchFamily="18" charset="0"/>
              </a:rPr>
              <a:t>Circular</a:t>
            </a:r>
            <a:r>
              <a:rPr lang="cs-CZ" dirty="0">
                <a:solidFill>
                  <a:srgbClr val="002060"/>
                </a:solidFill>
                <a:latin typeface="Times New Roman" panose="02020603050405020304" pitchFamily="18" charset="0"/>
                <a:cs typeface="Times New Roman" panose="02020603050405020304" pitchFamily="18" charset="0"/>
              </a:rPr>
              <a:t> </a:t>
            </a:r>
            <a:r>
              <a:rPr lang="cs-CZ" dirty="0" err="1">
                <a:solidFill>
                  <a:srgbClr val="002060"/>
                </a:solidFill>
                <a:latin typeface="Times New Roman" panose="02020603050405020304" pitchFamily="18" charset="0"/>
                <a:cs typeface="Times New Roman" panose="02020603050405020304" pitchFamily="18" charset="0"/>
              </a:rPr>
              <a:t>economy</a:t>
            </a:r>
            <a:endParaRPr lang="cs-CZ" dirty="0">
              <a:solidFill>
                <a:srgbClr val="002060"/>
              </a:solidFill>
              <a:latin typeface="Times New Roman" panose="02020603050405020304" pitchFamily="18" charset="0"/>
              <a:cs typeface="Times New Roman" panose="02020603050405020304" pitchFamily="18" charset="0"/>
            </a:endParaRPr>
          </a:p>
          <a:p>
            <a:endParaRPr lang="cs-CZ" sz="2400" b="1" dirty="0">
              <a:solidFill>
                <a:srgbClr val="002060"/>
              </a:solidFill>
              <a:latin typeface="Times New Roman" panose="02020603050405020304" pitchFamily="18" charset="0"/>
              <a:cs typeface="Times New Roman" panose="02020603050405020304" pitchFamily="18" charset="0"/>
            </a:endParaRPr>
          </a:p>
          <a:p>
            <a:r>
              <a:rPr lang="en-US" sz="2400" b="1" dirty="0">
                <a:solidFill>
                  <a:srgbClr val="002060"/>
                </a:solidFill>
                <a:latin typeface="Times New Roman" panose="02020603050405020304" pitchFamily="18" charset="0"/>
                <a:cs typeface="Times New Roman" panose="02020603050405020304" pitchFamily="18" charset="0"/>
              </a:rPr>
              <a:t>Circular economy and waste reduction</a:t>
            </a:r>
          </a:p>
          <a:p>
            <a:r>
              <a:rPr lang="en-US" dirty="0">
                <a:solidFill>
                  <a:srgbClr val="002060"/>
                </a:solidFill>
                <a:latin typeface="Times New Roman" panose="02020603050405020304" pitchFamily="18" charset="0"/>
                <a:cs typeface="Times New Roman" panose="02020603050405020304" pitchFamily="18" charset="0"/>
              </a:rPr>
              <a:t>Moving towards a resource-efficient society</a:t>
            </a:r>
          </a:p>
          <a:p>
            <a:r>
              <a:rPr lang="en-US" dirty="0">
                <a:solidFill>
                  <a:srgbClr val="002060"/>
                </a:solidFill>
                <a:latin typeface="Times New Roman" panose="02020603050405020304" pitchFamily="18" charset="0"/>
                <a:cs typeface="Times New Roman" panose="02020603050405020304" pitchFamily="18" charset="0"/>
              </a:rPr>
              <a:t>Find out what the European Parliament is doing to ensure our resources are managed in a more sustainable way.</a:t>
            </a:r>
            <a:endParaRPr lang="cs-CZ" dirty="0">
              <a:solidFill>
                <a:srgbClr val="002060"/>
              </a:solidFill>
              <a:latin typeface="Times New Roman" panose="02020603050405020304" pitchFamily="18" charset="0"/>
              <a:cs typeface="Times New Roman" panose="02020603050405020304" pitchFamily="18" charset="0"/>
            </a:endParaRPr>
          </a:p>
          <a:p>
            <a:endParaRPr lang="cs-CZ" dirty="0">
              <a:solidFill>
                <a:srgbClr val="002060"/>
              </a:solidFill>
              <a:latin typeface="Times New Roman" panose="02020603050405020304" pitchFamily="18" charset="0"/>
              <a:cs typeface="Times New Roman" panose="02020603050405020304" pitchFamily="18" charset="0"/>
            </a:endParaRPr>
          </a:p>
          <a:p>
            <a:r>
              <a:rPr lang="cs-CZ" dirty="0">
                <a:solidFill>
                  <a:srgbClr val="002060"/>
                </a:solidFill>
                <a:latin typeface="Times New Roman" panose="02020603050405020304" pitchFamily="18" charset="0"/>
                <a:cs typeface="Times New Roman" panose="02020603050405020304" pitchFamily="18" charset="0"/>
                <a:hlinkClick r:id="rId4"/>
              </a:rPr>
              <a:t>https://www.europarl.europa.eu/news/en/headlines/priorities/circular-economy</a:t>
            </a:r>
            <a:r>
              <a:rPr lang="cs-CZ" dirty="0">
                <a:solidFill>
                  <a:srgbClr val="002060"/>
                </a:solidFill>
                <a:latin typeface="Times New Roman" panose="02020603050405020304" pitchFamily="18" charset="0"/>
                <a:cs typeface="Times New Roman" panose="02020603050405020304" pitchFamily="18" charset="0"/>
              </a:rPr>
              <a:t> </a:t>
            </a:r>
          </a:p>
        </p:txBody>
      </p:sp>
      <p:pic>
        <p:nvPicPr>
          <p:cNvPr id="10" name="Obrázek 9">
            <a:extLst>
              <a:ext uri="{FF2B5EF4-FFF2-40B4-BE49-F238E27FC236}">
                <a16:creationId xmlns:a16="http://schemas.microsoft.com/office/drawing/2014/main" id="{39272B00-2AF4-49E3-916E-997BBE976A77}"/>
              </a:ext>
            </a:extLst>
          </p:cNvPr>
          <p:cNvPicPr>
            <a:picLocks noChangeAspect="1"/>
          </p:cNvPicPr>
          <p:nvPr/>
        </p:nvPicPr>
        <p:blipFill rotWithShape="1">
          <a:blip r:embed="rId5"/>
          <a:srcRect t="34888" b="21556"/>
          <a:stretch/>
        </p:blipFill>
        <p:spPr>
          <a:xfrm>
            <a:off x="0" y="3870960"/>
            <a:ext cx="12192000" cy="2987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875858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dirty="0"/>
          </a:p>
        </p:txBody>
      </p:sp>
      <p:pic>
        <p:nvPicPr>
          <p:cNvPr id="3" name="Obrázek 2">
            <a:extLst>
              <a:ext uri="{FF2B5EF4-FFF2-40B4-BE49-F238E27FC236}">
                <a16:creationId xmlns:a16="http://schemas.microsoft.com/office/drawing/2014/main" id="{87F1E611-ECFB-4B0C-9090-5D914F132B9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053637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dirty="0"/>
          </a:p>
        </p:txBody>
      </p:sp>
      <p:sp>
        <p:nvSpPr>
          <p:cNvPr id="8" name="Zástupný symbol pro obsah 2"/>
          <p:cNvSpPr txBox="1">
            <a:spLocks/>
          </p:cNvSpPr>
          <p:nvPr/>
        </p:nvSpPr>
        <p:spPr>
          <a:xfrm>
            <a:off x="1563516" y="2721462"/>
            <a:ext cx="8280920" cy="45318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cs-CZ" sz="5400" b="1" dirty="0">
                <a:solidFill>
                  <a:srgbClr val="002060"/>
                </a:solidFill>
                <a:latin typeface="Times New Roman" panose="02020603050405020304" pitchFamily="18" charset="0"/>
                <a:cs typeface="Times New Roman" panose="02020603050405020304" pitchFamily="18" charset="0"/>
              </a:rPr>
              <a:t>U</a:t>
            </a:r>
            <a:r>
              <a:rPr lang="en-US" sz="5400" b="1" dirty="0">
                <a:solidFill>
                  <a:srgbClr val="002060"/>
                </a:solidFill>
                <a:latin typeface="Times New Roman" panose="02020603050405020304" pitchFamily="18" charset="0"/>
                <a:cs typeface="Times New Roman" panose="02020603050405020304" pitchFamily="18" charset="0"/>
              </a:rPr>
              <a:t>se the infographic </a:t>
            </a:r>
            <a:br>
              <a:rPr lang="cs-CZ" sz="5400" b="1" dirty="0">
                <a:solidFill>
                  <a:srgbClr val="002060"/>
                </a:solidFill>
                <a:latin typeface="Times New Roman" panose="02020603050405020304" pitchFamily="18" charset="0"/>
                <a:cs typeface="Times New Roman" panose="02020603050405020304" pitchFamily="18" charset="0"/>
              </a:rPr>
            </a:br>
            <a:r>
              <a:rPr lang="en-US" sz="5400" b="1" dirty="0">
                <a:solidFill>
                  <a:srgbClr val="002060"/>
                </a:solidFill>
                <a:latin typeface="Times New Roman" panose="02020603050405020304" pitchFamily="18" charset="0"/>
                <a:cs typeface="Times New Roman" panose="02020603050405020304" pitchFamily="18" charset="0"/>
              </a:rPr>
              <a:t>and try to draw it</a:t>
            </a:r>
            <a:r>
              <a:rPr lang="cs-CZ" sz="5400" b="1" dirty="0">
                <a:solidFill>
                  <a:srgbClr val="002060"/>
                </a:solidFill>
                <a:latin typeface="Times New Roman" panose="02020603050405020304" pitchFamily="18" charset="0"/>
                <a:cs typeface="Times New Roman" panose="02020603050405020304" pitchFamily="18" charset="0"/>
              </a:rPr>
              <a:t>!</a:t>
            </a:r>
          </a:p>
          <a:p>
            <a:pPr marL="0" indent="0" algn="ctr">
              <a:buNone/>
            </a:pPr>
            <a:endParaRPr lang="cs-CZ" sz="5400" b="1" dirty="0">
              <a:solidFill>
                <a:srgbClr val="002060"/>
              </a:solidFill>
              <a:latin typeface="Times New Roman" panose="02020603050405020304" pitchFamily="18" charset="0"/>
              <a:cs typeface="Times New Roman" panose="02020603050405020304" pitchFamily="18" charset="0"/>
            </a:endParaRPr>
          </a:p>
          <a:p>
            <a:pPr marL="0" indent="0" algn="ctr">
              <a:buNone/>
            </a:pPr>
            <a:endParaRPr lang="cs-CZ" altLang="cs-CZ" sz="5400" b="1" dirty="0">
              <a:solidFill>
                <a:srgbClr val="002060"/>
              </a:solidFill>
              <a:latin typeface="Times New Roman" panose="02020603050405020304" pitchFamily="18" charset="0"/>
              <a:cs typeface="Times New Roman" panose="02020603050405020304" pitchFamily="18" charset="0"/>
            </a:endParaRPr>
          </a:p>
          <a:p>
            <a:pPr marL="0" indent="0">
              <a:buNone/>
            </a:pPr>
            <a:endParaRPr lang="cs-CZ"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849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heel(1)">
                                      <p:cBhvr>
                                        <p:cTn id="7"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623077" y="361371"/>
            <a:ext cx="2228302" cy="461665"/>
          </a:xfrm>
          <a:prstGeom prst="rect">
            <a:avLst/>
          </a:prstGeom>
        </p:spPr>
        <p:txBody>
          <a:bodyPr wrap="none">
            <a:spAutoFit/>
          </a:bodyPr>
          <a:lstStyle/>
          <a:p>
            <a:pPr algn="ctr"/>
            <a:r>
              <a:rPr lang="cs-CZ" sz="2400" b="1" dirty="0">
                <a:solidFill>
                  <a:srgbClr val="002060"/>
                </a:solidFill>
                <a:latin typeface="Times New Roman" panose="02020603050405020304" pitchFamily="18" charset="0"/>
                <a:cs typeface="Times New Roman" panose="02020603050405020304" pitchFamily="18" charset="0"/>
              </a:rPr>
              <a:t>Key Takeaways</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327720" y="1164853"/>
            <a:ext cx="8628018" cy="38335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AU" sz="1800" dirty="0">
              <a:solidFill>
                <a:srgbClr val="002060"/>
              </a:solidFill>
              <a:latin typeface="Times New Roman" panose="02020603050405020304" pitchFamily="18" charset="0"/>
              <a:cs typeface="Times New Roman" panose="02020603050405020304" pitchFamily="18" charset="0"/>
            </a:endParaRPr>
          </a:p>
        </p:txBody>
      </p:sp>
      <p:sp>
        <p:nvSpPr>
          <p:cNvPr id="4" name="Obdélník 3">
            <a:extLst>
              <a:ext uri="{FF2B5EF4-FFF2-40B4-BE49-F238E27FC236}">
                <a16:creationId xmlns:a16="http://schemas.microsoft.com/office/drawing/2014/main" id="{A610A480-1A75-40B6-9D1F-DF7FC064CB25}"/>
              </a:ext>
            </a:extLst>
          </p:cNvPr>
          <p:cNvSpPr/>
          <p:nvPr/>
        </p:nvSpPr>
        <p:spPr>
          <a:xfrm>
            <a:off x="327721" y="751344"/>
            <a:ext cx="10089908" cy="5355312"/>
          </a:xfrm>
          <a:prstGeom prst="rect">
            <a:avLst/>
          </a:prstGeom>
        </p:spPr>
        <p:txBody>
          <a:bodyPr wrap="square">
            <a:spAutoFit/>
          </a:bodyPr>
          <a:lstStyle/>
          <a:p>
            <a:endParaRPr lang="en-GB" dirty="0">
              <a:solidFill>
                <a:srgbClr val="002060"/>
              </a:solidFill>
              <a:cs typeface="Times New Roman" panose="02020603050405020304" pitchFamily="18" charset="0"/>
            </a:endParaRPr>
          </a:p>
          <a:p>
            <a:pPr marL="285750" indent="-285750">
              <a:buFont typeface="Arial" panose="020B0604020202020204" pitchFamily="34" charset="0"/>
              <a:buChar char="•"/>
            </a:pPr>
            <a:r>
              <a:rPr lang="en-GB" b="1" dirty="0">
                <a:solidFill>
                  <a:srgbClr val="002060"/>
                </a:solidFill>
                <a:cs typeface="Times New Roman" panose="02020603050405020304" pitchFamily="18" charset="0"/>
              </a:rPr>
              <a:t>Waste = Food</a:t>
            </a:r>
            <a:r>
              <a:rPr lang="en-GB" dirty="0">
                <a:solidFill>
                  <a:srgbClr val="002060"/>
                </a:solidFill>
                <a:cs typeface="Times New Roman" panose="02020603050405020304" pitchFamily="18" charset="0"/>
              </a:rPr>
              <a:t>: The concept of circular economy is based on the idea of zero waste. This principle requires continuous cycling and recycling of materials and products rather than discarding them as waste. This principle aligns with nature’s course wherein one species’ waste is another species’ food.</a:t>
            </a:r>
            <a:endParaRPr lang="cs-CZ" dirty="0">
              <a:solidFill>
                <a:srgbClr val="002060"/>
              </a:solidFill>
              <a:cs typeface="Times New Roman" panose="02020603050405020304" pitchFamily="18" charset="0"/>
            </a:endParaRPr>
          </a:p>
          <a:p>
            <a:pPr marL="285750" indent="-285750">
              <a:buFont typeface="Arial" panose="020B0604020202020204" pitchFamily="34" charset="0"/>
              <a:buChar char="•"/>
            </a:pPr>
            <a:endParaRPr lang="en-GB" dirty="0">
              <a:solidFill>
                <a:srgbClr val="002060"/>
              </a:solidFill>
              <a:cs typeface="Times New Roman" panose="02020603050405020304" pitchFamily="18" charset="0"/>
            </a:endParaRPr>
          </a:p>
          <a:p>
            <a:pPr marL="285750" indent="-285750">
              <a:buFont typeface="Arial" panose="020B0604020202020204" pitchFamily="34" charset="0"/>
              <a:buChar char="•"/>
            </a:pPr>
            <a:r>
              <a:rPr lang="en-GB" b="1" dirty="0">
                <a:solidFill>
                  <a:srgbClr val="002060"/>
                </a:solidFill>
                <a:cs typeface="Times New Roman" panose="02020603050405020304" pitchFamily="18" charset="0"/>
              </a:rPr>
              <a:t>Resilience through diversity</a:t>
            </a:r>
            <a:r>
              <a:rPr lang="en-GB" dirty="0">
                <a:solidFill>
                  <a:srgbClr val="002060"/>
                </a:solidFill>
                <a:cs typeface="Times New Roman" panose="02020603050405020304" pitchFamily="18" charset="0"/>
              </a:rPr>
              <a:t>: CE demands that the production and consumption systems should leverage on the biodiversity in the ecosystem and the diversity in the human economic space (in terms of resources) to reboot the system at all times such that inputs for the production process are sourced from the supply chain. This ensures resources continue to flow continuously within the circle, as opposed to the linear approach.</a:t>
            </a:r>
            <a:endParaRPr lang="cs-CZ" dirty="0">
              <a:solidFill>
                <a:srgbClr val="002060"/>
              </a:solidFill>
              <a:cs typeface="Times New Roman" panose="02020603050405020304" pitchFamily="18" charset="0"/>
            </a:endParaRPr>
          </a:p>
          <a:p>
            <a:pPr marL="285750" indent="-285750">
              <a:buFont typeface="Arial" panose="020B0604020202020204" pitchFamily="34" charset="0"/>
              <a:buChar char="•"/>
            </a:pPr>
            <a:endParaRPr lang="en-GB" dirty="0">
              <a:solidFill>
                <a:srgbClr val="002060"/>
              </a:solidFill>
              <a:cs typeface="Times New Roman" panose="02020603050405020304" pitchFamily="18" charset="0"/>
            </a:endParaRPr>
          </a:p>
          <a:p>
            <a:pPr marL="285750" indent="-285750">
              <a:buFont typeface="Arial" panose="020B0604020202020204" pitchFamily="34" charset="0"/>
              <a:buChar char="•"/>
            </a:pPr>
            <a:r>
              <a:rPr lang="en-GB" b="1" dirty="0">
                <a:solidFill>
                  <a:srgbClr val="002060"/>
                </a:solidFill>
                <a:cs typeface="Times New Roman" panose="02020603050405020304" pitchFamily="18" charset="0"/>
              </a:rPr>
              <a:t>Energy from Renewable Resources</a:t>
            </a:r>
            <a:r>
              <a:rPr lang="en-GB" dirty="0">
                <a:solidFill>
                  <a:srgbClr val="002060"/>
                </a:solidFill>
                <a:cs typeface="Times New Roman" panose="02020603050405020304" pitchFamily="18" charset="0"/>
              </a:rPr>
              <a:t>:  CE requires that energy be sourced from renewable sources; it emphasizes Solar energy, wind power and tidal power as against the popular use of oil and gas. This is not unconnected with the natural system wherein plants generate their food through sunlight.</a:t>
            </a:r>
            <a:endParaRPr lang="cs-CZ" dirty="0">
              <a:solidFill>
                <a:srgbClr val="002060"/>
              </a:solidFill>
              <a:cs typeface="Times New Roman" panose="02020603050405020304" pitchFamily="18" charset="0"/>
            </a:endParaRPr>
          </a:p>
          <a:p>
            <a:pPr marL="285750" indent="-285750">
              <a:buFont typeface="Arial" panose="020B0604020202020204" pitchFamily="34" charset="0"/>
              <a:buChar char="•"/>
            </a:pPr>
            <a:endParaRPr lang="en-GB" dirty="0">
              <a:solidFill>
                <a:srgbClr val="002060"/>
              </a:solidFill>
              <a:cs typeface="Times New Roman" panose="02020603050405020304" pitchFamily="18" charset="0"/>
            </a:endParaRPr>
          </a:p>
          <a:p>
            <a:pPr marL="285750" indent="-285750">
              <a:buFont typeface="Arial" panose="020B0604020202020204" pitchFamily="34" charset="0"/>
              <a:buChar char="•"/>
            </a:pPr>
            <a:r>
              <a:rPr lang="en-GB" b="1" dirty="0">
                <a:solidFill>
                  <a:srgbClr val="002060"/>
                </a:solidFill>
                <a:cs typeface="Times New Roman" panose="02020603050405020304" pitchFamily="18" charset="0"/>
              </a:rPr>
              <a:t>Think in Systems</a:t>
            </a:r>
            <a:r>
              <a:rPr lang="en-GB" dirty="0">
                <a:solidFill>
                  <a:srgbClr val="002060"/>
                </a:solidFill>
                <a:cs typeface="Times New Roman" panose="02020603050405020304" pitchFamily="18" charset="0"/>
              </a:rPr>
              <a:t>: A central message of CE is the need to work as inter-connected systems rather than stand-alone units. CE works better with different groups working together to create effective flows of materials and information to keep the circle unbroken. As a result of this principle, global success of the CE concept thrives on collaborations and partnership.</a:t>
            </a:r>
          </a:p>
        </p:txBody>
      </p:sp>
    </p:spTree>
    <p:extLst>
      <p:ext uri="{BB962C8B-B14F-4D97-AF65-F5344CB8AC3E}">
        <p14:creationId xmlns:p14="http://schemas.microsoft.com/office/powerpoint/2010/main" val="1479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nodePh="1">
                                  <p:stCondLst>
                                    <p:cond delay="0"/>
                                  </p:stCondLst>
                                  <p:endCondLst>
                                    <p:cond evt="begin" delay="0">
                                      <p:tn val="10"/>
                                    </p:cond>
                                  </p:end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623077" y="361371"/>
            <a:ext cx="2228302" cy="461665"/>
          </a:xfrm>
          <a:prstGeom prst="rect">
            <a:avLst/>
          </a:prstGeom>
        </p:spPr>
        <p:txBody>
          <a:bodyPr wrap="none">
            <a:spAutoFit/>
          </a:bodyPr>
          <a:lstStyle/>
          <a:p>
            <a:pPr algn="ctr"/>
            <a:r>
              <a:rPr lang="cs-CZ" sz="2400" b="1" dirty="0">
                <a:solidFill>
                  <a:srgbClr val="002060"/>
                </a:solidFill>
                <a:latin typeface="Times New Roman" panose="02020603050405020304" pitchFamily="18" charset="0"/>
                <a:cs typeface="Times New Roman" panose="02020603050405020304" pitchFamily="18" charset="0"/>
              </a:rPr>
              <a:t>Key Takeaways</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327720" y="1164853"/>
            <a:ext cx="8628018" cy="38335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AU" sz="1800" dirty="0">
              <a:solidFill>
                <a:srgbClr val="002060"/>
              </a:solidFill>
              <a:latin typeface="Times New Roman" panose="02020603050405020304" pitchFamily="18" charset="0"/>
              <a:cs typeface="Times New Roman" panose="02020603050405020304" pitchFamily="18" charset="0"/>
            </a:endParaRPr>
          </a:p>
        </p:txBody>
      </p:sp>
      <p:pic>
        <p:nvPicPr>
          <p:cNvPr id="5" name="Obrázek 4">
            <a:extLst>
              <a:ext uri="{FF2B5EF4-FFF2-40B4-BE49-F238E27FC236}">
                <a16:creationId xmlns:a16="http://schemas.microsoft.com/office/drawing/2014/main" id="{678AB671-E434-4E60-9258-E7C666CC109D}"/>
              </a:ext>
            </a:extLst>
          </p:cNvPr>
          <p:cNvPicPr>
            <a:picLocks noChangeAspect="1"/>
          </p:cNvPicPr>
          <p:nvPr/>
        </p:nvPicPr>
        <p:blipFill>
          <a:blip r:embed="rId4"/>
          <a:stretch>
            <a:fillRect/>
          </a:stretch>
        </p:blipFill>
        <p:spPr>
          <a:xfrm>
            <a:off x="820301" y="968909"/>
            <a:ext cx="7642855" cy="5693147"/>
          </a:xfrm>
          <a:prstGeom prst="rect">
            <a:avLst/>
          </a:prstGeom>
        </p:spPr>
      </p:pic>
    </p:spTree>
    <p:extLst>
      <p:ext uri="{BB962C8B-B14F-4D97-AF65-F5344CB8AC3E}">
        <p14:creationId xmlns:p14="http://schemas.microsoft.com/office/powerpoint/2010/main" val="426820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nodePh="1">
                                  <p:stCondLst>
                                    <p:cond delay="0"/>
                                  </p:stCondLst>
                                  <p:endCondLst>
                                    <p:cond evt="begin" delay="0">
                                      <p:tn val="10"/>
                                    </p:cond>
                                  </p:end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82635" y="557291"/>
            <a:ext cx="1760035" cy="1355192"/>
          </a:xfrm>
          <a:prstGeom prst="rect">
            <a:avLst/>
          </a:prstGeom>
        </p:spPr>
      </p:pic>
      <p:sp>
        <p:nvSpPr>
          <p:cNvPr id="7" name="Obdélník 6"/>
          <p:cNvSpPr/>
          <p:nvPr/>
        </p:nvSpPr>
        <p:spPr>
          <a:xfrm>
            <a:off x="335360" y="356659"/>
            <a:ext cx="7488832" cy="6144683"/>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623392" y="932723"/>
            <a:ext cx="6912768" cy="2880320"/>
          </a:xfrm>
          <a:prstGeom prst="rect">
            <a:avLst/>
          </a:prstGeom>
        </p:spPr>
        <p:txBody>
          <a:bodyPr anchor="t">
            <a:normAutofit/>
          </a:bodyPr>
          <a:lstStyle/>
          <a:p>
            <a:pPr algn="l"/>
            <a:r>
              <a:rPr lang="en-AU" sz="5333" b="1" dirty="0">
                <a:solidFill>
                  <a:schemeClr val="bg1"/>
                </a:solidFill>
                <a:latin typeface="Times New Roman" panose="02020603050405020304" pitchFamily="18" charset="0"/>
                <a:cs typeface="Times New Roman" panose="02020603050405020304" pitchFamily="18" charset="0"/>
              </a:rPr>
              <a:t>Thank you…</a:t>
            </a:r>
          </a:p>
        </p:txBody>
      </p:sp>
      <p:sp>
        <p:nvSpPr>
          <p:cNvPr id="3" name="Podnadpis 2"/>
          <p:cNvSpPr>
            <a:spLocks noGrp="1"/>
          </p:cNvSpPr>
          <p:nvPr>
            <p:ph type="subTitle" idx="4294967295"/>
          </p:nvPr>
        </p:nvSpPr>
        <p:spPr>
          <a:xfrm>
            <a:off x="623391" y="3332990"/>
            <a:ext cx="6530443" cy="2789904"/>
          </a:xfrm>
          <a:prstGeom prst="rect">
            <a:avLst/>
          </a:prstGeom>
        </p:spPr>
        <p:txBody>
          <a:bodyPr>
            <a:normAutofit/>
          </a:bodyPr>
          <a:lstStyle/>
          <a:p>
            <a:pPr marL="0" indent="0">
              <a:buNone/>
            </a:pPr>
            <a:endParaRPr lang="en-AU" sz="2000" dirty="0">
              <a:solidFill>
                <a:schemeClr val="bg1"/>
              </a:solidFill>
              <a:latin typeface="Times New Roman" panose="02020603050405020304" pitchFamily="18" charset="0"/>
              <a:cs typeface="Times New Roman" panose="02020603050405020304" pitchFamily="18" charset="0"/>
            </a:endParaRPr>
          </a:p>
          <a:p>
            <a:pPr marL="0" indent="0">
              <a:buNone/>
            </a:pPr>
            <a:r>
              <a:rPr lang="en-AU" sz="3200" dirty="0">
                <a:solidFill>
                  <a:schemeClr val="bg1"/>
                </a:solidFill>
                <a:latin typeface="Times New Roman" panose="02020603050405020304" pitchFamily="18" charset="0"/>
                <a:cs typeface="Times New Roman" panose="02020603050405020304" pitchFamily="18" charset="0"/>
              </a:rPr>
              <a:t>Name: Pavel Adámek, Ph.D.</a:t>
            </a:r>
          </a:p>
          <a:p>
            <a:pPr marL="0" indent="0">
              <a:buNone/>
            </a:pPr>
            <a:r>
              <a:rPr lang="en-AU" sz="2000" dirty="0">
                <a:solidFill>
                  <a:schemeClr val="bg1"/>
                </a:solidFill>
                <a:latin typeface="Times New Roman" panose="02020603050405020304" pitchFamily="18" charset="0"/>
                <a:cs typeface="Times New Roman" panose="02020603050405020304" pitchFamily="18" charset="0"/>
              </a:rPr>
              <a:t>Corporate Social Responsibility Specialist </a:t>
            </a:r>
            <a:br>
              <a:rPr lang="en-AU" sz="2000" dirty="0">
                <a:solidFill>
                  <a:schemeClr val="bg1"/>
                </a:solidFill>
                <a:latin typeface="Times New Roman" panose="02020603050405020304" pitchFamily="18" charset="0"/>
                <a:cs typeface="Times New Roman" panose="02020603050405020304" pitchFamily="18" charset="0"/>
              </a:rPr>
            </a:br>
            <a:r>
              <a:rPr lang="en-AU" sz="2000" dirty="0">
                <a:solidFill>
                  <a:schemeClr val="bg1"/>
                </a:solidFill>
                <a:latin typeface="Times New Roman" panose="02020603050405020304" pitchFamily="18" charset="0"/>
                <a:cs typeface="Times New Roman" panose="02020603050405020304" pitchFamily="18" charset="0"/>
              </a:rPr>
              <a:t>Guarantor of the master's course CSR</a:t>
            </a:r>
          </a:p>
          <a:p>
            <a:pPr marL="0" indent="0">
              <a:buNone/>
            </a:pPr>
            <a:endParaRPr lang="en-AU" sz="3200" dirty="0">
              <a:solidFill>
                <a:schemeClr val="bg1"/>
              </a:solidFill>
              <a:latin typeface="Times New Roman" panose="02020603050405020304" pitchFamily="18" charset="0"/>
              <a:cs typeface="Times New Roman" panose="02020603050405020304" pitchFamily="18" charset="0"/>
            </a:endParaRPr>
          </a:p>
          <a:p>
            <a:pPr marL="0" indent="0">
              <a:buNone/>
            </a:pPr>
            <a:r>
              <a:rPr lang="en-AU" sz="2000" dirty="0">
                <a:solidFill>
                  <a:schemeClr val="bg1"/>
                </a:solidFill>
                <a:latin typeface="Times New Roman" panose="02020603050405020304" pitchFamily="18" charset="0"/>
                <a:cs typeface="Times New Roman" panose="02020603050405020304" pitchFamily="18" charset="0"/>
              </a:rPr>
              <a:t>E-mail address: adamek@opf.slu.cz</a:t>
            </a:r>
          </a:p>
          <a:p>
            <a:pPr marL="0" indent="0">
              <a:buNone/>
            </a:pPr>
            <a:endParaRPr lang="cs-CZ" sz="2000" dirty="0">
              <a:solidFill>
                <a:schemeClr val="bg1"/>
              </a:solidFill>
              <a:latin typeface="Times New Roman" panose="02020603050405020304" pitchFamily="18" charset="0"/>
              <a:cs typeface="Times New Roman" panose="02020603050405020304" pitchFamily="18" charset="0"/>
            </a:endParaRPr>
          </a:p>
          <a:p>
            <a:pPr marL="0" indent="0">
              <a:buNone/>
            </a:pPr>
            <a:endParaRPr lang="cs-CZ" sz="2000" dirty="0">
              <a:solidFill>
                <a:schemeClr val="bg1"/>
              </a:solidFill>
              <a:latin typeface="Times New Roman" panose="02020603050405020304" pitchFamily="18" charset="0"/>
              <a:cs typeface="Times New Roman" panose="02020603050405020304" pitchFamily="18" charset="0"/>
            </a:endParaRPr>
          </a:p>
          <a:p>
            <a:pPr marL="0" indent="0">
              <a:buNone/>
            </a:pPr>
            <a:endParaRPr lang="cs-CZ" sz="2000" dirty="0">
              <a:solidFill>
                <a:schemeClr val="bg1"/>
              </a:solidFill>
              <a:latin typeface="Times New Roman" panose="02020603050405020304" pitchFamily="18" charset="0"/>
              <a:cs typeface="Times New Roman" panose="02020603050405020304" pitchFamily="18" charset="0"/>
            </a:endParaRPr>
          </a:p>
          <a:p>
            <a:pPr marL="0" indent="0">
              <a:buNone/>
            </a:pPr>
            <a:endParaRPr lang="en-GB" sz="2000" dirty="0">
              <a:solidFill>
                <a:schemeClr val="bg1"/>
              </a:solidFill>
              <a:latin typeface="Times New Roman" panose="02020603050405020304" pitchFamily="18" charset="0"/>
              <a:cs typeface="Times New Roman" panose="02020603050405020304" pitchFamily="18" charset="0"/>
            </a:endParaRPr>
          </a:p>
        </p:txBody>
      </p:sp>
      <p:pic>
        <p:nvPicPr>
          <p:cNvPr id="5" name="Obrázek 4">
            <a:extLst>
              <a:ext uri="{FF2B5EF4-FFF2-40B4-BE49-F238E27FC236}">
                <a16:creationId xmlns:a16="http://schemas.microsoft.com/office/drawing/2014/main" id="{1FAB348C-E2A1-4D8C-9104-DFAD8ACD89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2281" b="21637"/>
          <a:stretch/>
        </p:blipFill>
        <p:spPr>
          <a:xfrm>
            <a:off x="8552922" y="2176395"/>
            <a:ext cx="2646948" cy="4124314"/>
          </a:xfrm>
          <a:prstGeom prst="rect">
            <a:avLst/>
          </a:prstGeom>
          <a:ln>
            <a:noFill/>
          </a:ln>
          <a:effectLst>
            <a:softEdge rad="112500"/>
          </a:effectLst>
        </p:spPr>
      </p:pic>
    </p:spTree>
    <p:extLst>
      <p:ext uri="{BB962C8B-B14F-4D97-AF65-F5344CB8AC3E}">
        <p14:creationId xmlns:p14="http://schemas.microsoft.com/office/powerpoint/2010/main" val="1092098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534301" y="877796"/>
            <a:ext cx="184537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200" b="0" i="0" u="none" strike="noStrike" kern="0" cap="none" spc="0" normalizeH="0" baseline="0" noProof="0" dirty="0">
                <a:ln>
                  <a:noFill/>
                </a:ln>
                <a:solidFill>
                  <a:srgbClr val="002060"/>
                </a:solidFill>
                <a:effectLst/>
                <a:uLnTx/>
                <a:uFillTx/>
                <a:latin typeface="Calibri" panose="020F0502020204030204"/>
                <a:ea typeface="+mn-ea"/>
                <a:cs typeface="+mn-cs"/>
              </a:rPr>
              <a:t>Because…</a:t>
            </a:r>
            <a:endPar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293669" y="672675"/>
            <a:ext cx="9906704" cy="58112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cs-CZ" altLang="cs-CZ" sz="2000" b="1" i="0"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cs-CZ" altLang="cs-CZ" sz="2000" b="1" i="0"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Times New Roman" panose="02020603050405020304" pitchFamily="18" charset="0"/>
            </a:endParaRPr>
          </a:p>
          <a:p>
            <a:pPr lvl="0">
              <a:defRPr/>
            </a:pPr>
            <a:r>
              <a:rPr lang="en-GB" altLang="cs-CZ" sz="2000" b="1" dirty="0">
                <a:solidFill>
                  <a:srgbClr val="002060"/>
                </a:solidFill>
                <a:cs typeface="Times New Roman" panose="02020603050405020304" pitchFamily="18" charset="0"/>
              </a:rPr>
              <a:t>Climate change </a:t>
            </a:r>
            <a:r>
              <a:rPr lang="en-GB" altLang="cs-CZ" sz="2000" dirty="0">
                <a:solidFill>
                  <a:srgbClr val="002060"/>
                </a:solidFill>
                <a:cs typeface="Times New Roman" panose="02020603050405020304" pitchFamily="18" charset="0"/>
              </a:rPr>
              <a:t>is ongoing as global mean temperatures have already increased by 1.1–1.3°C compared to pre-industrial levels. Global annual greenhouse gas (GHG) emissions are still rising due to  increasing consumption of fossil fuels,  land-use change and other anthropogenic sources of emissions, resulting in an ever- growing stock of GHGs in the atmosphere. </a:t>
            </a:r>
            <a:endParaRPr lang="cs-CZ" altLang="cs-CZ" sz="2000" dirty="0">
              <a:solidFill>
                <a:srgbClr val="002060"/>
              </a:solidFill>
              <a:cs typeface="Times New Roman" panose="02020603050405020304" pitchFamily="18" charset="0"/>
            </a:endParaRPr>
          </a:p>
          <a:p>
            <a:pPr lvl="0">
              <a:defRPr/>
            </a:pPr>
            <a:r>
              <a:rPr lang="en-GB" altLang="cs-CZ" sz="1800" dirty="0">
                <a:solidFill>
                  <a:srgbClr val="002060"/>
                </a:solidFill>
                <a:cs typeface="Times New Roman" panose="02020603050405020304" pitchFamily="18" charset="0"/>
              </a:rPr>
              <a:t>On current trends, it is estimated </a:t>
            </a:r>
            <a:r>
              <a:rPr lang="en-GB" altLang="cs-CZ" sz="1800" b="1" dirty="0">
                <a:solidFill>
                  <a:srgbClr val="002060"/>
                </a:solidFill>
                <a:cs typeface="Times New Roman" panose="02020603050405020304" pitchFamily="18" charset="0"/>
              </a:rPr>
              <a:t>the world will be 2.1–3.5 °C warmer </a:t>
            </a:r>
            <a:r>
              <a:rPr lang="en-GB" altLang="cs-CZ" sz="1800" dirty="0">
                <a:solidFill>
                  <a:srgbClr val="002060"/>
                </a:solidFill>
                <a:cs typeface="Times New Roman" panose="02020603050405020304" pitchFamily="18" charset="0"/>
              </a:rPr>
              <a:t>by the end of this century compared to 1850. The last time global surface temperatures were sustained at or above 2.5°C higher than 1850–1900 was over 3 million years ago</a:t>
            </a:r>
            <a:r>
              <a:rPr lang="cs-CZ" altLang="cs-CZ" sz="1800" dirty="0">
                <a:solidFill>
                  <a:srgbClr val="002060"/>
                </a:solidFill>
                <a:cs typeface="Times New Roman" panose="02020603050405020304" pitchFamily="18" charset="0"/>
              </a:rPr>
              <a:t>.</a:t>
            </a:r>
            <a:r>
              <a:rPr lang="en-GB" altLang="cs-CZ" sz="1800" dirty="0">
                <a:solidFill>
                  <a:srgbClr val="002060"/>
                </a:solidFill>
                <a:cs typeface="Times New Roman" panose="02020603050405020304" pitchFamily="18" charset="0"/>
              </a:rPr>
              <a:t> </a:t>
            </a:r>
            <a:r>
              <a:rPr lang="cs-CZ" altLang="cs-CZ" sz="1200" dirty="0">
                <a:solidFill>
                  <a:srgbClr val="002060"/>
                </a:solidFill>
                <a:cs typeface="Times New Roman" panose="02020603050405020304" pitchFamily="18" charset="0"/>
              </a:rPr>
              <a:t>(Source: </a:t>
            </a:r>
            <a:r>
              <a:rPr lang="en-GB" altLang="cs-CZ" sz="1200" dirty="0">
                <a:solidFill>
                  <a:srgbClr val="002060"/>
                </a:solidFill>
                <a:cs typeface="Times New Roman" panose="02020603050405020304" pitchFamily="18" charset="0"/>
              </a:rPr>
              <a:t>Climate Change 2021 – The Physical Science Basis  (IPCC, October 2021) </a:t>
            </a:r>
            <a:endParaRPr lang="cs-CZ" altLang="cs-CZ" sz="1200" dirty="0">
              <a:solidFill>
                <a:srgbClr val="002060"/>
              </a:solidFill>
              <a:cs typeface="Times New Roman" panose="02020603050405020304" pitchFamily="18" charset="0"/>
            </a:endParaRPr>
          </a:p>
          <a:p>
            <a:pPr lvl="0">
              <a:defRPr/>
            </a:pPr>
            <a:endParaRPr lang="cs-CZ" altLang="cs-CZ" sz="1800" dirty="0">
              <a:solidFill>
                <a:srgbClr val="002060"/>
              </a:solidFill>
              <a:cs typeface="Times New Roman" panose="02020603050405020304" pitchFamily="18" charset="0"/>
            </a:endParaRPr>
          </a:p>
          <a:p>
            <a:pPr lvl="0">
              <a:defRPr/>
            </a:pPr>
            <a:r>
              <a:rPr lang="en-GB" altLang="cs-CZ" sz="1800" b="1" dirty="0">
                <a:solidFill>
                  <a:srgbClr val="002060"/>
                </a:solidFill>
                <a:cs typeface="Times New Roman" panose="02020603050405020304" pitchFamily="18" charset="0"/>
              </a:rPr>
              <a:t>The issue of climate change is to a large extent an energy problem</a:t>
            </a:r>
            <a:r>
              <a:rPr lang="en-GB" altLang="cs-CZ" sz="1800" dirty="0">
                <a:solidFill>
                  <a:srgbClr val="002060"/>
                </a:solidFill>
                <a:cs typeface="Times New Roman" panose="02020603050405020304" pitchFamily="18" charset="0"/>
              </a:rPr>
              <a:t>. Much of the climate change debate still revolves around abatement of energy-related emissions, </a:t>
            </a:r>
            <a:r>
              <a:rPr lang="en-GB" altLang="cs-CZ" sz="1400" dirty="0">
                <a:solidFill>
                  <a:srgbClr val="002060"/>
                </a:solidFill>
                <a:cs typeface="Times New Roman" panose="02020603050405020304" pitchFamily="18" charset="0"/>
              </a:rPr>
              <a:t>for example the combustion of fossil fuels in cars or the provision of electricity and heat to households or industries from coal-fired power plants. This energy-oriented debate stresses the need to substantially upscale renewable energy sources, accelerate coal-phase out in power plants, speed-up renovation and energy efficiency measures in buildings and industrial operations</a:t>
            </a:r>
            <a:r>
              <a:rPr lang="cs-CZ" altLang="cs-CZ" sz="1400" dirty="0">
                <a:solidFill>
                  <a:srgbClr val="002060"/>
                </a:solidFill>
                <a:cs typeface="Times New Roman" panose="02020603050405020304" pitchFamily="18" charset="0"/>
              </a:rPr>
              <a:t>. </a:t>
            </a:r>
            <a:r>
              <a:rPr lang="cs-CZ" altLang="cs-CZ" sz="1200" dirty="0">
                <a:solidFill>
                  <a:srgbClr val="002060"/>
                </a:solidFill>
                <a:cs typeface="Times New Roman" panose="02020603050405020304" pitchFamily="18" charset="0"/>
              </a:rPr>
              <a:t>(Source:</a:t>
            </a:r>
            <a:r>
              <a:rPr lang="en-GB" altLang="cs-CZ" sz="1200" dirty="0">
                <a:solidFill>
                  <a:srgbClr val="002060"/>
                </a:solidFill>
                <a:cs typeface="Times New Roman" panose="02020603050405020304" pitchFamily="18" charset="0"/>
              </a:rPr>
              <a:t> Completing the Picture,  How the Circular Economy Tackles Climate Change (Ellen MacArthur Foundation, Material Economics, 2019), p. 13</a:t>
            </a:r>
            <a:r>
              <a:rPr lang="cs-CZ" altLang="cs-CZ" sz="1200" dirty="0">
                <a:solidFill>
                  <a:srgbClr val="002060"/>
                </a:solidFill>
                <a:cs typeface="Times New Roman" panose="02020603050405020304" pitchFamily="18" charset="0"/>
              </a:rPr>
              <a:t>)</a:t>
            </a:r>
            <a:endParaRPr kumimoji="0" lang="cs-CZ" altLang="cs-CZ" sz="1200" i="0" u="none" strike="noStrike" kern="1200" cap="none" spc="0" normalizeH="0" baseline="0" noProof="0" dirty="0">
              <a:ln>
                <a:noFill/>
              </a:ln>
              <a:solidFill>
                <a:srgbClr val="002060"/>
              </a:solidFill>
              <a:effectLst/>
              <a:uLnTx/>
              <a:uFillTx/>
              <a:latin typeface="Calibri" panose="020F0502020204030204"/>
              <a:cs typeface="Times New Roman" panose="02020603050405020304" pitchFamily="18" charset="0"/>
            </a:endParaRPr>
          </a:p>
          <a:p>
            <a:pPr lvl="0">
              <a:defRPr/>
            </a:pPr>
            <a:r>
              <a:rPr lang="en-GB" altLang="cs-CZ" sz="1800" dirty="0">
                <a:solidFill>
                  <a:srgbClr val="002060"/>
                </a:solidFill>
                <a:cs typeface="Times New Roman" panose="02020603050405020304" pitchFamily="18" charset="0"/>
              </a:rPr>
              <a:t>This focus is understandable and highly relevant given that </a:t>
            </a:r>
            <a:r>
              <a:rPr lang="en-GB" altLang="cs-CZ" sz="1800" b="1" dirty="0">
                <a:solidFill>
                  <a:srgbClr val="002060"/>
                </a:solidFill>
                <a:cs typeface="Times New Roman" panose="02020603050405020304" pitchFamily="18" charset="0"/>
              </a:rPr>
              <a:t>emissions directly related to energy are responsible for around 55% of global emissions</a:t>
            </a:r>
            <a:r>
              <a:rPr lang="en-GB" altLang="cs-CZ" sz="1800" dirty="0">
                <a:solidFill>
                  <a:srgbClr val="002060"/>
                </a:solidFill>
                <a:cs typeface="Times New Roman" panose="02020603050405020304" pitchFamily="18" charset="0"/>
              </a:rPr>
              <a:t>.</a:t>
            </a:r>
            <a:r>
              <a:rPr lang="cs-CZ" altLang="cs-CZ" sz="1800" dirty="0">
                <a:solidFill>
                  <a:srgbClr val="002060"/>
                </a:solidFill>
                <a:cs typeface="Times New Roman" panose="02020603050405020304" pitchFamily="18" charset="0"/>
              </a:rPr>
              <a:t> </a:t>
            </a:r>
            <a:r>
              <a:rPr lang="en-GB" altLang="cs-CZ" sz="1200" dirty="0">
                <a:solidFill>
                  <a:srgbClr val="002060"/>
                </a:solidFill>
                <a:cs typeface="Times New Roman" panose="02020603050405020304" pitchFamily="18" charset="0"/>
              </a:rPr>
              <a:t>(Source: Completing the Picture,  How the Circular Economy Tackles Climate Change (Ellen MacArthur Foundation, Material Economics, 2019), p. 13)</a:t>
            </a:r>
          </a:p>
          <a:p>
            <a:pPr lvl="0">
              <a:defRPr/>
            </a:pPr>
            <a:endParaRPr kumimoji="0" lang="en-AU" altLang="cs-CZ" sz="1800" b="1" i="0" u="none" strike="noStrike" kern="1200" cap="none" spc="0" normalizeH="0" baseline="0" noProof="0" dirty="0">
              <a:ln>
                <a:noFill/>
              </a:ln>
              <a:solidFill>
                <a:srgbClr val="307871"/>
              </a:solidFill>
              <a:effectLst/>
              <a:uLnTx/>
              <a:uFillTx/>
              <a:latin typeface="Calibri" panose="020F0502020204030204"/>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400" b="1" i="0" u="none" strike="noStrike" kern="1200" cap="none" spc="0" normalizeH="0" baseline="0" noProof="0" dirty="0">
              <a:ln>
                <a:noFill/>
              </a:ln>
              <a:solidFill>
                <a:srgbClr val="307871"/>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400" b="1" i="0" u="none" strike="noStrike" kern="1200" cap="none" spc="0" normalizeH="0" baseline="0" noProof="0" dirty="0">
              <a:ln>
                <a:noFill/>
              </a:ln>
              <a:solidFill>
                <a:srgbClr val="307871"/>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400" b="1" i="0" u="none" strike="noStrike" kern="1200" cap="none" spc="0" normalizeH="0" baseline="0" noProof="0" dirty="0">
              <a:ln>
                <a:noFill/>
              </a:ln>
              <a:solidFill>
                <a:srgbClr val="307871"/>
              </a:solidFill>
              <a:effectLst/>
              <a:uLnTx/>
              <a:uFillTx/>
              <a:latin typeface="Times New Roman" panose="02020603050405020304" pitchFamily="18" charset="0"/>
              <a:ea typeface="+mn-ea"/>
              <a:cs typeface="Times New Roman" panose="02020603050405020304" pitchFamily="18" charset="0"/>
            </a:endParaRPr>
          </a:p>
        </p:txBody>
      </p:sp>
      <p:sp>
        <p:nvSpPr>
          <p:cNvPr id="6" name="Obdélník 5">
            <a:extLst>
              <a:ext uri="{FF2B5EF4-FFF2-40B4-BE49-F238E27FC236}">
                <a16:creationId xmlns:a16="http://schemas.microsoft.com/office/drawing/2014/main" id="{5AD4AD84-9FC3-462B-A615-38A150A8AFFD}"/>
              </a:ext>
            </a:extLst>
          </p:cNvPr>
          <p:cNvSpPr/>
          <p:nvPr/>
        </p:nvSpPr>
        <p:spPr>
          <a:xfrm>
            <a:off x="-529391" y="222711"/>
            <a:ext cx="1127358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altLang="cs-CZ" sz="32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W</a:t>
            </a:r>
            <a:r>
              <a:rPr kumimoji="0" lang="en-GB" altLang="cs-CZ" sz="32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hy should we be interested in </a:t>
            </a:r>
            <a:r>
              <a:rPr kumimoji="0" lang="cs-CZ" altLang="cs-CZ" sz="3200" b="0"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circular</a:t>
            </a:r>
            <a:r>
              <a:rPr kumimoji="0" lang="cs-CZ" altLang="cs-CZ" sz="32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cs-CZ" altLang="cs-CZ" sz="3200" b="0"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principles</a:t>
            </a:r>
            <a:r>
              <a:rPr kumimoji="0" lang="en-GB" altLang="cs-CZ" sz="32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a:t>
            </a:r>
            <a:endParaRPr kumimoji="0" lang="cs-CZ" altLang="cs-CZ" sz="32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spTree>
    <p:extLst>
      <p:ext uri="{BB962C8B-B14F-4D97-AF65-F5344CB8AC3E}">
        <p14:creationId xmlns:p14="http://schemas.microsoft.com/office/powerpoint/2010/main" val="3860788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534301" y="877796"/>
            <a:ext cx="184537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200" b="0" i="0" u="none" strike="noStrike" kern="0" cap="none" spc="0" normalizeH="0" baseline="0" noProof="0" dirty="0">
                <a:ln>
                  <a:noFill/>
                </a:ln>
                <a:solidFill>
                  <a:srgbClr val="002060"/>
                </a:solidFill>
                <a:effectLst/>
                <a:uLnTx/>
                <a:uFillTx/>
                <a:latin typeface="Calibri" panose="020F0502020204030204"/>
                <a:ea typeface="+mn-ea"/>
                <a:cs typeface="+mn-cs"/>
              </a:rPr>
              <a:t>Because…</a:t>
            </a:r>
            <a:endPar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293669" y="672676"/>
            <a:ext cx="9906704"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cs-CZ" altLang="cs-CZ" sz="2000" b="1" i="0"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cs-CZ" altLang="cs-CZ" sz="2000" b="1" i="0"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Times New Roman" panose="02020603050405020304" pitchFamily="18" charset="0"/>
            </a:endParaRPr>
          </a:p>
          <a:p>
            <a:pPr lvl="0">
              <a:defRPr/>
            </a:pPr>
            <a:r>
              <a:rPr lang="en-GB" altLang="cs-CZ" sz="2000" dirty="0">
                <a:solidFill>
                  <a:srgbClr val="002060"/>
                </a:solidFill>
                <a:cs typeface="Times New Roman" panose="02020603050405020304" pitchFamily="18" charset="0"/>
              </a:rPr>
              <a:t>Less discussed are the emissions that result from </a:t>
            </a:r>
            <a:r>
              <a:rPr lang="en-GB" altLang="cs-CZ" sz="2000" b="1" dirty="0">
                <a:solidFill>
                  <a:srgbClr val="002060"/>
                </a:solidFill>
                <a:cs typeface="Times New Roman" panose="02020603050405020304" pitchFamily="18" charset="0"/>
              </a:rPr>
              <a:t>material production</a:t>
            </a:r>
            <a:r>
              <a:rPr lang="en-GB" altLang="cs-CZ" sz="2000" dirty="0">
                <a:solidFill>
                  <a:srgbClr val="002060"/>
                </a:solidFill>
                <a:cs typeface="Times New Roman" panose="02020603050405020304" pitchFamily="18" charset="0"/>
              </a:rPr>
              <a:t>, which occupy as significant a share in global GHG emissions as agriculture, forestry and land use.</a:t>
            </a:r>
            <a:endParaRPr lang="cs-CZ" altLang="cs-CZ" sz="2000" dirty="0">
              <a:solidFill>
                <a:srgbClr val="002060"/>
              </a:solidFill>
              <a:cs typeface="Times New Roman" panose="02020603050405020304" pitchFamily="18" charset="0"/>
            </a:endParaRPr>
          </a:p>
          <a:p>
            <a:pPr lvl="0">
              <a:defRPr/>
            </a:pPr>
            <a:endParaRPr lang="cs-CZ" altLang="cs-CZ" sz="2000" dirty="0">
              <a:solidFill>
                <a:srgbClr val="002060"/>
              </a:solidFill>
              <a:cs typeface="Times New Roman" panose="02020603050405020304" pitchFamily="18" charset="0"/>
            </a:endParaRPr>
          </a:p>
          <a:p>
            <a:pPr lvl="0">
              <a:defRPr/>
            </a:pPr>
            <a:r>
              <a:rPr lang="en-GB" altLang="cs-CZ" sz="2000" dirty="0">
                <a:solidFill>
                  <a:srgbClr val="002060"/>
                </a:solidFill>
                <a:cs typeface="Times New Roman" panose="02020603050405020304" pitchFamily="18" charset="0"/>
              </a:rPr>
              <a:t>Globally, the share of GHG emissions from material production – solid materials including metals, wood, construction minerals and plastics – </a:t>
            </a:r>
            <a:r>
              <a:rPr lang="en-GB" altLang="cs-CZ" sz="2000" b="1" dirty="0">
                <a:solidFill>
                  <a:srgbClr val="002060"/>
                </a:solidFill>
                <a:cs typeface="Times New Roman" panose="02020603050405020304" pitchFamily="18" charset="0"/>
              </a:rPr>
              <a:t>grew </a:t>
            </a:r>
            <a:r>
              <a:rPr lang="en-GB" altLang="cs-CZ" sz="2000" dirty="0">
                <a:solidFill>
                  <a:srgbClr val="002060"/>
                </a:solidFill>
                <a:cs typeface="Times New Roman" panose="02020603050405020304" pitchFamily="18" charset="0"/>
              </a:rPr>
              <a:t>from 15% to 23% in the period from 1995 to 2015 (</a:t>
            </a:r>
            <a:r>
              <a:rPr lang="en-GB" altLang="cs-CZ" sz="2000" dirty="0" err="1">
                <a:solidFill>
                  <a:srgbClr val="002060"/>
                </a:solidFill>
                <a:cs typeface="Times New Roman" panose="02020603050405020304" pitchFamily="18" charset="0"/>
              </a:rPr>
              <a:t>Hertwich</a:t>
            </a:r>
            <a:r>
              <a:rPr lang="en-GB" altLang="cs-CZ" sz="2000" dirty="0">
                <a:solidFill>
                  <a:srgbClr val="002060"/>
                </a:solidFill>
                <a:cs typeface="Times New Roman" panose="02020603050405020304" pitchFamily="18" charset="0"/>
              </a:rPr>
              <a:t>, 2019)</a:t>
            </a:r>
            <a:r>
              <a:rPr lang="cs-CZ" altLang="cs-CZ" sz="2000" dirty="0">
                <a:solidFill>
                  <a:srgbClr val="002060"/>
                </a:solidFill>
                <a:cs typeface="Times New Roman" panose="02020603050405020304" pitchFamily="18" charset="0"/>
              </a:rPr>
              <a:t>.</a:t>
            </a:r>
          </a:p>
          <a:p>
            <a:pPr lvl="0">
              <a:defRPr/>
            </a:pPr>
            <a:endParaRPr lang="cs-CZ" altLang="cs-CZ" sz="2000" dirty="0">
              <a:solidFill>
                <a:srgbClr val="002060"/>
              </a:solidFill>
              <a:cs typeface="Times New Roman" panose="02020603050405020304" pitchFamily="18" charset="0"/>
            </a:endParaRPr>
          </a:p>
          <a:p>
            <a:pPr lvl="0">
              <a:defRPr/>
            </a:pPr>
            <a:r>
              <a:rPr lang="en-GB" altLang="cs-CZ" sz="2000" dirty="0">
                <a:solidFill>
                  <a:srgbClr val="002060"/>
                </a:solidFill>
                <a:cs typeface="Times New Roman" panose="02020603050405020304" pitchFamily="18" charset="0"/>
              </a:rPr>
              <a:t>These material-related emissions are also often termed “</a:t>
            </a:r>
            <a:r>
              <a:rPr lang="en-GB" altLang="cs-CZ" sz="2000" b="1" dirty="0">
                <a:solidFill>
                  <a:srgbClr val="002060"/>
                </a:solidFill>
                <a:cs typeface="Times New Roman" panose="02020603050405020304" pitchFamily="18" charset="0"/>
              </a:rPr>
              <a:t>embodied carbon</a:t>
            </a:r>
            <a:r>
              <a:rPr lang="en-GB" altLang="cs-CZ" sz="2000" dirty="0">
                <a:solidFill>
                  <a:srgbClr val="002060"/>
                </a:solidFill>
                <a:cs typeface="Times New Roman" panose="02020603050405020304" pitchFamily="18" charset="0"/>
              </a:rPr>
              <a:t>”, as a large portion of fossil fuels had to be combusted to produce them and/or large volumes of CO2 were released into the atmosphere from the associated industrial processes (process emissions). Energy-intensive industries such as primary production of </a:t>
            </a:r>
            <a:r>
              <a:rPr lang="en-GB" altLang="cs-CZ" sz="2000" b="1" dirty="0">
                <a:solidFill>
                  <a:srgbClr val="002060"/>
                </a:solidFill>
                <a:cs typeface="Times New Roman" panose="02020603050405020304" pitchFamily="18" charset="0"/>
              </a:rPr>
              <a:t>steel, cement, chemical and aluminium</a:t>
            </a:r>
            <a:r>
              <a:rPr lang="en-GB" altLang="cs-CZ" sz="2000" dirty="0">
                <a:solidFill>
                  <a:srgbClr val="002060"/>
                </a:solidFill>
                <a:cs typeface="Times New Roman" panose="02020603050405020304" pitchFamily="18" charset="0"/>
              </a:rPr>
              <a:t>, and major demand sectors that consume these materials, including </a:t>
            </a:r>
            <a:r>
              <a:rPr lang="en-GB" altLang="cs-CZ" sz="2000" b="1" dirty="0">
                <a:solidFill>
                  <a:srgbClr val="002060"/>
                </a:solidFill>
                <a:cs typeface="Times New Roman" panose="02020603050405020304" pitchFamily="18" charset="0"/>
              </a:rPr>
              <a:t>buildings</a:t>
            </a:r>
            <a:r>
              <a:rPr lang="en-GB" altLang="cs-CZ" sz="2000" dirty="0">
                <a:solidFill>
                  <a:srgbClr val="002060"/>
                </a:solidFill>
                <a:cs typeface="Times New Roman" panose="02020603050405020304" pitchFamily="18" charset="0"/>
              </a:rPr>
              <a:t> and </a:t>
            </a:r>
            <a:r>
              <a:rPr lang="en-GB" altLang="cs-CZ" sz="2000" b="1" dirty="0">
                <a:solidFill>
                  <a:srgbClr val="002060"/>
                </a:solidFill>
                <a:cs typeface="Times New Roman" panose="02020603050405020304" pitchFamily="18" charset="0"/>
              </a:rPr>
              <a:t>vehicles</a:t>
            </a:r>
            <a:r>
              <a:rPr lang="en-GB" altLang="cs-CZ" sz="2000" dirty="0">
                <a:solidFill>
                  <a:srgbClr val="002060"/>
                </a:solidFill>
                <a:cs typeface="Times New Roman" panose="02020603050405020304" pitchFamily="18" charset="0"/>
              </a:rPr>
              <a:t>, are major sources of such emissions.</a:t>
            </a:r>
            <a:endParaRPr lang="en-AU" altLang="cs-CZ" sz="2000" dirty="0">
              <a:solidFill>
                <a:srgbClr val="002060"/>
              </a:solidFill>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AU" altLang="cs-CZ" sz="2000" dirty="0">
              <a:solidFill>
                <a:srgbClr val="002060"/>
              </a:solidFill>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AU" altLang="cs-CZ" sz="2000" dirty="0">
              <a:solidFill>
                <a:srgbClr val="002060"/>
              </a:solidFill>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400" b="1" i="0" u="none" strike="noStrike" kern="1200" cap="none" spc="0" normalizeH="0" baseline="0" noProof="0" dirty="0">
              <a:ln>
                <a:noFill/>
              </a:ln>
              <a:solidFill>
                <a:srgbClr val="307871"/>
              </a:solidFill>
              <a:effectLst/>
              <a:uLnTx/>
              <a:uFillTx/>
              <a:latin typeface="Times New Roman" panose="02020603050405020304" pitchFamily="18" charset="0"/>
              <a:ea typeface="+mn-ea"/>
              <a:cs typeface="Times New Roman" panose="02020603050405020304" pitchFamily="18" charset="0"/>
            </a:endParaRPr>
          </a:p>
        </p:txBody>
      </p:sp>
      <p:sp>
        <p:nvSpPr>
          <p:cNvPr id="6" name="Obdélník 5">
            <a:extLst>
              <a:ext uri="{FF2B5EF4-FFF2-40B4-BE49-F238E27FC236}">
                <a16:creationId xmlns:a16="http://schemas.microsoft.com/office/drawing/2014/main" id="{5AD4AD84-9FC3-462B-A615-38A150A8AFFD}"/>
              </a:ext>
            </a:extLst>
          </p:cNvPr>
          <p:cNvSpPr/>
          <p:nvPr/>
        </p:nvSpPr>
        <p:spPr>
          <a:xfrm>
            <a:off x="-529391" y="222711"/>
            <a:ext cx="1127358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altLang="cs-CZ" sz="32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W</a:t>
            </a:r>
            <a:r>
              <a:rPr kumimoji="0" lang="en-GB" altLang="cs-CZ" sz="32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hy should we be interested in </a:t>
            </a:r>
            <a:r>
              <a:rPr kumimoji="0" lang="cs-CZ" altLang="cs-CZ" sz="3200" b="0"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circular</a:t>
            </a:r>
            <a:r>
              <a:rPr kumimoji="0" lang="cs-CZ" altLang="cs-CZ" sz="32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cs-CZ" altLang="cs-CZ" sz="3200" b="0"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principles</a:t>
            </a:r>
            <a:r>
              <a:rPr kumimoji="0" lang="en-GB" altLang="cs-CZ" sz="32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a:t>
            </a:r>
            <a:endParaRPr kumimoji="0" lang="cs-CZ" altLang="cs-CZ" sz="32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spTree>
    <p:extLst>
      <p:ext uri="{BB962C8B-B14F-4D97-AF65-F5344CB8AC3E}">
        <p14:creationId xmlns:p14="http://schemas.microsoft.com/office/powerpoint/2010/main" val="402452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449092" y="417096"/>
            <a:ext cx="3755263"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cs-CZ" sz="2000" dirty="0">
              <a:solidFill>
                <a:schemeClr val="bg1"/>
              </a:solidFill>
              <a:cs typeface="Times New Roman" panose="02020603050405020304" pitchFamily="18" charset="0"/>
            </a:endParaRPr>
          </a:p>
          <a:p>
            <a:pPr lvl="0"/>
            <a:endParaRPr lang="cs-CZ" sz="2000" dirty="0">
              <a:solidFill>
                <a:schemeClr val="bg1"/>
              </a:solidFill>
              <a:cs typeface="Times New Roman" panose="02020603050405020304" pitchFamily="18" charset="0"/>
            </a:endParaRPr>
          </a:p>
          <a:p>
            <a:pPr lvl="0"/>
            <a:endParaRPr lang="cs-CZ" sz="2000" dirty="0">
              <a:solidFill>
                <a:schemeClr val="bg1"/>
              </a:solidFill>
              <a:cs typeface="Times New Roman" panose="02020603050405020304" pitchFamily="18" charset="0"/>
            </a:endParaRPr>
          </a:p>
          <a:p>
            <a:pPr lvl="0"/>
            <a:endParaRPr lang="cs-CZ" sz="2000" dirty="0">
              <a:solidFill>
                <a:schemeClr val="bg1"/>
              </a:solidFill>
              <a:cs typeface="Times New Roman" panose="02020603050405020304" pitchFamily="18" charset="0"/>
            </a:endParaRPr>
          </a:p>
          <a:p>
            <a:pPr lvl="0"/>
            <a:endParaRPr lang="en-GB" dirty="0">
              <a:solidFill>
                <a:schemeClr val="bg1"/>
              </a:solidFill>
              <a:cs typeface="Times New Roman" panose="02020603050405020304" pitchFamily="18" charset="0"/>
            </a:endParaRPr>
          </a:p>
          <a:p>
            <a:pPr lvl="0"/>
            <a:r>
              <a:rPr lang="en-GB" dirty="0">
                <a:solidFill>
                  <a:schemeClr val="bg1"/>
                </a:solidFill>
                <a:cs typeface="Times New Roman" panose="02020603050405020304" pitchFamily="18" charset="0"/>
              </a:rPr>
              <a:t>The circular economy is based on three principles, driven by design:</a:t>
            </a:r>
            <a:endParaRPr lang="cs-CZ" dirty="0">
              <a:solidFill>
                <a:schemeClr val="bg1"/>
              </a:solidFill>
              <a:cs typeface="Times New Roman" panose="02020603050405020304" pitchFamily="18" charset="0"/>
            </a:endParaRPr>
          </a:p>
          <a:p>
            <a:pPr lvl="0"/>
            <a:endParaRPr lang="en-GB" dirty="0">
              <a:solidFill>
                <a:schemeClr val="bg1"/>
              </a:solidFill>
              <a:cs typeface="Times New Roman" panose="02020603050405020304" pitchFamily="18" charset="0"/>
            </a:endParaRPr>
          </a:p>
          <a:p>
            <a:pPr marL="342900" lvl="0" indent="-342900">
              <a:buFont typeface="+mj-lt"/>
              <a:buAutoNum type="arabicPeriod"/>
            </a:pPr>
            <a:r>
              <a:rPr lang="en-GB" dirty="0">
                <a:solidFill>
                  <a:schemeClr val="bg1"/>
                </a:solidFill>
                <a:cs typeface="Times New Roman" panose="02020603050405020304" pitchFamily="18" charset="0"/>
              </a:rPr>
              <a:t>Eliminate waste and pollution</a:t>
            </a:r>
          </a:p>
          <a:p>
            <a:pPr marL="342900" lvl="0" indent="-342900">
              <a:buFont typeface="+mj-lt"/>
              <a:buAutoNum type="arabicPeriod"/>
            </a:pPr>
            <a:endParaRPr lang="en-GB" dirty="0">
              <a:solidFill>
                <a:schemeClr val="bg1"/>
              </a:solidFill>
              <a:cs typeface="Times New Roman" panose="02020603050405020304" pitchFamily="18" charset="0"/>
            </a:endParaRPr>
          </a:p>
          <a:p>
            <a:pPr marL="342900" lvl="0" indent="-342900">
              <a:buFont typeface="+mj-lt"/>
              <a:buAutoNum type="arabicPeriod"/>
            </a:pPr>
            <a:r>
              <a:rPr lang="en-GB" dirty="0">
                <a:solidFill>
                  <a:schemeClr val="bg1"/>
                </a:solidFill>
                <a:cs typeface="Times New Roman" panose="02020603050405020304" pitchFamily="18" charset="0"/>
              </a:rPr>
              <a:t>Circulate products and materials (at their highest value)</a:t>
            </a:r>
          </a:p>
          <a:p>
            <a:pPr marL="342900" lvl="0" indent="-342900">
              <a:buFont typeface="+mj-lt"/>
              <a:buAutoNum type="arabicPeriod"/>
            </a:pPr>
            <a:endParaRPr lang="en-GB" dirty="0">
              <a:solidFill>
                <a:schemeClr val="bg1"/>
              </a:solidFill>
              <a:cs typeface="Times New Roman" panose="02020603050405020304" pitchFamily="18" charset="0"/>
            </a:endParaRPr>
          </a:p>
          <a:p>
            <a:pPr marL="342900" lvl="0" indent="-342900">
              <a:buFont typeface="+mj-lt"/>
              <a:buAutoNum type="arabicPeriod"/>
            </a:pPr>
            <a:r>
              <a:rPr lang="en-GB" dirty="0">
                <a:solidFill>
                  <a:schemeClr val="bg1"/>
                </a:solidFill>
                <a:cs typeface="Times New Roman" panose="02020603050405020304" pitchFamily="18" charset="0"/>
              </a:rPr>
              <a:t>Regenerate nature</a:t>
            </a:r>
            <a:endParaRPr lang="cs-CZ" dirty="0">
              <a:solidFill>
                <a:schemeClr val="bg1"/>
              </a:solidFill>
              <a:cs typeface="Times New Roman" panose="02020603050405020304" pitchFamily="18" charset="0"/>
            </a:endParaRP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9" name="Nadpis 1"/>
          <p:cNvSpPr txBox="1">
            <a:spLocks/>
          </p:cNvSpPr>
          <p:nvPr/>
        </p:nvSpPr>
        <p:spPr>
          <a:xfrm>
            <a:off x="666806" y="720605"/>
            <a:ext cx="2943660" cy="2283851"/>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dirty="0">
                <a:solidFill>
                  <a:schemeClr val="bg1"/>
                </a:solidFill>
                <a:latin typeface="+mn-lt"/>
                <a:cs typeface="Times New Roman" panose="02020603050405020304" pitchFamily="18" charset="0"/>
              </a:rPr>
              <a:t>1. Meaning and Introduction of Circular Economy</a:t>
            </a:r>
          </a:p>
        </p:txBody>
      </p:sp>
      <p:sp>
        <p:nvSpPr>
          <p:cNvPr id="11" name="Zástupný symbol pro obsah 2"/>
          <p:cNvSpPr txBox="1">
            <a:spLocks/>
          </p:cNvSpPr>
          <p:nvPr/>
        </p:nvSpPr>
        <p:spPr>
          <a:xfrm>
            <a:off x="4220775" y="195486"/>
            <a:ext cx="6105567" cy="698097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800" dirty="0">
              <a:solidFill>
                <a:srgbClr val="002060"/>
              </a:solidFill>
              <a:cs typeface="Times New Roman" panose="02020603050405020304" pitchFamily="18" charset="0"/>
            </a:endParaRPr>
          </a:p>
          <a:p>
            <a:r>
              <a:rPr lang="en-GB" sz="1800" dirty="0">
                <a:solidFill>
                  <a:srgbClr val="002060"/>
                </a:solidFill>
                <a:cs typeface="Times New Roman" panose="02020603050405020304" pitchFamily="18" charset="0"/>
              </a:rPr>
              <a:t>The circular economy is a system where materials never become waste and nature is regenerated. </a:t>
            </a:r>
            <a:endParaRPr lang="cs-CZ" sz="1800" dirty="0">
              <a:solidFill>
                <a:srgbClr val="002060"/>
              </a:solidFill>
              <a:cs typeface="Times New Roman" panose="02020603050405020304" pitchFamily="18" charset="0"/>
            </a:endParaRPr>
          </a:p>
          <a:p>
            <a:endParaRPr lang="cs-CZ" sz="1800" dirty="0">
              <a:solidFill>
                <a:srgbClr val="002060"/>
              </a:solidFill>
              <a:cs typeface="Times New Roman" panose="02020603050405020304" pitchFamily="18" charset="0"/>
            </a:endParaRPr>
          </a:p>
          <a:p>
            <a:r>
              <a:rPr lang="en-GB" sz="1800" dirty="0">
                <a:solidFill>
                  <a:srgbClr val="002060"/>
                </a:solidFill>
                <a:cs typeface="Times New Roman" panose="02020603050405020304" pitchFamily="18" charset="0"/>
              </a:rPr>
              <a:t>In a circular economy, products and materials are kept in circulation through processes like maintenance, reuse, refurbishment, remanufacture, recycling, and composting. </a:t>
            </a:r>
            <a:endParaRPr lang="cs-CZ" sz="1800" dirty="0">
              <a:solidFill>
                <a:srgbClr val="002060"/>
              </a:solidFill>
              <a:cs typeface="Times New Roman" panose="02020603050405020304" pitchFamily="18" charset="0"/>
            </a:endParaRPr>
          </a:p>
          <a:p>
            <a:endParaRPr lang="cs-CZ" sz="1800" dirty="0">
              <a:solidFill>
                <a:srgbClr val="002060"/>
              </a:solidFill>
              <a:cs typeface="Times New Roman" panose="02020603050405020304" pitchFamily="18" charset="0"/>
            </a:endParaRPr>
          </a:p>
          <a:p>
            <a:r>
              <a:rPr lang="en-GB" sz="1800" dirty="0">
                <a:solidFill>
                  <a:srgbClr val="002060"/>
                </a:solidFill>
                <a:cs typeface="Times New Roman" panose="02020603050405020304" pitchFamily="18" charset="0"/>
              </a:rPr>
              <a:t>The circular economy tackles climate change and other global challenges, like biodiversity loss, waste, and pollution, by decoupling economic activity from the consumption of finite resources.</a:t>
            </a:r>
          </a:p>
          <a:p>
            <a:pPr marL="0" indent="0">
              <a:buNone/>
            </a:pPr>
            <a:endParaRPr lang="cs-CZ" sz="1800" b="1" dirty="0">
              <a:solidFill>
                <a:srgbClr val="002060"/>
              </a:solidFill>
              <a:cs typeface="Times New Roman" panose="02020603050405020304" pitchFamily="18" charset="0"/>
            </a:endParaRPr>
          </a:p>
        </p:txBody>
      </p:sp>
      <p:sp>
        <p:nvSpPr>
          <p:cNvPr id="5" name="AutoShape 2" descr="What is sustainability">
            <a:extLst>
              <a:ext uri="{FF2B5EF4-FFF2-40B4-BE49-F238E27FC236}">
                <a16:creationId xmlns:a16="http://schemas.microsoft.com/office/drawing/2014/main" id="{8DD8E3B0-14A9-4946-9CE8-4B03136E1BB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4" descr="What is sustainability">
            <a:extLst>
              <a:ext uri="{FF2B5EF4-FFF2-40B4-BE49-F238E27FC236}">
                <a16:creationId xmlns:a16="http://schemas.microsoft.com/office/drawing/2014/main" id="{1A218227-CE53-47D4-B8AF-FCCE7B6FFAA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Obrázek 2">
            <a:extLst>
              <a:ext uri="{FF2B5EF4-FFF2-40B4-BE49-F238E27FC236}">
                <a16:creationId xmlns:a16="http://schemas.microsoft.com/office/drawing/2014/main" id="{51CD3313-4807-4397-B877-9D269C546014}"/>
              </a:ext>
            </a:extLst>
          </p:cNvPr>
          <p:cNvPicPr>
            <a:picLocks noChangeAspect="1"/>
          </p:cNvPicPr>
          <p:nvPr/>
        </p:nvPicPr>
        <p:blipFill rotWithShape="1">
          <a:blip r:embed="rId4"/>
          <a:srcRect l="29613" t="40000" r="29613" b="21880"/>
          <a:stretch/>
        </p:blipFill>
        <p:spPr>
          <a:xfrm>
            <a:off x="4640328" y="3890000"/>
            <a:ext cx="4971070" cy="2614289"/>
          </a:xfrm>
          <a:prstGeom prst="rect">
            <a:avLst/>
          </a:prstGeom>
        </p:spPr>
      </p:pic>
      <p:sp>
        <p:nvSpPr>
          <p:cNvPr id="7" name="Obdélník 6">
            <a:extLst>
              <a:ext uri="{FF2B5EF4-FFF2-40B4-BE49-F238E27FC236}">
                <a16:creationId xmlns:a16="http://schemas.microsoft.com/office/drawing/2014/main" id="{D1D52D10-DF6E-4A50-BC12-57FD1C86DC6C}"/>
              </a:ext>
            </a:extLst>
          </p:cNvPr>
          <p:cNvSpPr/>
          <p:nvPr/>
        </p:nvSpPr>
        <p:spPr>
          <a:xfrm>
            <a:off x="4656748" y="6504289"/>
            <a:ext cx="6096000" cy="215444"/>
          </a:xfrm>
          <a:prstGeom prst="rect">
            <a:avLst/>
          </a:prstGeom>
        </p:spPr>
        <p:txBody>
          <a:bodyPr>
            <a:spAutoFit/>
          </a:bodyPr>
          <a:lstStyle/>
          <a:p>
            <a:r>
              <a:rPr lang="cs-CZ" sz="800" dirty="0"/>
              <a:t>Source: </a:t>
            </a:r>
            <a:r>
              <a:rPr lang="en-GB" sz="800" dirty="0">
                <a:hlinkClick r:id="rId5"/>
              </a:rPr>
              <a:t>https://www.europarl.europa.eu/topics/en/article/20151201STO05603/circular-economy-definition-importance-and-benefits</a:t>
            </a:r>
            <a:r>
              <a:rPr lang="cs-CZ" sz="800" dirty="0"/>
              <a:t> </a:t>
            </a:r>
            <a:endParaRPr lang="en-GB" sz="800" dirty="0"/>
          </a:p>
        </p:txBody>
      </p:sp>
    </p:spTree>
    <p:extLst>
      <p:ext uri="{BB962C8B-B14F-4D97-AF65-F5344CB8AC3E}">
        <p14:creationId xmlns:p14="http://schemas.microsoft.com/office/powerpoint/2010/main" val="1669206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152400" y="864300"/>
            <a:ext cx="5986610"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cs-CZ" altLang="cs-CZ" sz="2000" b="1" i="0"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Times New Roman" panose="02020603050405020304" pitchFamily="18" charset="0"/>
            </a:endParaRPr>
          </a:p>
          <a:p>
            <a:pPr lvl="0"/>
            <a:r>
              <a:rPr lang="en-GB" altLang="cs-CZ" sz="2000" dirty="0">
                <a:solidFill>
                  <a:srgbClr val="002060"/>
                </a:solidFill>
                <a:cs typeface="Times New Roman" panose="02020603050405020304" pitchFamily="18" charset="0"/>
              </a:rPr>
              <a:t>Currently, our economy works in a </a:t>
            </a:r>
            <a:r>
              <a:rPr lang="en-GB" altLang="cs-CZ" sz="2000" b="1" dirty="0">
                <a:solidFill>
                  <a:srgbClr val="002060"/>
                </a:solidFill>
                <a:cs typeface="Times New Roman" panose="02020603050405020304" pitchFamily="18" charset="0"/>
              </a:rPr>
              <a:t>take-make-waste system</a:t>
            </a:r>
            <a:r>
              <a:rPr lang="en-GB" altLang="cs-CZ" sz="2000" dirty="0">
                <a:solidFill>
                  <a:srgbClr val="002060"/>
                </a:solidFill>
                <a:cs typeface="Times New Roman" panose="02020603050405020304" pitchFamily="18" charset="0"/>
              </a:rPr>
              <a:t>. We take raw materials from the Earth, we make products from them, and eventually we throw them away as waste. Much of this waste ends up in landfills or incinerators and is lost. This system can not work in the long term because the resources on our planet are finite.</a:t>
            </a:r>
            <a:endParaRPr lang="cs-CZ" altLang="cs-CZ" sz="2000" dirty="0">
              <a:solidFill>
                <a:srgbClr val="002060"/>
              </a:solidFill>
              <a:cs typeface="Times New Roman" panose="02020603050405020304" pitchFamily="18" charset="0"/>
            </a:endParaRPr>
          </a:p>
          <a:p>
            <a:pPr lvl="0"/>
            <a:endParaRPr kumimoji="0" lang="cs-CZ" altLang="cs-CZ" sz="2000" i="0" u="none" strike="noStrike" kern="1200" cap="none" spc="0" normalizeH="0" baseline="0" noProof="0" dirty="0">
              <a:ln>
                <a:noFill/>
              </a:ln>
              <a:solidFill>
                <a:srgbClr val="002060"/>
              </a:solidFill>
              <a:effectLst/>
              <a:uLnTx/>
              <a:uFillTx/>
              <a:latin typeface="Calibri" panose="020F0502020204030204"/>
              <a:cs typeface="Times New Roman" panose="02020603050405020304" pitchFamily="18" charset="0"/>
            </a:endParaRPr>
          </a:p>
          <a:p>
            <a:pPr marL="0" indent="0">
              <a:buNone/>
            </a:pPr>
            <a:r>
              <a:rPr lang="en-GB" altLang="cs-CZ" sz="2000" dirty="0">
                <a:solidFill>
                  <a:srgbClr val="002060"/>
                </a:solidFill>
                <a:cs typeface="Times New Roman" panose="02020603050405020304" pitchFamily="18" charset="0"/>
              </a:rPr>
              <a:t>The problem (and the solution) starts with </a:t>
            </a:r>
            <a:r>
              <a:rPr lang="en-GB" altLang="cs-CZ" sz="2000" b="1" dirty="0">
                <a:solidFill>
                  <a:srgbClr val="002060"/>
                </a:solidFill>
                <a:cs typeface="Times New Roman" panose="02020603050405020304" pitchFamily="18" charset="0"/>
              </a:rPr>
              <a:t>design</a:t>
            </a:r>
          </a:p>
          <a:p>
            <a:r>
              <a:rPr lang="en-GB" altLang="cs-CZ" sz="2000" dirty="0">
                <a:solidFill>
                  <a:srgbClr val="002060"/>
                </a:solidFill>
                <a:cs typeface="Times New Roman" panose="02020603050405020304" pitchFamily="18" charset="0"/>
              </a:rPr>
              <a:t>For many products on the market, there is no onward path after they are used. </a:t>
            </a:r>
            <a:r>
              <a:rPr lang="en-GB" altLang="cs-CZ" sz="1800" i="1" dirty="0">
                <a:solidFill>
                  <a:srgbClr val="002060"/>
                </a:solidFill>
                <a:cs typeface="Times New Roman" panose="02020603050405020304" pitchFamily="18" charset="0"/>
              </a:rPr>
              <a:t>Take a crisp packet, for example. These multi-material flexible plastic packages cannot be reused, recycled or composted, so end up as waste. For products like these, waste is built in. They are designed to be disposable</a:t>
            </a:r>
            <a:r>
              <a:rPr lang="en-GB" altLang="cs-CZ" sz="1800" b="1" i="1" dirty="0">
                <a:solidFill>
                  <a:srgbClr val="002060"/>
                </a:solidFill>
                <a:cs typeface="Times New Roman" panose="02020603050405020304" pitchFamily="18" charset="0"/>
              </a:rPr>
              <a:t>.</a:t>
            </a:r>
            <a:endParaRPr kumimoji="0" lang="en-AU" altLang="cs-CZ" sz="1800" b="1" i="1" u="none" strike="noStrike" kern="1200" cap="none" spc="0" normalizeH="0" baseline="0" noProof="0" dirty="0">
              <a:ln>
                <a:noFill/>
              </a:ln>
              <a:solidFill>
                <a:srgbClr val="002060"/>
              </a:solidFill>
              <a:effectLst/>
              <a:uLnTx/>
              <a:uFillTx/>
              <a:latin typeface="Calibri" panose="020F0502020204030204"/>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1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1800" b="1" i="0" u="none" strike="noStrike" kern="1200" cap="none" spc="0" normalizeH="0" baseline="0" noProof="0" dirty="0">
              <a:ln>
                <a:noFill/>
              </a:ln>
              <a:solidFill>
                <a:srgbClr val="307871"/>
              </a:solidFill>
              <a:effectLst/>
              <a:uLnTx/>
              <a:uFillTx/>
              <a:latin typeface="Calibri" panose="020F0502020204030204"/>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400" b="1" i="0" u="none" strike="noStrike" kern="1200" cap="none" spc="0" normalizeH="0" baseline="0" noProof="0" dirty="0">
              <a:ln>
                <a:noFill/>
              </a:ln>
              <a:solidFill>
                <a:srgbClr val="307871"/>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400" b="1" i="0" u="none" strike="noStrike" kern="1200" cap="none" spc="0" normalizeH="0" baseline="0" noProof="0" dirty="0">
              <a:ln>
                <a:noFill/>
              </a:ln>
              <a:solidFill>
                <a:srgbClr val="307871"/>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400" b="1" i="0" u="none" strike="noStrike" kern="1200" cap="none" spc="0" normalizeH="0" baseline="0" noProof="0" dirty="0">
              <a:ln>
                <a:noFill/>
              </a:ln>
              <a:solidFill>
                <a:srgbClr val="307871"/>
              </a:solidFill>
              <a:effectLst/>
              <a:uLnTx/>
              <a:uFillTx/>
              <a:latin typeface="Times New Roman" panose="02020603050405020304" pitchFamily="18" charset="0"/>
              <a:ea typeface="+mn-ea"/>
              <a:cs typeface="Times New Roman" panose="02020603050405020304" pitchFamily="18" charset="0"/>
            </a:endParaRPr>
          </a:p>
        </p:txBody>
      </p:sp>
      <p:sp>
        <p:nvSpPr>
          <p:cNvPr id="6" name="Obdélník 5">
            <a:extLst>
              <a:ext uri="{FF2B5EF4-FFF2-40B4-BE49-F238E27FC236}">
                <a16:creationId xmlns:a16="http://schemas.microsoft.com/office/drawing/2014/main" id="{5AD4AD84-9FC3-462B-A615-38A150A8AFFD}"/>
              </a:ext>
            </a:extLst>
          </p:cNvPr>
          <p:cNvSpPr/>
          <p:nvPr/>
        </p:nvSpPr>
        <p:spPr>
          <a:xfrm>
            <a:off x="502216" y="215963"/>
            <a:ext cx="11273589"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cs-CZ" altLang="cs-CZ" sz="32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1. Principle – </a:t>
            </a:r>
            <a:r>
              <a:rPr kumimoji="0" lang="cs-CZ" altLang="cs-CZ" sz="3200" b="0"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Eliminate</a:t>
            </a:r>
            <a:r>
              <a:rPr kumimoji="0" lang="cs-CZ" altLang="cs-CZ" sz="32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cs-CZ" altLang="cs-CZ" sz="3200" b="0"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waste</a:t>
            </a:r>
            <a:r>
              <a:rPr kumimoji="0" lang="cs-CZ" altLang="cs-CZ" sz="32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and </a:t>
            </a:r>
            <a:r>
              <a:rPr kumimoji="0" lang="cs-CZ" altLang="cs-CZ" sz="3200" b="0"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pollution</a:t>
            </a:r>
            <a:r>
              <a:rPr kumimoji="0" lang="cs-CZ" altLang="cs-CZ" sz="32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p>
        </p:txBody>
      </p:sp>
      <p:pic>
        <p:nvPicPr>
          <p:cNvPr id="7" name="Obrázek 6">
            <a:extLst>
              <a:ext uri="{FF2B5EF4-FFF2-40B4-BE49-F238E27FC236}">
                <a16:creationId xmlns:a16="http://schemas.microsoft.com/office/drawing/2014/main" id="{2A29AC18-D6EC-4FFC-B3D5-858F854EAFF7}"/>
              </a:ext>
            </a:extLst>
          </p:cNvPr>
          <p:cNvPicPr>
            <a:picLocks noChangeAspect="1"/>
          </p:cNvPicPr>
          <p:nvPr/>
        </p:nvPicPr>
        <p:blipFill rotWithShape="1">
          <a:blip r:embed="rId3"/>
          <a:srcRect l="26178" t="30175" r="26711" b="20935"/>
          <a:stretch/>
        </p:blipFill>
        <p:spPr>
          <a:xfrm>
            <a:off x="6139010" y="2640900"/>
            <a:ext cx="5743876" cy="3352800"/>
          </a:xfrm>
          <a:prstGeom prst="rect">
            <a:avLst/>
          </a:prstGeom>
        </p:spPr>
      </p:pic>
      <p:sp>
        <p:nvSpPr>
          <p:cNvPr id="8" name="Obdélník 7">
            <a:extLst>
              <a:ext uri="{FF2B5EF4-FFF2-40B4-BE49-F238E27FC236}">
                <a16:creationId xmlns:a16="http://schemas.microsoft.com/office/drawing/2014/main" id="{7C30C01C-B995-4693-9423-5AAE5EB1CF97}"/>
              </a:ext>
            </a:extLst>
          </p:cNvPr>
          <p:cNvSpPr/>
          <p:nvPr/>
        </p:nvSpPr>
        <p:spPr>
          <a:xfrm>
            <a:off x="6248400" y="6064106"/>
            <a:ext cx="6096000" cy="215444"/>
          </a:xfrm>
          <a:prstGeom prst="rect">
            <a:avLst/>
          </a:prstGeom>
        </p:spPr>
        <p:txBody>
          <a:bodyPr>
            <a:spAutoFit/>
          </a:bodyPr>
          <a:lstStyle/>
          <a:p>
            <a:r>
              <a:rPr lang="cs-CZ" sz="800" dirty="0"/>
              <a:t>Source: 2025, </a:t>
            </a:r>
            <a:r>
              <a:rPr lang="en-GB" sz="800" dirty="0">
                <a:hlinkClick r:id="rId4"/>
              </a:rPr>
              <a:t>https://www.ellenmacarthurfoundation.org/eliminate-waste-and-pollution</a:t>
            </a:r>
            <a:r>
              <a:rPr lang="cs-CZ" sz="800" dirty="0"/>
              <a:t> </a:t>
            </a:r>
            <a:endParaRPr lang="en-GB" sz="800" dirty="0"/>
          </a:p>
        </p:txBody>
      </p:sp>
    </p:spTree>
    <p:extLst>
      <p:ext uri="{BB962C8B-B14F-4D97-AF65-F5344CB8AC3E}">
        <p14:creationId xmlns:p14="http://schemas.microsoft.com/office/powerpoint/2010/main" val="408092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animEffect transition="in" filter="fade">
                                      <p:cBhvr>
                                        <p:cTn id="7" dur="500"/>
                                        <p:tgtEl>
                                          <p:spTgt spid="9">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fade">
                                      <p:cBhvr>
                                        <p:cTn id="1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152400" y="635473"/>
            <a:ext cx="5986610"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cs-CZ" altLang="cs-CZ" sz="2000" b="1" i="0"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Times New Roman" panose="02020603050405020304" pitchFamily="18" charset="0"/>
            </a:endParaRPr>
          </a:p>
          <a:p>
            <a:pPr lvl="0"/>
            <a:r>
              <a:rPr lang="cs-CZ" altLang="cs-CZ" sz="2000" dirty="0">
                <a:solidFill>
                  <a:srgbClr val="002060"/>
                </a:solidFill>
                <a:cs typeface="Times New Roman" panose="02020603050405020304" pitchFamily="18" charset="0"/>
              </a:rPr>
              <a:t>T</a:t>
            </a:r>
            <a:r>
              <a:rPr lang="en-GB" altLang="cs-CZ" sz="2000" dirty="0">
                <a:solidFill>
                  <a:srgbClr val="002060"/>
                </a:solidFill>
                <a:cs typeface="Times New Roman" panose="02020603050405020304" pitchFamily="18" charset="0"/>
              </a:rPr>
              <a:t>his means </a:t>
            </a:r>
            <a:r>
              <a:rPr lang="en-GB" altLang="cs-CZ" sz="2000" b="1" dirty="0">
                <a:solidFill>
                  <a:srgbClr val="002060"/>
                </a:solidFill>
                <a:cs typeface="Times New Roman" panose="02020603050405020304" pitchFamily="18" charset="0"/>
              </a:rPr>
              <a:t>keeping materials in use</a:t>
            </a:r>
            <a:r>
              <a:rPr lang="en-GB" altLang="cs-CZ" sz="2000" dirty="0">
                <a:solidFill>
                  <a:srgbClr val="002060"/>
                </a:solidFill>
                <a:cs typeface="Times New Roman" panose="02020603050405020304" pitchFamily="18" charset="0"/>
              </a:rPr>
              <a:t>, either as a product or, when that can no longer be used, as components or raw materials. This way, nothing becomes waste and the intrinsic value of products and materials are retained.</a:t>
            </a:r>
            <a:endParaRPr lang="cs-CZ" altLang="cs-CZ" sz="2000" dirty="0">
              <a:solidFill>
                <a:srgbClr val="002060"/>
              </a:solidFill>
              <a:cs typeface="Times New Roman" panose="02020603050405020304" pitchFamily="18" charset="0"/>
            </a:endParaRPr>
          </a:p>
          <a:p>
            <a:pPr lvl="0"/>
            <a:endParaRPr kumimoji="0" lang="cs-CZ" altLang="cs-CZ" sz="2000" i="0" u="none" strike="noStrike" kern="1200" cap="none" spc="0" normalizeH="0" baseline="0" noProof="0" dirty="0">
              <a:ln>
                <a:noFill/>
              </a:ln>
              <a:solidFill>
                <a:srgbClr val="002060"/>
              </a:solidFill>
              <a:effectLst/>
              <a:uLnTx/>
              <a:uFillTx/>
              <a:latin typeface="Calibri" panose="020F0502020204030204"/>
              <a:cs typeface="Times New Roman" panose="02020603050405020304" pitchFamily="18" charset="0"/>
            </a:endParaRPr>
          </a:p>
          <a:p>
            <a:r>
              <a:rPr lang="en-GB" altLang="cs-CZ" sz="2000" dirty="0">
                <a:solidFill>
                  <a:srgbClr val="002060"/>
                </a:solidFill>
                <a:cs typeface="Times New Roman" panose="02020603050405020304" pitchFamily="18" charset="0"/>
              </a:rPr>
              <a:t>There are a number of ways products and materials can be kept in circulation and it is helpful to think about two fundamental cycles – the technical cycle</a:t>
            </a:r>
            <a:r>
              <a:rPr lang="cs-CZ" altLang="cs-CZ" sz="2000" dirty="0">
                <a:solidFill>
                  <a:srgbClr val="002060"/>
                </a:solidFill>
                <a:cs typeface="Times New Roman" panose="02020603050405020304" pitchFamily="18" charset="0"/>
              </a:rPr>
              <a:t> </a:t>
            </a:r>
            <a:r>
              <a:rPr lang="en-GB" altLang="cs-CZ" sz="2000" dirty="0">
                <a:solidFill>
                  <a:srgbClr val="002060"/>
                </a:solidFill>
                <a:cs typeface="Times New Roman" panose="02020603050405020304" pitchFamily="18" charset="0"/>
              </a:rPr>
              <a:t>and the biological cycle</a:t>
            </a:r>
            <a:r>
              <a:rPr lang="cs-CZ" altLang="cs-CZ" sz="2000" dirty="0">
                <a:solidFill>
                  <a:srgbClr val="002060"/>
                </a:solidFill>
                <a:cs typeface="Times New Roman" panose="02020603050405020304" pitchFamily="18" charset="0"/>
              </a:rPr>
              <a:t>.</a:t>
            </a:r>
          </a:p>
          <a:p>
            <a:endParaRPr lang="en-GB" altLang="cs-CZ" sz="2000" dirty="0">
              <a:solidFill>
                <a:srgbClr val="002060"/>
              </a:solidFill>
              <a:cs typeface="Times New Roman" panose="02020603050405020304" pitchFamily="18" charset="0"/>
            </a:endParaRPr>
          </a:p>
          <a:p>
            <a:r>
              <a:rPr lang="en-GB" altLang="cs-CZ" sz="2000" dirty="0">
                <a:solidFill>
                  <a:srgbClr val="002060"/>
                </a:solidFill>
                <a:cs typeface="Times New Roman" panose="02020603050405020304" pitchFamily="18" charset="0"/>
              </a:rPr>
              <a:t>In the technical cycle, products are reused, repaired, remanufactured, and recycled. In the biological cycle, biodegradable materials are returned to the earth through processes like composting</a:t>
            </a:r>
            <a:r>
              <a:rPr lang="cs-CZ" altLang="cs-CZ" sz="2000" dirty="0">
                <a:solidFill>
                  <a:srgbClr val="002060"/>
                </a:solidFill>
                <a:cs typeface="Times New Roman" panose="02020603050405020304" pitchFamily="18" charset="0"/>
              </a:rPr>
              <a:t> </a:t>
            </a:r>
            <a:r>
              <a:rPr lang="en-GB" altLang="cs-CZ" sz="2000" dirty="0">
                <a:solidFill>
                  <a:srgbClr val="002060"/>
                </a:solidFill>
                <a:cs typeface="Times New Roman" panose="02020603050405020304" pitchFamily="18" charset="0"/>
              </a:rPr>
              <a:t> and anaerobic digestion</a:t>
            </a:r>
            <a:r>
              <a:rPr lang="cs-CZ" altLang="cs-CZ" sz="2000" dirty="0">
                <a:solidFill>
                  <a:srgbClr val="002060"/>
                </a:solidFill>
                <a:cs typeface="Times New Roman" panose="02020603050405020304" pitchFamily="18" charset="0"/>
              </a:rPr>
              <a:t>.</a:t>
            </a:r>
            <a:endParaRPr lang="en-GB" altLang="cs-CZ" sz="2000" dirty="0">
              <a:solidFill>
                <a:srgbClr val="002060"/>
              </a:solidFill>
              <a:cs typeface="Times New Roman" panose="02020603050405020304" pitchFamily="18" charset="0"/>
            </a:endParaRPr>
          </a:p>
          <a:p>
            <a:pPr marL="0" indent="0">
              <a:buNone/>
            </a:pPr>
            <a:endParaRPr kumimoji="0" lang="en-AU" altLang="cs-CZ" sz="1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1800" b="1" i="0" u="none" strike="noStrike" kern="1200" cap="none" spc="0" normalizeH="0" baseline="0" noProof="0" dirty="0">
              <a:ln>
                <a:noFill/>
              </a:ln>
              <a:solidFill>
                <a:srgbClr val="307871"/>
              </a:solidFill>
              <a:effectLst/>
              <a:uLnTx/>
              <a:uFillTx/>
              <a:latin typeface="Calibri" panose="020F0502020204030204"/>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400" b="1" i="0" u="none" strike="noStrike" kern="1200" cap="none" spc="0" normalizeH="0" baseline="0" noProof="0" dirty="0">
              <a:ln>
                <a:noFill/>
              </a:ln>
              <a:solidFill>
                <a:srgbClr val="307871"/>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400" b="1" i="0" u="none" strike="noStrike" kern="1200" cap="none" spc="0" normalizeH="0" baseline="0" noProof="0" dirty="0">
              <a:ln>
                <a:noFill/>
              </a:ln>
              <a:solidFill>
                <a:srgbClr val="307871"/>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altLang="cs-CZ" sz="2400" b="1" i="0" u="none" strike="noStrike" kern="1200" cap="none" spc="0" normalizeH="0" baseline="0" noProof="0" dirty="0">
              <a:ln>
                <a:noFill/>
              </a:ln>
              <a:solidFill>
                <a:srgbClr val="307871"/>
              </a:solidFill>
              <a:effectLst/>
              <a:uLnTx/>
              <a:uFillTx/>
              <a:latin typeface="Times New Roman" panose="02020603050405020304" pitchFamily="18" charset="0"/>
              <a:ea typeface="+mn-ea"/>
              <a:cs typeface="Times New Roman" panose="02020603050405020304" pitchFamily="18" charset="0"/>
            </a:endParaRPr>
          </a:p>
        </p:txBody>
      </p:sp>
      <p:sp>
        <p:nvSpPr>
          <p:cNvPr id="6" name="Obdélník 5">
            <a:extLst>
              <a:ext uri="{FF2B5EF4-FFF2-40B4-BE49-F238E27FC236}">
                <a16:creationId xmlns:a16="http://schemas.microsoft.com/office/drawing/2014/main" id="{5AD4AD84-9FC3-462B-A615-38A150A8AFFD}"/>
              </a:ext>
            </a:extLst>
          </p:cNvPr>
          <p:cNvSpPr/>
          <p:nvPr/>
        </p:nvSpPr>
        <p:spPr>
          <a:xfrm>
            <a:off x="502216" y="215963"/>
            <a:ext cx="11273589"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cs-CZ" altLang="cs-CZ" sz="3200" dirty="0">
                <a:solidFill>
                  <a:srgbClr val="002060"/>
                </a:solidFill>
                <a:latin typeface="Calibri" panose="020F0502020204030204"/>
                <a:cs typeface="Times New Roman" panose="02020603050405020304" pitchFamily="18" charset="0"/>
              </a:rPr>
              <a:t>2</a:t>
            </a:r>
            <a:r>
              <a:rPr kumimoji="0" lang="cs-CZ" altLang="cs-CZ" sz="32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Principle – </a:t>
            </a:r>
            <a:r>
              <a:rPr kumimoji="0" lang="cs-CZ" altLang="cs-CZ" sz="3200" b="0"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Circulat</a:t>
            </a:r>
            <a:r>
              <a:rPr lang="cs-CZ" altLang="cs-CZ" sz="3200" dirty="0">
                <a:solidFill>
                  <a:srgbClr val="002060"/>
                </a:solidFill>
                <a:latin typeface="Calibri" panose="020F0502020204030204"/>
                <a:cs typeface="Times New Roman" panose="02020603050405020304" pitchFamily="18" charset="0"/>
              </a:rPr>
              <a:t>e </a:t>
            </a:r>
            <a:r>
              <a:rPr lang="cs-CZ" altLang="cs-CZ" sz="3200" dirty="0" err="1">
                <a:solidFill>
                  <a:srgbClr val="002060"/>
                </a:solidFill>
                <a:latin typeface="Calibri" panose="020F0502020204030204"/>
                <a:cs typeface="Times New Roman" panose="02020603050405020304" pitchFamily="18" charset="0"/>
              </a:rPr>
              <a:t>products</a:t>
            </a:r>
            <a:r>
              <a:rPr lang="cs-CZ" altLang="cs-CZ" sz="3200" dirty="0">
                <a:solidFill>
                  <a:srgbClr val="002060"/>
                </a:solidFill>
                <a:latin typeface="Calibri" panose="020F0502020204030204"/>
                <a:cs typeface="Times New Roman" panose="02020603050405020304" pitchFamily="18" charset="0"/>
              </a:rPr>
              <a:t> and </a:t>
            </a:r>
            <a:r>
              <a:rPr lang="cs-CZ" altLang="cs-CZ" sz="3200" dirty="0" err="1">
                <a:solidFill>
                  <a:srgbClr val="002060"/>
                </a:solidFill>
                <a:latin typeface="Calibri" panose="020F0502020204030204"/>
                <a:cs typeface="Times New Roman" panose="02020603050405020304" pitchFamily="18" charset="0"/>
              </a:rPr>
              <a:t>materials</a:t>
            </a:r>
            <a:r>
              <a:rPr lang="cs-CZ" altLang="cs-CZ" sz="3200" dirty="0">
                <a:solidFill>
                  <a:srgbClr val="002060"/>
                </a:solidFill>
                <a:latin typeface="Calibri" panose="020F0502020204030204"/>
                <a:cs typeface="Times New Roman" panose="02020603050405020304" pitchFamily="18" charset="0"/>
              </a:rPr>
              <a:t> </a:t>
            </a:r>
            <a:endParaRPr kumimoji="0" lang="cs-CZ" altLang="cs-CZ" sz="32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sp>
        <p:nvSpPr>
          <p:cNvPr id="8" name="Obdélník 7">
            <a:extLst>
              <a:ext uri="{FF2B5EF4-FFF2-40B4-BE49-F238E27FC236}">
                <a16:creationId xmlns:a16="http://schemas.microsoft.com/office/drawing/2014/main" id="{7C30C01C-B995-4693-9423-5AAE5EB1CF97}"/>
              </a:ext>
            </a:extLst>
          </p:cNvPr>
          <p:cNvSpPr/>
          <p:nvPr/>
        </p:nvSpPr>
        <p:spPr>
          <a:xfrm>
            <a:off x="6248400" y="6064106"/>
            <a:ext cx="6096000" cy="215444"/>
          </a:xfrm>
          <a:prstGeom prst="rect">
            <a:avLst/>
          </a:prstGeom>
        </p:spPr>
        <p:txBody>
          <a:bodyPr>
            <a:spAutoFit/>
          </a:bodyPr>
          <a:lstStyle/>
          <a:p>
            <a:r>
              <a:rPr lang="cs-CZ" sz="800" dirty="0"/>
              <a:t>Source: 2025, </a:t>
            </a:r>
            <a:r>
              <a:rPr lang="en-GB" sz="800" dirty="0">
                <a:hlinkClick r:id="rId3"/>
              </a:rPr>
              <a:t>https://www.ellenmacarthurfoundation.org/eliminate-waste-and-pollution</a:t>
            </a:r>
            <a:r>
              <a:rPr lang="cs-CZ" sz="800" dirty="0"/>
              <a:t> </a:t>
            </a:r>
            <a:endParaRPr lang="en-GB" sz="800" dirty="0"/>
          </a:p>
        </p:txBody>
      </p:sp>
      <p:pic>
        <p:nvPicPr>
          <p:cNvPr id="4" name="Obrázek 3">
            <a:extLst>
              <a:ext uri="{FF2B5EF4-FFF2-40B4-BE49-F238E27FC236}">
                <a16:creationId xmlns:a16="http://schemas.microsoft.com/office/drawing/2014/main" id="{25BF2527-2E8C-42F7-8A2C-F5F9452A4F0E}"/>
              </a:ext>
            </a:extLst>
          </p:cNvPr>
          <p:cNvPicPr>
            <a:picLocks noChangeAspect="1"/>
          </p:cNvPicPr>
          <p:nvPr/>
        </p:nvPicPr>
        <p:blipFill rotWithShape="1">
          <a:blip r:embed="rId4"/>
          <a:srcRect l="25789" t="32033" r="27105" b="20081"/>
          <a:stretch/>
        </p:blipFill>
        <p:spPr>
          <a:xfrm>
            <a:off x="6248400" y="2485561"/>
            <a:ext cx="5743073" cy="3284016"/>
          </a:xfrm>
          <a:prstGeom prst="rect">
            <a:avLst/>
          </a:prstGeom>
        </p:spPr>
      </p:pic>
    </p:spTree>
    <p:extLst>
      <p:ext uri="{BB962C8B-B14F-4D97-AF65-F5344CB8AC3E}">
        <p14:creationId xmlns:p14="http://schemas.microsoft.com/office/powerpoint/2010/main" val="984742369"/>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18238</TotalTime>
  <Words>4900</Words>
  <Application>Microsoft Office PowerPoint</Application>
  <PresentationFormat>Širokoúhlá obrazovka</PresentationFormat>
  <Paragraphs>449</Paragraphs>
  <Slides>48</Slides>
  <Notes>30</Notes>
  <HiddenSlides>0</HiddenSlides>
  <MMClips>0</MMClips>
  <ScaleCrop>false</ScaleCrop>
  <HeadingPairs>
    <vt:vector size="6" baseType="variant">
      <vt:variant>
        <vt:lpstr>Použitá písma</vt:lpstr>
      </vt:variant>
      <vt:variant>
        <vt:i4>5</vt:i4>
      </vt:variant>
      <vt:variant>
        <vt:lpstr>Motiv</vt:lpstr>
      </vt:variant>
      <vt:variant>
        <vt:i4>2</vt:i4>
      </vt:variant>
      <vt:variant>
        <vt:lpstr>Nadpisy snímků</vt:lpstr>
      </vt:variant>
      <vt:variant>
        <vt:i4>48</vt:i4>
      </vt:variant>
    </vt:vector>
  </HeadingPairs>
  <TitlesOfParts>
    <vt:vector size="55" baseType="lpstr">
      <vt:lpstr>Arial</vt:lpstr>
      <vt:lpstr>Calibri</vt:lpstr>
      <vt:lpstr>Calibri Light</vt:lpstr>
      <vt:lpstr>Times New Roman</vt:lpstr>
      <vt:lpstr>Unica</vt:lpstr>
      <vt:lpstr>Motiv Office</vt:lpstr>
      <vt:lpstr>1_Motiv Office</vt:lpstr>
      <vt:lpstr>Circular Economy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Roman Šperka</dc:creator>
  <cp:lastModifiedBy>Pavel Adámek</cp:lastModifiedBy>
  <cp:revision>225</cp:revision>
  <dcterms:created xsi:type="dcterms:W3CDTF">2016-11-25T20:36:16Z</dcterms:created>
  <dcterms:modified xsi:type="dcterms:W3CDTF">2025-04-22T21:10:38Z</dcterms:modified>
</cp:coreProperties>
</file>