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handoutMasterIdLst>
    <p:handoutMasterId r:id="rId32"/>
  </p:handoutMasterIdLst>
  <p:sldIdLst>
    <p:sldId id="257" r:id="rId2"/>
    <p:sldId id="356" r:id="rId3"/>
    <p:sldId id="410" r:id="rId4"/>
    <p:sldId id="371" r:id="rId5"/>
    <p:sldId id="427" r:id="rId6"/>
    <p:sldId id="428" r:id="rId7"/>
    <p:sldId id="421" r:id="rId8"/>
    <p:sldId id="422" r:id="rId9"/>
    <p:sldId id="423" r:id="rId10"/>
    <p:sldId id="424" r:id="rId11"/>
    <p:sldId id="430" r:id="rId12"/>
    <p:sldId id="441" r:id="rId13"/>
    <p:sldId id="425" r:id="rId14"/>
    <p:sldId id="429" r:id="rId15"/>
    <p:sldId id="431" r:id="rId16"/>
    <p:sldId id="432" r:id="rId17"/>
    <p:sldId id="435" r:id="rId18"/>
    <p:sldId id="436" r:id="rId19"/>
    <p:sldId id="437" r:id="rId20"/>
    <p:sldId id="433" r:id="rId21"/>
    <p:sldId id="434" r:id="rId22"/>
    <p:sldId id="438" r:id="rId23"/>
    <p:sldId id="439" r:id="rId24"/>
    <p:sldId id="440" r:id="rId25"/>
    <p:sldId id="442" r:id="rId26"/>
    <p:sldId id="443" r:id="rId27"/>
    <p:sldId id="444" r:id="rId28"/>
    <p:sldId id="426" r:id="rId29"/>
    <p:sldId id="339" r:id="rId3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25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208" autoAdjust="0"/>
  </p:normalViewPr>
  <p:slideViewPr>
    <p:cSldViewPr snapToGrid="0">
      <p:cViewPr varScale="1">
        <p:scale>
          <a:sx n="81" d="100"/>
          <a:sy n="81" d="100"/>
        </p:scale>
        <p:origin x="75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CD72F918-E2FE-493F-BE08-568512120A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CEA2FC23-7ACC-49DF-BD7E-407307F5C0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3138CD-54D4-419D-8A93-0E802EA426A3}" type="datetimeFigureOut">
              <a:rPr lang="cs-CZ" smtClean="0"/>
              <a:t>01.05.2025</a:t>
            </a:fld>
            <a:endParaRPr lang="cs-CZ"/>
          </a:p>
        </p:txBody>
      </p:sp>
      <p:sp>
        <p:nvSpPr>
          <p:cNvPr id="4" name="Zástupný symbol pro zápatí 3">
            <a:extLst>
              <a:ext uri="{FF2B5EF4-FFF2-40B4-BE49-F238E27FC236}">
                <a16:creationId xmlns:a16="http://schemas.microsoft.com/office/drawing/2014/main" id="{3EF44351-9A31-49C4-BE20-F3D6C43C03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8836832D-22C1-408F-A22A-BF25B088CC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E876A7-7FE0-4128-B78A-8F50F3EE6DCD}" type="slidenum">
              <a:rPr lang="cs-CZ" smtClean="0"/>
              <a:t>‹#›</a:t>
            </a:fld>
            <a:endParaRPr lang="cs-CZ"/>
          </a:p>
        </p:txBody>
      </p:sp>
    </p:spTree>
    <p:extLst>
      <p:ext uri="{BB962C8B-B14F-4D97-AF65-F5344CB8AC3E}">
        <p14:creationId xmlns:p14="http://schemas.microsoft.com/office/powerpoint/2010/main" val="308210633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E57A17-86D1-4AD0-8D5F-709D832FFBFD}" type="datetimeFigureOut">
              <a:rPr lang="cs-CZ" smtClean="0"/>
              <a:t>01.05.2025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01C07D-735F-47E9-967A-81B9F5D0CC5E}" type="slidenum">
              <a:rPr lang="cs-CZ" smtClean="0"/>
              <a:t>‹#›</a:t>
            </a:fld>
            <a:endParaRPr lang="cs-CZ"/>
          </a:p>
        </p:txBody>
      </p:sp>
    </p:spTree>
    <p:extLst>
      <p:ext uri="{BB962C8B-B14F-4D97-AF65-F5344CB8AC3E}">
        <p14:creationId xmlns:p14="http://schemas.microsoft.com/office/powerpoint/2010/main" val="281530041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800642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98714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04505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11972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639973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98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426002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73500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7293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29154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52277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377399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536581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9688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23C2D-3845-4F8C-9F64-DBE4B5B8108A}" type="slidenum">
              <a:rPr lang="cs-CZ" smtClean="0"/>
              <a:t>‹#›</a:t>
            </a:fld>
            <a:endParaRPr lang="cs-CZ"/>
          </a:p>
        </p:txBody>
      </p:sp>
    </p:spTree>
    <p:extLst>
      <p:ext uri="{BB962C8B-B14F-4D97-AF65-F5344CB8AC3E}">
        <p14:creationId xmlns:p14="http://schemas.microsoft.com/office/powerpoint/2010/main" val="420354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d&#225;mek@opf.slu.cz" TargetMode="External"/><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holdingredlich.com/environmental-social-and-governance-esg-explained-five-important-considerations-for-companies-and-their-lawyer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domiearth.com/en/post/what-is-esg"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hyperlink" Target="https://buildaction.org/abstracts/sdg-vs-esg-which-measures-sustainability-better/"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lego.com/en-us/sustainability/environment?locale=en-us&amp;consent-modal=show&amp;age-gate=grown_up" TargetMode="Externa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hyperlink" Target="https://www.worldwildlife.org/magazine/issues/winter-2018/articles/lego-group-builds-a-more-sustainable-future" TargetMode="External"/><Relationship Id="rId4" Type="http://schemas.openxmlformats.org/officeDocument/2006/relationships/hyperlink" Target="https://www.lego.com/en-us/sustainability/environment?locale=en-us"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hyperlink" Target="https://www.patagonia.com/on/demandware.static/-/Library-Sites-PatagoniaShared/default/dw2f8292a3/PDF-US/Patagonia-2023-2024-BCorp-Report.pdf" TargetMode="External"/><Relationship Id="rId5" Type="http://schemas.openxmlformats.org/officeDocument/2006/relationships/image" Target="../media/image22.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s://sigmaearth.com/what-is-an-esg-statement/"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levistrauss.com/wp-content/uploads/2019/03/Levi-Strauss-Co.-Announces-New-Terms-of-Engagement-for-Its-Global-Supply-Chain-undated.pdf" TargetMode="Externa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www.levi.com/US/en_US/features/sustainabilit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benjerry.com/values"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hyperlink" Target="https://www.transparency.org/en/cpi/2024"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hyperlink" Target="https://www.globalreporting.org/standards/" TargetMode="External"/><Relationship Id="rId3" Type="http://schemas.openxmlformats.org/officeDocument/2006/relationships/hyperlink" Target="https://www.youtube.com/watch?v=epxmG3YRgok" TargetMode="External"/><Relationship Id="rId7" Type="http://schemas.openxmlformats.org/officeDocument/2006/relationships/hyperlink" Target="https://cfrr.worldbank.org/sites/default/files/2023-12/Updated%20to%20be%20used%20from%20MONIKA%20BROM.pdf" TargetMode="Externa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hyperlink" Target="https://finance.ec.europa.eu/capital-markets-union-and-financial-markets/company-reporting-and-auditing/company-reporting/corporate-sustainability-reporting_en#legislation" TargetMode="External"/><Relationship Id="rId5" Type="http://schemas.openxmlformats.org/officeDocument/2006/relationships/hyperlink" Target="https://eur-lex.europa.eu/legal-content/en/TXT/?uri=CELEX:32023R2772" TargetMode="External"/><Relationship Id="rId4" Type="http://schemas.openxmlformats.org/officeDocument/2006/relationships/hyperlink" Target="https://www.apiday.com/blog-posts/what-are-the-esr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docs.wbcsd.org/2019/04/ESG_Disclosure_Handbook.pdf" TargetMode="External"/><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epxmG3YRgok" TargetMode="External"/><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epxmG3YRgok" TargetMode="Externa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hyperlink" Target="https://doublethedonation.com/pyramid-of-corporate-social-responsibility/" TargetMode="External"/><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s://online.hbs.edu/blog/post/what-is-the-triple-bottom-line" TargetMode="External"/><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https://online.hbs.edu/blog/post/what-is-the-triple-bottom-line" TargetMode="External"/><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6915" y="356659"/>
            <a:ext cx="2055870" cy="1582979"/>
          </a:xfrm>
          <a:prstGeom prst="rect">
            <a:avLst/>
          </a:prstGeom>
        </p:spPr>
      </p:pic>
      <p:sp>
        <p:nvSpPr>
          <p:cNvPr id="7" name="Obdélník 6"/>
          <p:cNvSpPr/>
          <p:nvPr/>
        </p:nvSpPr>
        <p:spPr>
          <a:xfrm>
            <a:off x="335360" y="356659"/>
            <a:ext cx="7488832" cy="6144683"/>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623392" y="932723"/>
            <a:ext cx="6912768" cy="1530971"/>
          </a:xfrm>
          <a:prstGeom prst="rect">
            <a:avLst/>
          </a:prstGeom>
        </p:spPr>
        <p:txBody>
          <a:bodyPr anchor="t">
            <a:normAutofit fontScale="90000"/>
          </a:bodyPr>
          <a:lstStyle/>
          <a:p>
            <a:pPr algn="ctr"/>
            <a:r>
              <a:rPr lang="cs-CZ" sz="5333" b="1" dirty="0">
                <a:solidFill>
                  <a:schemeClr val="bg1"/>
                </a:solidFill>
                <a:latin typeface="+mn-lt"/>
                <a:cs typeface="Times New Roman" panose="02020603050405020304" pitchFamily="18" charset="0"/>
              </a:rPr>
              <a:t>ENVIRONMENT, SOCIAL AND GOVERNANCE</a:t>
            </a:r>
            <a:endParaRPr lang="en-GB" sz="5333" b="1" dirty="0">
              <a:solidFill>
                <a:schemeClr val="bg1"/>
              </a:solidFill>
              <a:latin typeface="+mn-lt"/>
              <a:cs typeface="Times New Roman" panose="02020603050405020304" pitchFamily="18" charset="0"/>
            </a:endParaRPr>
          </a:p>
        </p:txBody>
      </p:sp>
      <p:sp>
        <p:nvSpPr>
          <p:cNvPr id="3" name="Podnadpis 2"/>
          <p:cNvSpPr>
            <a:spLocks noGrp="1"/>
          </p:cNvSpPr>
          <p:nvPr>
            <p:ph type="subTitle" idx="4294967295"/>
          </p:nvPr>
        </p:nvSpPr>
        <p:spPr>
          <a:xfrm>
            <a:off x="623392" y="4163708"/>
            <a:ext cx="5883324" cy="1530971"/>
          </a:xfrm>
          <a:prstGeom prst="rect">
            <a:avLst/>
          </a:prstGeom>
        </p:spPr>
        <p:txBody>
          <a:bodyPr>
            <a:normAutofit fontScale="92500" lnSpcReduction="20000"/>
          </a:bodyPr>
          <a:lstStyle/>
          <a:p>
            <a:pPr marL="0" indent="0">
              <a:buNone/>
            </a:pPr>
            <a:r>
              <a:rPr lang="cs-CZ" dirty="0">
                <a:solidFill>
                  <a:schemeClr val="bg1"/>
                </a:solidFill>
                <a:cs typeface="Times New Roman" panose="02020603050405020304" pitchFamily="18" charset="0"/>
              </a:rPr>
              <a:t>Business Sustainability and ESG</a:t>
            </a:r>
          </a:p>
          <a:p>
            <a:pPr marL="0" indent="0">
              <a:buNone/>
            </a:pPr>
            <a:r>
              <a:rPr lang="cs-CZ" sz="2600" dirty="0" err="1">
                <a:solidFill>
                  <a:schemeClr val="bg1"/>
                </a:solidFill>
                <a:cs typeface="Times New Roman" panose="02020603050405020304" pitchFamily="18" charset="0"/>
              </a:rPr>
              <a:t>Blended</a:t>
            </a:r>
            <a:r>
              <a:rPr lang="cs-CZ" sz="2600" dirty="0">
                <a:solidFill>
                  <a:schemeClr val="bg1"/>
                </a:solidFill>
                <a:cs typeface="Times New Roman" panose="02020603050405020304" pitchFamily="18" charset="0"/>
              </a:rPr>
              <a:t> </a:t>
            </a:r>
            <a:r>
              <a:rPr lang="cs-CZ" sz="2600" dirty="0" err="1">
                <a:solidFill>
                  <a:schemeClr val="bg1"/>
                </a:solidFill>
                <a:cs typeface="Times New Roman" panose="02020603050405020304" pitchFamily="18" charset="0"/>
              </a:rPr>
              <a:t>Intensive</a:t>
            </a:r>
            <a:r>
              <a:rPr lang="cs-CZ" sz="2600" dirty="0">
                <a:solidFill>
                  <a:schemeClr val="bg1"/>
                </a:solidFill>
                <a:cs typeface="Times New Roman" panose="02020603050405020304" pitchFamily="18" charset="0"/>
              </a:rPr>
              <a:t> </a:t>
            </a:r>
            <a:r>
              <a:rPr lang="cs-CZ" sz="2600" dirty="0" err="1">
                <a:solidFill>
                  <a:schemeClr val="bg1"/>
                </a:solidFill>
                <a:cs typeface="Times New Roman" panose="02020603050405020304" pitchFamily="18" charset="0"/>
              </a:rPr>
              <a:t>Programme</a:t>
            </a:r>
            <a:endParaRPr lang="cs-CZ" sz="2600" dirty="0">
              <a:solidFill>
                <a:schemeClr val="bg1"/>
              </a:solidFill>
              <a:cs typeface="Times New Roman" panose="02020603050405020304" pitchFamily="18" charset="0"/>
            </a:endParaRPr>
          </a:p>
          <a:p>
            <a:pPr marL="0" indent="0">
              <a:buNone/>
            </a:pPr>
            <a:br>
              <a:rPr lang="cs-CZ" dirty="0">
                <a:solidFill>
                  <a:schemeClr val="bg1"/>
                </a:solidFill>
                <a:cs typeface="Times New Roman" panose="02020603050405020304" pitchFamily="18" charset="0"/>
              </a:rPr>
            </a:br>
            <a:r>
              <a:rPr lang="cs-CZ" dirty="0">
                <a:solidFill>
                  <a:schemeClr val="bg1"/>
                </a:solidFill>
                <a:cs typeface="Times New Roman" panose="02020603050405020304" pitchFamily="18" charset="0"/>
              </a:rPr>
              <a:t>6th May, 2025</a:t>
            </a:r>
            <a:endParaRPr lang="en-GB"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a:p>
            <a:pPr marL="0" indent="0">
              <a:buNone/>
            </a:pPr>
            <a:endParaRPr lang="en-GB" sz="2000" dirty="0">
              <a:solidFill>
                <a:schemeClr val="bg1"/>
              </a:solidFill>
              <a:cs typeface="Times New Roman" panose="02020603050405020304" pitchFamily="18" charset="0"/>
            </a:endParaRPr>
          </a:p>
        </p:txBody>
      </p:sp>
      <p:sp>
        <p:nvSpPr>
          <p:cNvPr id="4" name="Obdélník 3">
            <a:extLst>
              <a:ext uri="{FF2B5EF4-FFF2-40B4-BE49-F238E27FC236}">
                <a16:creationId xmlns:a16="http://schemas.microsoft.com/office/drawing/2014/main" id="{BE32A09C-9FF3-45AA-B9C9-B437443E2FE8}"/>
              </a:ext>
            </a:extLst>
          </p:cNvPr>
          <p:cNvSpPr/>
          <p:nvPr/>
        </p:nvSpPr>
        <p:spPr>
          <a:xfrm>
            <a:off x="8112224" y="2942480"/>
            <a:ext cx="3840964" cy="2523768"/>
          </a:xfrm>
          <a:prstGeom prst="rect">
            <a:avLst/>
          </a:prstGeom>
        </p:spPr>
        <p:txBody>
          <a:bodyPr wrap="square">
            <a:spAutoFit/>
          </a:bodyPr>
          <a:lstStyle/>
          <a:p>
            <a:r>
              <a:rPr lang="en-GB" b="1" dirty="0">
                <a:solidFill>
                  <a:srgbClr val="002060"/>
                </a:solidFill>
                <a:cs typeface="Times New Roman" panose="02020603050405020304" pitchFamily="18" charset="0"/>
              </a:rPr>
              <a:t>Pavel Adámek, Ing., Ph.D.</a:t>
            </a:r>
            <a:endParaRPr lang="cs-CZ" b="1" dirty="0">
              <a:solidFill>
                <a:srgbClr val="002060"/>
              </a:solidFill>
              <a:cs typeface="Times New Roman" panose="02020603050405020304" pitchFamily="18" charset="0"/>
            </a:endParaRPr>
          </a:p>
          <a:p>
            <a:r>
              <a:rPr lang="cs-CZ" sz="1400" b="1" dirty="0">
                <a:solidFill>
                  <a:srgbClr val="002060"/>
                </a:solidFill>
                <a:cs typeface="Times New Roman" panose="02020603050405020304" pitchFamily="18" charset="0"/>
                <a:hlinkClick r:id="rId3"/>
              </a:rPr>
              <a:t>adámek@opf.slu.cz</a:t>
            </a:r>
            <a:endParaRPr lang="cs-CZ" sz="1400" b="1" dirty="0">
              <a:solidFill>
                <a:srgbClr val="002060"/>
              </a:solidFill>
              <a:cs typeface="Times New Roman" panose="02020603050405020304" pitchFamily="18" charset="0"/>
            </a:endParaRPr>
          </a:p>
          <a:p>
            <a:endParaRPr lang="cs-CZ" sz="1400" b="1" dirty="0">
              <a:solidFill>
                <a:srgbClr val="002060"/>
              </a:solidFill>
              <a:cs typeface="Times New Roman" panose="02020603050405020304" pitchFamily="18" charset="0"/>
            </a:endParaRPr>
          </a:p>
          <a:p>
            <a:r>
              <a:rPr lang="cs-CZ" sz="1400" b="1" dirty="0">
                <a:solidFill>
                  <a:srgbClr val="002060"/>
                </a:solidFill>
                <a:cs typeface="Times New Roman" panose="02020603050405020304" pitchFamily="18" charset="0"/>
              </a:rPr>
              <a:t>Department of Business Economics and Management</a:t>
            </a:r>
            <a:endParaRPr lang="en-GB" sz="1400" b="1" dirty="0">
              <a:solidFill>
                <a:srgbClr val="002060"/>
              </a:solidFill>
              <a:cs typeface="Times New Roman" panose="02020603050405020304" pitchFamily="18" charset="0"/>
            </a:endParaRPr>
          </a:p>
          <a:p>
            <a:endParaRPr lang="cs-CZ" sz="1400" b="1" dirty="0">
              <a:solidFill>
                <a:srgbClr val="002060"/>
              </a:solidFill>
              <a:cs typeface="Times New Roman" panose="02020603050405020304" pitchFamily="18" charset="0"/>
            </a:endParaRPr>
          </a:p>
          <a:p>
            <a:endParaRPr lang="cs-CZ" sz="1400" b="1" dirty="0">
              <a:solidFill>
                <a:srgbClr val="002060"/>
              </a:solidFill>
              <a:cs typeface="Times New Roman" panose="02020603050405020304" pitchFamily="18" charset="0"/>
            </a:endParaRPr>
          </a:p>
          <a:p>
            <a:r>
              <a:rPr lang="en-GB" sz="1400" b="1" dirty="0">
                <a:solidFill>
                  <a:srgbClr val="002060"/>
                </a:solidFill>
                <a:cs typeface="Times New Roman" panose="02020603050405020304" pitchFamily="18" charset="0"/>
              </a:rPr>
              <a:t>Corporate Social Responsibility Specialist</a:t>
            </a:r>
            <a:endParaRPr lang="cs-CZ" sz="1400" b="1" dirty="0">
              <a:solidFill>
                <a:srgbClr val="002060"/>
              </a:solidFill>
              <a:cs typeface="Times New Roman" panose="02020603050405020304" pitchFamily="18" charset="0"/>
            </a:endParaRPr>
          </a:p>
          <a:p>
            <a:r>
              <a:rPr lang="en-GB" sz="1400" b="1" dirty="0">
                <a:solidFill>
                  <a:srgbClr val="002060"/>
                </a:solidFill>
                <a:cs typeface="Times New Roman" panose="02020603050405020304" pitchFamily="18" charset="0"/>
              </a:rPr>
              <a:t> </a:t>
            </a:r>
            <a:br>
              <a:rPr lang="en-GB" sz="1400" b="1" dirty="0">
                <a:solidFill>
                  <a:srgbClr val="002060"/>
                </a:solidFill>
                <a:cs typeface="Times New Roman" panose="02020603050405020304" pitchFamily="18" charset="0"/>
              </a:rPr>
            </a:br>
            <a:r>
              <a:rPr lang="en-GB" sz="1400" b="1" dirty="0">
                <a:solidFill>
                  <a:srgbClr val="002060"/>
                </a:solidFill>
                <a:cs typeface="Times New Roman" panose="02020603050405020304" pitchFamily="18" charset="0"/>
              </a:rPr>
              <a:t>Guarantor of the master's course </a:t>
            </a:r>
            <a:r>
              <a:rPr lang="cs-CZ" sz="1400" b="1" dirty="0">
                <a:solidFill>
                  <a:srgbClr val="002060"/>
                </a:solidFill>
                <a:cs typeface="Times New Roman" panose="02020603050405020304" pitchFamily="18" charset="0"/>
              </a:rPr>
              <a:t>Corporate Social Responsibility</a:t>
            </a:r>
            <a:endParaRPr lang="en-GB" sz="1400" b="1"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1433832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5" name="AutoShape 2" descr="What is sustainability">
            <a:extLst>
              <a:ext uri="{FF2B5EF4-FFF2-40B4-BE49-F238E27FC236}">
                <a16:creationId xmlns:a16="http://schemas.microsoft.com/office/drawing/2014/main" id="{8DD8E3B0-14A9-4946-9CE8-4B03136E1BB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4" descr="What is sustainability">
            <a:extLst>
              <a:ext uri="{FF2B5EF4-FFF2-40B4-BE49-F238E27FC236}">
                <a16:creationId xmlns:a16="http://schemas.microsoft.com/office/drawing/2014/main" id="{1A218227-CE53-47D4-B8AF-FCCE7B6FFAA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2" name="Picture 2" descr="Environmental, Social and Governance (ESG) explained: Five important considerations for companies and their lawyers">
            <a:extLst>
              <a:ext uri="{FF2B5EF4-FFF2-40B4-BE49-F238E27FC236}">
                <a16:creationId xmlns:a16="http://schemas.microsoft.com/office/drawing/2014/main" id="{4871C6C2-313B-4120-B3D1-FCE6C11053E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51" r="5331" b="6942"/>
          <a:stretch/>
        </p:blipFill>
        <p:spPr bwMode="auto">
          <a:xfrm>
            <a:off x="0" y="0"/>
            <a:ext cx="9709608" cy="6540500"/>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a:extLst>
              <a:ext uri="{FF2B5EF4-FFF2-40B4-BE49-F238E27FC236}">
                <a16:creationId xmlns:a16="http://schemas.microsoft.com/office/drawing/2014/main" id="{6CAC137A-CFF7-42E4-BCC7-BD9BB9F754C0}"/>
              </a:ext>
            </a:extLst>
          </p:cNvPr>
          <p:cNvSpPr/>
          <p:nvPr/>
        </p:nvSpPr>
        <p:spPr>
          <a:xfrm>
            <a:off x="219959" y="6530309"/>
            <a:ext cx="12056882" cy="430887"/>
          </a:xfrm>
          <a:prstGeom prst="rect">
            <a:avLst/>
          </a:prstGeom>
        </p:spPr>
        <p:txBody>
          <a:bodyPr wrap="square">
            <a:spAutoFit/>
          </a:bodyPr>
          <a:lstStyle/>
          <a:p>
            <a:r>
              <a:rPr lang="cs-CZ" sz="1100" dirty="0"/>
              <a:t>Source: </a:t>
            </a:r>
            <a:r>
              <a:rPr lang="en-GB" sz="1100" dirty="0">
                <a:hlinkClick r:id="rId4"/>
              </a:rPr>
              <a:t>https://www.holdingredlich.com/environmental-social-and-governance-esg-explained-five-important-considerations-for-companies-and-their-lawyers</a:t>
            </a:r>
            <a:endParaRPr lang="cs-CZ" sz="1100" dirty="0"/>
          </a:p>
          <a:p>
            <a:endParaRPr lang="en-GB" sz="1100" dirty="0"/>
          </a:p>
        </p:txBody>
      </p:sp>
    </p:spTree>
    <p:extLst>
      <p:ext uri="{BB962C8B-B14F-4D97-AF65-F5344CB8AC3E}">
        <p14:creationId xmlns:p14="http://schemas.microsoft.com/office/powerpoint/2010/main" val="3790537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5" name="AutoShape 2" descr="What is sustainability">
            <a:extLst>
              <a:ext uri="{FF2B5EF4-FFF2-40B4-BE49-F238E27FC236}">
                <a16:creationId xmlns:a16="http://schemas.microsoft.com/office/drawing/2014/main" id="{8DD8E3B0-14A9-4946-9CE8-4B03136E1BB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4" descr="What is sustainability">
            <a:extLst>
              <a:ext uri="{FF2B5EF4-FFF2-40B4-BE49-F238E27FC236}">
                <a16:creationId xmlns:a16="http://schemas.microsoft.com/office/drawing/2014/main" id="{1A218227-CE53-47D4-B8AF-FCCE7B6FFAA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Obdélník 7">
            <a:extLst>
              <a:ext uri="{FF2B5EF4-FFF2-40B4-BE49-F238E27FC236}">
                <a16:creationId xmlns:a16="http://schemas.microsoft.com/office/drawing/2014/main" id="{6CAC137A-CFF7-42E4-BCC7-BD9BB9F754C0}"/>
              </a:ext>
            </a:extLst>
          </p:cNvPr>
          <p:cNvSpPr/>
          <p:nvPr/>
        </p:nvSpPr>
        <p:spPr>
          <a:xfrm>
            <a:off x="219959" y="6530309"/>
            <a:ext cx="12056882" cy="261610"/>
          </a:xfrm>
          <a:prstGeom prst="rect">
            <a:avLst/>
          </a:prstGeom>
        </p:spPr>
        <p:txBody>
          <a:bodyPr wrap="square">
            <a:spAutoFit/>
          </a:bodyPr>
          <a:lstStyle/>
          <a:p>
            <a:r>
              <a:rPr lang="cs-CZ" sz="1100" dirty="0"/>
              <a:t>Source: </a:t>
            </a:r>
            <a:r>
              <a:rPr lang="cs-CZ" sz="1100" dirty="0">
                <a:hlinkClick r:id="rId3"/>
              </a:rPr>
              <a:t>https://www.domiearth.com/en/post/what-is-esg</a:t>
            </a:r>
            <a:r>
              <a:rPr lang="cs-CZ" sz="1100" dirty="0"/>
              <a:t> </a:t>
            </a:r>
            <a:endParaRPr lang="en-GB" sz="1100" dirty="0"/>
          </a:p>
        </p:txBody>
      </p:sp>
      <p:pic>
        <p:nvPicPr>
          <p:cNvPr id="9" name="Obrázek 8">
            <a:extLst>
              <a:ext uri="{FF2B5EF4-FFF2-40B4-BE49-F238E27FC236}">
                <a16:creationId xmlns:a16="http://schemas.microsoft.com/office/drawing/2014/main" id="{6DFEBCC2-76A4-4606-8A91-E4E2A576E38F}"/>
              </a:ext>
            </a:extLst>
          </p:cNvPr>
          <p:cNvPicPr>
            <a:picLocks noChangeAspect="1"/>
          </p:cNvPicPr>
          <p:nvPr/>
        </p:nvPicPr>
        <p:blipFill>
          <a:blip r:embed="rId4"/>
          <a:stretch>
            <a:fillRect/>
          </a:stretch>
        </p:blipFill>
        <p:spPr>
          <a:xfrm>
            <a:off x="251520" y="195486"/>
            <a:ext cx="9452227" cy="6499045"/>
          </a:xfrm>
          <a:prstGeom prst="rect">
            <a:avLst/>
          </a:prstGeom>
        </p:spPr>
      </p:pic>
    </p:spTree>
    <p:extLst>
      <p:ext uri="{BB962C8B-B14F-4D97-AF65-F5344CB8AC3E}">
        <p14:creationId xmlns:p14="http://schemas.microsoft.com/office/powerpoint/2010/main" val="279457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5" name="AutoShape 2" descr="What is sustainability">
            <a:extLst>
              <a:ext uri="{FF2B5EF4-FFF2-40B4-BE49-F238E27FC236}">
                <a16:creationId xmlns:a16="http://schemas.microsoft.com/office/drawing/2014/main" id="{8DD8E3B0-14A9-4946-9CE8-4B03136E1BB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4" descr="What is sustainability">
            <a:extLst>
              <a:ext uri="{FF2B5EF4-FFF2-40B4-BE49-F238E27FC236}">
                <a16:creationId xmlns:a16="http://schemas.microsoft.com/office/drawing/2014/main" id="{1A218227-CE53-47D4-B8AF-FCCE7B6FFAA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Obdélník 7">
            <a:extLst>
              <a:ext uri="{FF2B5EF4-FFF2-40B4-BE49-F238E27FC236}">
                <a16:creationId xmlns:a16="http://schemas.microsoft.com/office/drawing/2014/main" id="{6CAC137A-CFF7-42E4-BCC7-BD9BB9F754C0}"/>
              </a:ext>
            </a:extLst>
          </p:cNvPr>
          <p:cNvSpPr/>
          <p:nvPr/>
        </p:nvSpPr>
        <p:spPr>
          <a:xfrm>
            <a:off x="635559" y="5673279"/>
            <a:ext cx="12056882" cy="430887"/>
          </a:xfrm>
          <a:prstGeom prst="rect">
            <a:avLst/>
          </a:prstGeom>
        </p:spPr>
        <p:txBody>
          <a:bodyPr wrap="square">
            <a:spAutoFit/>
          </a:bodyPr>
          <a:lstStyle/>
          <a:p>
            <a:r>
              <a:rPr lang="cs-CZ" sz="1100" dirty="0"/>
              <a:t>Source: </a:t>
            </a:r>
            <a:r>
              <a:rPr lang="cs-CZ" sz="1100" dirty="0">
                <a:hlinkClick r:id="rId3"/>
              </a:rPr>
              <a:t>https://buildaction.org/abstracts/sdg-vs-esg-which-measures-sustainability-better/#</a:t>
            </a:r>
            <a:r>
              <a:rPr lang="cs-CZ" sz="1100" dirty="0"/>
              <a:t>  </a:t>
            </a:r>
          </a:p>
          <a:p>
            <a:endParaRPr lang="en-GB" sz="1100" dirty="0"/>
          </a:p>
        </p:txBody>
      </p:sp>
      <p:pic>
        <p:nvPicPr>
          <p:cNvPr id="3" name="Obrázek 2">
            <a:extLst>
              <a:ext uri="{FF2B5EF4-FFF2-40B4-BE49-F238E27FC236}">
                <a16:creationId xmlns:a16="http://schemas.microsoft.com/office/drawing/2014/main" id="{8EB39CA2-3BEF-42B7-A853-A47181449FDD}"/>
              </a:ext>
            </a:extLst>
          </p:cNvPr>
          <p:cNvPicPr>
            <a:picLocks noChangeAspect="1"/>
          </p:cNvPicPr>
          <p:nvPr/>
        </p:nvPicPr>
        <p:blipFill>
          <a:blip r:embed="rId4"/>
          <a:stretch>
            <a:fillRect/>
          </a:stretch>
        </p:blipFill>
        <p:spPr>
          <a:xfrm>
            <a:off x="635559" y="815758"/>
            <a:ext cx="9102785" cy="47641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13065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194706" y="341368"/>
            <a:ext cx="7114833" cy="461665"/>
          </a:xfrm>
          <a:prstGeom prst="rect">
            <a:avLst/>
          </a:prstGeom>
        </p:spPr>
        <p:txBody>
          <a:bodyPr wrap="none">
            <a:spAutoFit/>
          </a:bodyPr>
          <a:lstStyle/>
          <a:p>
            <a:pPr algn="just"/>
            <a:r>
              <a:rPr lang="en-GB" altLang="cs-CZ" sz="2400" b="1" dirty="0">
                <a:solidFill>
                  <a:srgbClr val="002060"/>
                </a:solidFill>
                <a:cs typeface="Times New Roman" panose="02020603050405020304" pitchFamily="18" charset="0"/>
              </a:rPr>
              <a:t>Examples of activities in the </a:t>
            </a:r>
            <a:r>
              <a:rPr lang="cs-CZ" altLang="cs-CZ" sz="2400" b="1" dirty="0">
                <a:solidFill>
                  <a:srgbClr val="002060"/>
                </a:solidFill>
                <a:cs typeface="Times New Roman" panose="02020603050405020304" pitchFamily="18" charset="0"/>
              </a:rPr>
              <a:t>E</a:t>
            </a:r>
            <a:r>
              <a:rPr lang="en-GB" altLang="cs-CZ" sz="2400" b="1" dirty="0">
                <a:solidFill>
                  <a:srgbClr val="002060"/>
                </a:solidFill>
                <a:cs typeface="Times New Roman" panose="02020603050405020304" pitchFamily="18" charset="0"/>
              </a:rPr>
              <a:t>nvironmental pillar</a:t>
            </a:r>
            <a:r>
              <a:rPr lang="cs-CZ" altLang="cs-CZ" sz="2400" b="1" dirty="0">
                <a:solidFill>
                  <a:srgbClr val="002060"/>
                </a:solidFill>
                <a:cs typeface="Times New Roman" panose="02020603050405020304" pitchFamily="18" charset="0"/>
              </a:rPr>
              <a:t> (1/1)</a:t>
            </a:r>
            <a:endParaRPr lang="en-GB" altLang="cs-CZ" sz="2400" b="1" dirty="0">
              <a:solidFill>
                <a:srgbClr val="002060"/>
              </a:solidFill>
              <a:cs typeface="Times New Roman" panose="02020603050405020304" pitchFamily="18" charset="0"/>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88856" y="101984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graphicFrame>
        <p:nvGraphicFramePr>
          <p:cNvPr id="8" name="Tabulka 7">
            <a:extLst>
              <a:ext uri="{FF2B5EF4-FFF2-40B4-BE49-F238E27FC236}">
                <a16:creationId xmlns:a16="http://schemas.microsoft.com/office/drawing/2014/main" id="{563DAA24-4FE4-44F1-B06F-560F902D41B7}"/>
              </a:ext>
            </a:extLst>
          </p:cNvPr>
          <p:cNvGraphicFramePr>
            <a:graphicFrameLocks noGrp="1"/>
          </p:cNvGraphicFramePr>
          <p:nvPr>
            <p:extLst>
              <p:ext uri="{D42A27DB-BD31-4B8C-83A1-F6EECF244321}">
                <p14:modId xmlns:p14="http://schemas.microsoft.com/office/powerpoint/2010/main" val="2205431525"/>
              </p:ext>
            </p:extLst>
          </p:nvPr>
        </p:nvGraphicFramePr>
        <p:xfrm>
          <a:off x="288857" y="1141006"/>
          <a:ext cx="9995786" cy="4873242"/>
        </p:xfrm>
        <a:graphic>
          <a:graphicData uri="http://schemas.openxmlformats.org/drawingml/2006/table">
            <a:tbl>
              <a:tblPr/>
              <a:tblGrid>
                <a:gridCol w="1455102">
                  <a:extLst>
                    <a:ext uri="{9D8B030D-6E8A-4147-A177-3AD203B41FA5}">
                      <a16:colId xmlns:a16="http://schemas.microsoft.com/office/drawing/2014/main" val="3934819945"/>
                    </a:ext>
                  </a:extLst>
                </a:gridCol>
                <a:gridCol w="1689160">
                  <a:extLst>
                    <a:ext uri="{9D8B030D-6E8A-4147-A177-3AD203B41FA5}">
                      <a16:colId xmlns:a16="http://schemas.microsoft.com/office/drawing/2014/main" val="1116525511"/>
                    </a:ext>
                  </a:extLst>
                </a:gridCol>
                <a:gridCol w="6851524">
                  <a:extLst>
                    <a:ext uri="{9D8B030D-6E8A-4147-A177-3AD203B41FA5}">
                      <a16:colId xmlns:a16="http://schemas.microsoft.com/office/drawing/2014/main" val="609447861"/>
                    </a:ext>
                  </a:extLst>
                </a:gridCol>
              </a:tblGrid>
              <a:tr h="284056">
                <a:tc>
                  <a:txBody>
                    <a:bodyPr/>
                    <a:lstStyle/>
                    <a:p>
                      <a:r>
                        <a:rPr lang="en-GB" sz="1600" b="1" kern="1200" dirty="0">
                          <a:solidFill>
                            <a:srgbClr val="002060"/>
                          </a:solidFill>
                          <a:latin typeface="+mn-lt"/>
                          <a:ea typeface="+mn-ea"/>
                          <a:cs typeface="Times New Roman" panose="02020603050405020304" pitchFamily="18" charset="0"/>
                        </a:rPr>
                        <a:t>CSR Topics</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1" kern="1200" dirty="0">
                          <a:solidFill>
                            <a:srgbClr val="002060"/>
                          </a:solidFill>
                          <a:latin typeface="+mn-lt"/>
                          <a:ea typeface="+mn-ea"/>
                          <a:cs typeface="Times New Roman" panose="02020603050405020304" pitchFamily="18" charset="0"/>
                        </a:rPr>
                        <a:t>CSR Activities</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1" kern="1200" dirty="0">
                          <a:solidFill>
                            <a:srgbClr val="002060"/>
                          </a:solidFill>
                          <a:latin typeface="+mn-lt"/>
                          <a:ea typeface="+mn-ea"/>
                          <a:cs typeface="Times New Roman" panose="02020603050405020304" pitchFamily="18" charset="0"/>
                        </a:rPr>
                        <a:t>Examples</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0678901"/>
                  </a:ext>
                </a:extLst>
              </a:tr>
              <a:tr h="528151">
                <a:tc>
                  <a:txBody>
                    <a:bodyPr/>
                    <a:lstStyle/>
                    <a:p>
                      <a:r>
                        <a:rPr lang="en-GB" sz="1600" b="1" kern="1200" dirty="0">
                          <a:solidFill>
                            <a:srgbClr val="002060"/>
                          </a:solidFill>
                          <a:latin typeface="+mn-lt"/>
                          <a:ea typeface="+mn-ea"/>
                          <a:cs typeface="Times New Roman" panose="02020603050405020304" pitchFamily="18" charset="0"/>
                        </a:rPr>
                        <a:t>Environmental Policy</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kern="1200" dirty="0">
                          <a:solidFill>
                            <a:srgbClr val="002060"/>
                          </a:solidFill>
                          <a:latin typeface="+mn-lt"/>
                          <a:ea typeface="+mn-ea"/>
                          <a:cs typeface="Times New Roman" panose="02020603050405020304" pitchFamily="18" charset="0"/>
                        </a:rPr>
                        <a:t>Management</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kern="1200" dirty="0">
                          <a:solidFill>
                            <a:srgbClr val="002060"/>
                          </a:solidFill>
                          <a:latin typeface="+mn-lt"/>
                          <a:ea typeface="+mn-ea"/>
                          <a:cs typeface="Times New Roman" panose="02020603050405020304" pitchFamily="18" charset="0"/>
                        </a:rPr>
                        <a:t>Environmental strategy, use of standards (ISO 14001, EMAS), environmental audit</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0168653"/>
                  </a:ext>
                </a:extLst>
              </a:tr>
              <a:tr h="284056">
                <a:tc>
                  <a:txBody>
                    <a:bodyPr/>
                    <a:lstStyle/>
                    <a:p>
                      <a:endParaRPr lang="en-GB" sz="1600" b="1" kern="1200" dirty="0">
                        <a:solidFill>
                          <a:srgbClr val="002060"/>
                        </a:solidFill>
                        <a:latin typeface="+mn-lt"/>
                        <a:ea typeface="+mn-ea"/>
                        <a:cs typeface="Times New Roman" panose="02020603050405020304" pitchFamily="18" charset="0"/>
                      </a:endParaRP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kern="1200" dirty="0">
                          <a:solidFill>
                            <a:srgbClr val="002060"/>
                          </a:solidFill>
                          <a:latin typeface="+mn-lt"/>
                          <a:ea typeface="+mn-ea"/>
                          <a:cs typeface="Times New Roman" panose="02020603050405020304" pitchFamily="18" charset="0"/>
                        </a:rPr>
                        <a:t>Supply Chain</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kern="1200" dirty="0">
                          <a:solidFill>
                            <a:srgbClr val="002060"/>
                          </a:solidFill>
                          <a:latin typeface="+mn-lt"/>
                          <a:ea typeface="+mn-ea"/>
                          <a:cs typeface="Times New Roman" panose="02020603050405020304" pitchFamily="18" charset="0"/>
                        </a:rPr>
                        <a:t>Environmental criteria for supplier selection</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9853310"/>
                  </a:ext>
                </a:extLst>
              </a:tr>
              <a:tr h="528151">
                <a:tc>
                  <a:txBody>
                    <a:bodyPr/>
                    <a:lstStyle/>
                    <a:p>
                      <a:endParaRPr lang="en-GB" sz="1600" b="1" kern="1200" dirty="0">
                        <a:solidFill>
                          <a:srgbClr val="002060"/>
                        </a:solidFill>
                        <a:latin typeface="+mn-lt"/>
                        <a:ea typeface="+mn-ea"/>
                        <a:cs typeface="Times New Roman" panose="02020603050405020304" pitchFamily="18" charset="0"/>
                      </a:endParaRP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kern="1200" dirty="0">
                          <a:solidFill>
                            <a:srgbClr val="002060"/>
                          </a:solidFill>
                          <a:latin typeface="+mn-lt"/>
                          <a:ea typeface="+mn-ea"/>
                          <a:cs typeface="Times New Roman" panose="02020603050405020304" pitchFamily="18" charset="0"/>
                        </a:rPr>
                        <a:t>Stakeholder Engagement</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kern="1200" dirty="0">
                          <a:solidFill>
                            <a:srgbClr val="002060"/>
                          </a:solidFill>
                          <a:latin typeface="+mn-lt"/>
                          <a:ea typeface="+mn-ea"/>
                          <a:cs typeface="Times New Roman" panose="02020603050405020304" pitchFamily="18" charset="0"/>
                        </a:rPr>
                        <a:t>Cooperation on environmental activities, suggestions for improving environmental practices</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1576952"/>
                  </a:ext>
                </a:extLst>
              </a:tr>
              <a:tr h="284056">
                <a:tc>
                  <a:txBody>
                    <a:bodyPr/>
                    <a:lstStyle/>
                    <a:p>
                      <a:endParaRPr lang="en-GB" sz="1600" b="1" kern="1200" dirty="0">
                        <a:solidFill>
                          <a:srgbClr val="002060"/>
                        </a:solidFill>
                        <a:latin typeface="+mn-lt"/>
                        <a:ea typeface="+mn-ea"/>
                        <a:cs typeface="Times New Roman" panose="02020603050405020304" pitchFamily="18" charset="0"/>
                      </a:endParaRP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kern="1200" dirty="0">
                          <a:solidFill>
                            <a:srgbClr val="002060"/>
                          </a:solidFill>
                          <a:latin typeface="+mn-lt"/>
                          <a:ea typeface="+mn-ea"/>
                          <a:cs typeface="Times New Roman" panose="02020603050405020304" pitchFamily="18" charset="0"/>
                        </a:rPr>
                        <a:t>Communication</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kern="1200" dirty="0">
                          <a:solidFill>
                            <a:srgbClr val="002060"/>
                          </a:solidFill>
                          <a:latin typeface="+mn-lt"/>
                          <a:ea typeface="+mn-ea"/>
                          <a:cs typeface="Times New Roman" panose="02020603050405020304" pitchFamily="18" charset="0"/>
                        </a:rPr>
                        <a:t>Environmental training, information about the company’s environmental policy</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7387699"/>
                  </a:ext>
                </a:extLst>
              </a:tr>
              <a:tr h="284056">
                <a:tc>
                  <a:txBody>
                    <a:bodyPr/>
                    <a:lstStyle/>
                    <a:p>
                      <a:endParaRPr lang="en-GB" sz="1600" b="1" kern="1200" dirty="0">
                        <a:solidFill>
                          <a:srgbClr val="002060"/>
                        </a:solidFill>
                        <a:latin typeface="+mn-lt"/>
                        <a:ea typeface="+mn-ea"/>
                        <a:cs typeface="Times New Roman" panose="02020603050405020304" pitchFamily="18" charset="0"/>
                      </a:endParaRP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kern="1200" dirty="0">
                          <a:solidFill>
                            <a:srgbClr val="002060"/>
                          </a:solidFill>
                          <a:latin typeface="+mn-lt"/>
                          <a:ea typeface="+mn-ea"/>
                          <a:cs typeface="Times New Roman" panose="02020603050405020304" pitchFamily="18" charset="0"/>
                        </a:rPr>
                        <a:t>Climate Change</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kern="1200" dirty="0">
                          <a:solidFill>
                            <a:srgbClr val="002060"/>
                          </a:solidFill>
                          <a:latin typeface="+mn-lt"/>
                          <a:ea typeface="+mn-ea"/>
                          <a:cs typeface="Times New Roman" panose="02020603050405020304" pitchFamily="18" charset="0"/>
                        </a:rPr>
                        <a:t>Measures to reduce carbon footprint</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8649759"/>
                  </a:ext>
                </a:extLst>
              </a:tr>
              <a:tr h="528151">
                <a:tc>
                  <a:txBody>
                    <a:bodyPr/>
                    <a:lstStyle/>
                    <a:p>
                      <a:endParaRPr lang="en-GB" sz="1600" b="1" kern="1200" dirty="0">
                        <a:solidFill>
                          <a:srgbClr val="002060"/>
                        </a:solidFill>
                        <a:latin typeface="+mn-lt"/>
                        <a:ea typeface="+mn-ea"/>
                        <a:cs typeface="Times New Roman" panose="02020603050405020304" pitchFamily="18" charset="0"/>
                      </a:endParaRP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kern="1200" dirty="0">
                          <a:solidFill>
                            <a:srgbClr val="002060"/>
                          </a:solidFill>
                          <a:latin typeface="+mn-lt"/>
                          <a:ea typeface="+mn-ea"/>
                          <a:cs typeface="Times New Roman" panose="02020603050405020304" pitchFamily="18" charset="0"/>
                        </a:rPr>
                        <a:t>Energy Saving</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kern="1200" dirty="0">
                          <a:solidFill>
                            <a:srgbClr val="002060"/>
                          </a:solidFill>
                          <a:latin typeface="+mn-lt"/>
                          <a:ea typeface="+mn-ea"/>
                          <a:cs typeface="Times New Roman" panose="02020603050405020304" pitchFamily="18" charset="0"/>
                        </a:rPr>
                        <a:t>Measures and equipment for energy saving (proper insulation, energy-efficient technologies, heating regulation)</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8562596"/>
                  </a:ext>
                </a:extLst>
              </a:tr>
              <a:tr h="528151">
                <a:tc>
                  <a:txBody>
                    <a:bodyPr/>
                    <a:lstStyle/>
                    <a:p>
                      <a:r>
                        <a:rPr lang="en-GB" sz="1600" b="1" kern="1200" dirty="0">
                          <a:solidFill>
                            <a:srgbClr val="002060"/>
                          </a:solidFill>
                          <a:latin typeface="+mn-lt"/>
                          <a:ea typeface="+mn-ea"/>
                          <a:cs typeface="Times New Roman" panose="02020603050405020304" pitchFamily="18" charset="0"/>
                        </a:rPr>
                        <a:t>Energy and Water</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kern="1200" dirty="0">
                          <a:solidFill>
                            <a:srgbClr val="002060"/>
                          </a:solidFill>
                          <a:latin typeface="+mn-lt"/>
                          <a:ea typeface="+mn-ea"/>
                          <a:cs typeface="Times New Roman" panose="02020603050405020304" pitchFamily="18" charset="0"/>
                        </a:rPr>
                        <a:t>Renewable Resources</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kern="1200" dirty="0">
                          <a:solidFill>
                            <a:srgbClr val="002060"/>
                          </a:solidFill>
                          <a:latin typeface="+mn-lt"/>
                          <a:ea typeface="+mn-ea"/>
                          <a:cs typeface="Times New Roman" panose="02020603050405020304" pitchFamily="18" charset="0"/>
                        </a:rPr>
                        <a:t>Use of solar energy, biomass</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6265775"/>
                  </a:ext>
                </a:extLst>
              </a:tr>
              <a:tr h="284056">
                <a:tc>
                  <a:txBody>
                    <a:bodyPr/>
                    <a:lstStyle/>
                    <a:p>
                      <a:endParaRPr lang="en-GB" sz="1600" b="1" kern="1200" dirty="0">
                        <a:solidFill>
                          <a:srgbClr val="002060"/>
                        </a:solidFill>
                        <a:latin typeface="+mn-lt"/>
                        <a:ea typeface="+mn-ea"/>
                        <a:cs typeface="Times New Roman" panose="02020603050405020304" pitchFamily="18" charset="0"/>
                      </a:endParaRP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kern="1200" dirty="0">
                          <a:solidFill>
                            <a:srgbClr val="002060"/>
                          </a:solidFill>
                          <a:latin typeface="+mn-lt"/>
                          <a:ea typeface="+mn-ea"/>
                          <a:cs typeface="Times New Roman" panose="02020603050405020304" pitchFamily="18" charset="0"/>
                        </a:rPr>
                        <a:t>Water Saving</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kern="1200" dirty="0">
                          <a:solidFill>
                            <a:srgbClr val="002060"/>
                          </a:solidFill>
                          <a:latin typeface="+mn-lt"/>
                          <a:ea typeface="+mn-ea"/>
                          <a:cs typeface="Times New Roman" panose="02020603050405020304" pitchFamily="18" charset="0"/>
                        </a:rPr>
                        <a:t>Measures and equipment for saving water</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0846911"/>
                  </a:ext>
                </a:extLst>
              </a:tr>
              <a:tr h="284056">
                <a:tc>
                  <a:txBody>
                    <a:bodyPr/>
                    <a:lstStyle/>
                    <a:p>
                      <a:endParaRPr lang="en-GB" sz="1600" b="1" kern="1200" dirty="0">
                        <a:solidFill>
                          <a:srgbClr val="002060"/>
                        </a:solidFill>
                        <a:latin typeface="+mn-lt"/>
                        <a:ea typeface="+mn-ea"/>
                        <a:cs typeface="Times New Roman" panose="02020603050405020304" pitchFamily="18" charset="0"/>
                      </a:endParaRP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kern="1200" dirty="0">
                          <a:solidFill>
                            <a:srgbClr val="002060"/>
                          </a:solidFill>
                          <a:latin typeface="+mn-lt"/>
                          <a:ea typeface="+mn-ea"/>
                          <a:cs typeface="Times New Roman" panose="02020603050405020304" pitchFamily="18" charset="0"/>
                        </a:rPr>
                        <a:t>Utility Water</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kern="1200" dirty="0">
                          <a:solidFill>
                            <a:srgbClr val="002060"/>
                          </a:solidFill>
                          <a:latin typeface="+mn-lt"/>
                          <a:ea typeface="+mn-ea"/>
                          <a:cs typeface="Times New Roman" panose="02020603050405020304" pitchFamily="18" charset="0"/>
                        </a:rPr>
                        <a:t>Use of utility water in production processes, for watering greenery or toilets</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0105212"/>
                  </a:ext>
                </a:extLst>
              </a:tr>
              <a:tr h="528151">
                <a:tc>
                  <a:txBody>
                    <a:bodyPr/>
                    <a:lstStyle/>
                    <a:p>
                      <a:r>
                        <a:rPr lang="en-GB" sz="1600" b="1" kern="1200" dirty="0">
                          <a:solidFill>
                            <a:srgbClr val="002060"/>
                          </a:solidFill>
                          <a:latin typeface="+mn-lt"/>
                          <a:ea typeface="+mn-ea"/>
                          <a:cs typeface="Times New Roman" panose="02020603050405020304" pitchFamily="18" charset="0"/>
                        </a:rPr>
                        <a:t>Waste and Recycling</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kern="1200" dirty="0">
                          <a:solidFill>
                            <a:srgbClr val="002060"/>
                          </a:solidFill>
                          <a:latin typeface="+mn-lt"/>
                          <a:ea typeface="+mn-ea"/>
                          <a:cs typeface="Times New Roman" panose="02020603050405020304" pitchFamily="18" charset="0"/>
                        </a:rPr>
                        <a:t>Sorting and Recycling</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kern="1200" dirty="0">
                          <a:solidFill>
                            <a:srgbClr val="002060"/>
                          </a:solidFill>
                          <a:latin typeface="+mn-lt"/>
                          <a:ea typeface="+mn-ea"/>
                          <a:cs typeface="Times New Roman" panose="02020603050405020304" pitchFamily="18" charset="0"/>
                        </a:rPr>
                        <a:t>Sorting and recycling paper, plastic, toner, cartridges, and other materials</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6545084"/>
                  </a:ext>
                </a:extLst>
              </a:tr>
              <a:tr h="528151">
                <a:tc>
                  <a:txBody>
                    <a:bodyPr/>
                    <a:lstStyle/>
                    <a:p>
                      <a:endParaRPr lang="en-GB" sz="1600" b="1" kern="1200" dirty="0">
                        <a:solidFill>
                          <a:srgbClr val="002060"/>
                        </a:solidFill>
                        <a:latin typeface="+mn-lt"/>
                        <a:ea typeface="+mn-ea"/>
                        <a:cs typeface="Times New Roman" panose="02020603050405020304" pitchFamily="18" charset="0"/>
                      </a:endParaRP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kern="1200" dirty="0">
                          <a:solidFill>
                            <a:srgbClr val="002060"/>
                          </a:solidFill>
                          <a:latin typeface="+mn-lt"/>
                          <a:ea typeface="+mn-ea"/>
                          <a:cs typeface="Times New Roman" panose="02020603050405020304" pitchFamily="18" charset="0"/>
                        </a:rPr>
                        <a:t>Waste Minimization</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kern="1200" dirty="0">
                          <a:solidFill>
                            <a:srgbClr val="002060"/>
                          </a:solidFill>
                          <a:latin typeface="+mn-lt"/>
                          <a:ea typeface="+mn-ea"/>
                          <a:cs typeface="Times New Roman" panose="02020603050405020304" pitchFamily="18" charset="0"/>
                        </a:rPr>
                        <a:t>Double-sided printing, returnable barrels for drinking water, optimization of the production process</a:t>
                      </a:r>
                    </a:p>
                  </a:txBody>
                  <a:tcPr marL="39921" marR="39921" marT="19960" marB="19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1414587"/>
                  </a:ext>
                </a:extLst>
              </a:tr>
            </a:tbl>
          </a:graphicData>
        </a:graphic>
      </p:graphicFrame>
    </p:spTree>
    <p:extLst>
      <p:ext uri="{BB962C8B-B14F-4D97-AF65-F5344CB8AC3E}">
        <p14:creationId xmlns:p14="http://schemas.microsoft.com/office/powerpoint/2010/main" val="168685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194706" y="341368"/>
            <a:ext cx="7114833" cy="461665"/>
          </a:xfrm>
          <a:prstGeom prst="rect">
            <a:avLst/>
          </a:prstGeom>
        </p:spPr>
        <p:txBody>
          <a:bodyPr wrap="none">
            <a:spAutoFit/>
          </a:bodyPr>
          <a:lstStyle/>
          <a:p>
            <a:pPr algn="just"/>
            <a:r>
              <a:rPr lang="en-GB" altLang="cs-CZ" sz="2400" b="1" dirty="0">
                <a:solidFill>
                  <a:srgbClr val="002060"/>
                </a:solidFill>
                <a:cs typeface="Times New Roman" panose="02020603050405020304" pitchFamily="18" charset="0"/>
              </a:rPr>
              <a:t>Examples of activities in the </a:t>
            </a:r>
            <a:r>
              <a:rPr lang="cs-CZ" altLang="cs-CZ" sz="2400" b="1" dirty="0">
                <a:solidFill>
                  <a:srgbClr val="002060"/>
                </a:solidFill>
                <a:cs typeface="Times New Roman" panose="02020603050405020304" pitchFamily="18" charset="0"/>
              </a:rPr>
              <a:t>E</a:t>
            </a:r>
            <a:r>
              <a:rPr lang="en-GB" altLang="cs-CZ" sz="2400" b="1" dirty="0">
                <a:solidFill>
                  <a:srgbClr val="002060"/>
                </a:solidFill>
                <a:cs typeface="Times New Roman" panose="02020603050405020304" pitchFamily="18" charset="0"/>
              </a:rPr>
              <a:t>nvironmental pillar</a:t>
            </a:r>
            <a:r>
              <a:rPr lang="cs-CZ" altLang="cs-CZ" sz="2400" b="1" dirty="0">
                <a:solidFill>
                  <a:srgbClr val="002060"/>
                </a:solidFill>
                <a:cs typeface="Times New Roman" panose="02020603050405020304" pitchFamily="18" charset="0"/>
              </a:rPr>
              <a:t> (1/2)</a:t>
            </a:r>
            <a:endParaRPr lang="en-GB" altLang="cs-CZ" sz="2400" b="1" dirty="0">
              <a:solidFill>
                <a:srgbClr val="002060"/>
              </a:solidFill>
              <a:cs typeface="Times New Roman" panose="02020603050405020304" pitchFamily="18" charset="0"/>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88856" y="101984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graphicFrame>
        <p:nvGraphicFramePr>
          <p:cNvPr id="16" name="Tabulka 15">
            <a:extLst>
              <a:ext uri="{FF2B5EF4-FFF2-40B4-BE49-F238E27FC236}">
                <a16:creationId xmlns:a16="http://schemas.microsoft.com/office/drawing/2014/main" id="{C596C019-524A-47FB-A2B4-2F3F814CAA28}"/>
              </a:ext>
            </a:extLst>
          </p:cNvPr>
          <p:cNvGraphicFramePr>
            <a:graphicFrameLocks noGrp="1"/>
          </p:cNvGraphicFramePr>
          <p:nvPr>
            <p:extLst>
              <p:ext uri="{D42A27DB-BD31-4B8C-83A1-F6EECF244321}">
                <p14:modId xmlns:p14="http://schemas.microsoft.com/office/powerpoint/2010/main" val="854992310"/>
              </p:ext>
            </p:extLst>
          </p:nvPr>
        </p:nvGraphicFramePr>
        <p:xfrm>
          <a:off x="288856" y="1599382"/>
          <a:ext cx="10008078" cy="4351337"/>
        </p:xfrm>
        <a:graphic>
          <a:graphicData uri="http://schemas.openxmlformats.org/drawingml/2006/table">
            <a:tbl>
              <a:tblPr/>
              <a:tblGrid>
                <a:gridCol w="2273408">
                  <a:extLst>
                    <a:ext uri="{9D8B030D-6E8A-4147-A177-3AD203B41FA5}">
                      <a16:colId xmlns:a16="http://schemas.microsoft.com/office/drawing/2014/main" val="819799077"/>
                    </a:ext>
                  </a:extLst>
                </a:gridCol>
                <a:gridCol w="2205872">
                  <a:extLst>
                    <a:ext uri="{9D8B030D-6E8A-4147-A177-3AD203B41FA5}">
                      <a16:colId xmlns:a16="http://schemas.microsoft.com/office/drawing/2014/main" val="3878915601"/>
                    </a:ext>
                  </a:extLst>
                </a:gridCol>
                <a:gridCol w="5528798">
                  <a:extLst>
                    <a:ext uri="{9D8B030D-6E8A-4147-A177-3AD203B41FA5}">
                      <a16:colId xmlns:a16="http://schemas.microsoft.com/office/drawing/2014/main" val="3790390353"/>
                    </a:ext>
                  </a:extLst>
                </a:gridCol>
              </a:tblGrid>
              <a:tr h="348107">
                <a:tc>
                  <a:txBody>
                    <a:bodyPr/>
                    <a:lstStyle/>
                    <a:p>
                      <a:pPr marL="0" algn="l" defTabSz="914400" rtl="0" eaLnBrk="1" latinLnBrk="0" hangingPunct="1"/>
                      <a:r>
                        <a:rPr lang="en-GB" sz="1600" b="1" kern="1200" dirty="0">
                          <a:solidFill>
                            <a:srgbClr val="002060"/>
                          </a:solidFill>
                          <a:latin typeface="+mn-lt"/>
                          <a:ea typeface="+mn-ea"/>
                          <a:cs typeface="Times New Roman" panose="02020603050405020304" pitchFamily="18" charset="0"/>
                        </a:rPr>
                        <a:t>CSR Topics</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600" b="1" kern="1200" dirty="0">
                          <a:solidFill>
                            <a:srgbClr val="002060"/>
                          </a:solidFill>
                          <a:latin typeface="+mn-lt"/>
                          <a:ea typeface="+mn-ea"/>
                          <a:cs typeface="Times New Roman" panose="02020603050405020304" pitchFamily="18" charset="0"/>
                        </a:rPr>
                        <a:t>CSR Activities</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600" b="1" kern="1200">
                          <a:solidFill>
                            <a:srgbClr val="002060"/>
                          </a:solidFill>
                          <a:latin typeface="+mn-lt"/>
                          <a:ea typeface="+mn-ea"/>
                          <a:cs typeface="Times New Roman" panose="02020603050405020304" pitchFamily="18" charset="0"/>
                        </a:rPr>
                        <a:t>Examples</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0415606"/>
                  </a:ext>
                </a:extLst>
              </a:tr>
              <a:tr h="609187">
                <a:tc>
                  <a:txBody>
                    <a:bodyPr/>
                    <a:lstStyle/>
                    <a:p>
                      <a:pPr marL="0" algn="l" defTabSz="914400" rtl="0" eaLnBrk="1" latinLnBrk="0" hangingPunct="1"/>
                      <a:r>
                        <a:rPr lang="en-GB" sz="1600" b="1" kern="1200" dirty="0">
                          <a:solidFill>
                            <a:srgbClr val="002060"/>
                          </a:solidFill>
                          <a:latin typeface="+mn-lt"/>
                          <a:ea typeface="+mn-ea"/>
                          <a:cs typeface="Times New Roman" panose="02020603050405020304" pitchFamily="18" charset="0"/>
                        </a:rPr>
                        <a:t>Transport</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600" b="0" kern="1200" dirty="0">
                          <a:solidFill>
                            <a:srgbClr val="002060"/>
                          </a:solidFill>
                          <a:latin typeface="+mn-lt"/>
                          <a:ea typeface="+mn-ea"/>
                          <a:cs typeface="Times New Roman" panose="02020603050405020304" pitchFamily="18" charset="0"/>
                        </a:rPr>
                        <a:t>Employee commuting</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600" b="0" kern="1200">
                          <a:solidFill>
                            <a:srgbClr val="002060"/>
                          </a:solidFill>
                          <a:latin typeface="+mn-lt"/>
                          <a:ea typeface="+mn-ea"/>
                          <a:cs typeface="Times New Roman" panose="02020603050405020304" pitchFamily="18" charset="0"/>
                        </a:rPr>
                        <a:t>Promotion of environmentally friendly commuting</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6854770"/>
                  </a:ext>
                </a:extLst>
              </a:tr>
              <a:tr h="609187">
                <a:tc>
                  <a:txBody>
                    <a:bodyPr/>
                    <a:lstStyle/>
                    <a:p>
                      <a:pPr marL="0" algn="l" defTabSz="914400" rtl="0" eaLnBrk="1" latinLnBrk="0" hangingPunct="1"/>
                      <a:endParaRPr lang="en-GB" sz="1600" b="1" kern="1200" dirty="0">
                        <a:solidFill>
                          <a:srgbClr val="002060"/>
                        </a:solidFill>
                        <a:latin typeface="+mn-lt"/>
                        <a:ea typeface="+mn-ea"/>
                        <a:cs typeface="Times New Roman" panose="02020603050405020304" pitchFamily="18" charset="0"/>
                      </a:endParaRP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600" b="0" kern="1200" dirty="0">
                          <a:solidFill>
                            <a:srgbClr val="002060"/>
                          </a:solidFill>
                          <a:latin typeface="+mn-lt"/>
                          <a:ea typeface="+mn-ea"/>
                          <a:cs typeface="Times New Roman" panose="02020603050405020304" pitchFamily="18" charset="0"/>
                        </a:rPr>
                        <a:t>Business travel</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600" b="0" kern="1200" dirty="0">
                          <a:solidFill>
                            <a:srgbClr val="002060"/>
                          </a:solidFill>
                          <a:latin typeface="+mn-lt"/>
                          <a:ea typeface="+mn-ea"/>
                          <a:cs typeface="Times New Roman" panose="02020603050405020304" pitchFamily="18" charset="0"/>
                        </a:rPr>
                        <a:t>Reduction of business trips (videoconferencing)</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3931808"/>
                  </a:ext>
                </a:extLst>
              </a:tr>
              <a:tr h="348107">
                <a:tc>
                  <a:txBody>
                    <a:bodyPr/>
                    <a:lstStyle/>
                    <a:p>
                      <a:pPr marL="0" algn="l" defTabSz="914400" rtl="0" eaLnBrk="1" latinLnBrk="0" hangingPunct="1"/>
                      <a:endParaRPr lang="en-GB" sz="1600" b="1" kern="1200">
                        <a:solidFill>
                          <a:srgbClr val="002060"/>
                        </a:solidFill>
                        <a:latin typeface="+mn-lt"/>
                        <a:ea typeface="+mn-ea"/>
                        <a:cs typeface="Times New Roman" panose="02020603050405020304" pitchFamily="18" charset="0"/>
                      </a:endParaRP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600" b="0" kern="1200" dirty="0">
                          <a:solidFill>
                            <a:srgbClr val="002060"/>
                          </a:solidFill>
                          <a:latin typeface="+mn-lt"/>
                          <a:ea typeface="+mn-ea"/>
                          <a:cs typeface="Times New Roman" panose="02020603050405020304" pitchFamily="18" charset="0"/>
                        </a:rPr>
                        <a:t>Goods transport</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600" b="0" kern="1200" dirty="0">
                          <a:solidFill>
                            <a:srgbClr val="002060"/>
                          </a:solidFill>
                          <a:latin typeface="+mn-lt"/>
                          <a:ea typeface="+mn-ea"/>
                          <a:cs typeface="Times New Roman" panose="02020603050405020304" pitchFamily="18" charset="0"/>
                        </a:rPr>
                        <a:t>Optimization of logistics</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7471336"/>
                  </a:ext>
                </a:extLst>
              </a:tr>
              <a:tr h="609187">
                <a:tc>
                  <a:txBody>
                    <a:bodyPr/>
                    <a:lstStyle/>
                    <a:p>
                      <a:pPr marL="0" algn="l" defTabSz="914400" rtl="0" eaLnBrk="1" latinLnBrk="0" hangingPunct="1"/>
                      <a:r>
                        <a:rPr lang="en-GB" sz="1600" b="1" kern="1200">
                          <a:solidFill>
                            <a:srgbClr val="002060"/>
                          </a:solidFill>
                          <a:latin typeface="+mn-lt"/>
                          <a:ea typeface="+mn-ea"/>
                          <a:cs typeface="Times New Roman" panose="02020603050405020304" pitchFamily="18" charset="0"/>
                        </a:rPr>
                        <a:t>Products and Packaging</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600" b="0" kern="1200" dirty="0">
                          <a:solidFill>
                            <a:srgbClr val="002060"/>
                          </a:solidFill>
                          <a:latin typeface="+mn-lt"/>
                          <a:ea typeface="+mn-ea"/>
                          <a:cs typeface="Times New Roman" panose="02020603050405020304" pitchFamily="18" charset="0"/>
                        </a:rPr>
                        <a:t>Eco-friendly products</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600" b="0" kern="1200" dirty="0">
                          <a:solidFill>
                            <a:srgbClr val="002060"/>
                          </a:solidFill>
                          <a:latin typeface="+mn-lt"/>
                          <a:ea typeface="+mn-ea"/>
                          <a:cs typeface="Times New Roman" panose="02020603050405020304" pitchFamily="18" charset="0"/>
                        </a:rPr>
                        <a:t>Products or services with an eco-label</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7098080"/>
                  </a:ext>
                </a:extLst>
              </a:tr>
              <a:tr h="870268">
                <a:tc>
                  <a:txBody>
                    <a:bodyPr/>
                    <a:lstStyle/>
                    <a:p>
                      <a:pPr marL="0" algn="l" defTabSz="914400" rtl="0" eaLnBrk="1" latinLnBrk="0" hangingPunct="1"/>
                      <a:endParaRPr lang="en-GB" sz="1600" b="1" kern="1200">
                        <a:solidFill>
                          <a:srgbClr val="002060"/>
                        </a:solidFill>
                        <a:latin typeface="+mn-lt"/>
                        <a:ea typeface="+mn-ea"/>
                        <a:cs typeface="Times New Roman" panose="02020603050405020304" pitchFamily="18" charset="0"/>
                      </a:endParaRP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600" b="0" kern="1200" dirty="0">
                          <a:solidFill>
                            <a:srgbClr val="002060"/>
                          </a:solidFill>
                          <a:latin typeface="+mn-lt"/>
                          <a:ea typeface="+mn-ea"/>
                          <a:cs typeface="Times New Roman" panose="02020603050405020304" pitchFamily="18" charset="0"/>
                        </a:rPr>
                        <a:t>Packaging materials</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600" b="0" kern="1200" dirty="0">
                          <a:solidFill>
                            <a:srgbClr val="002060"/>
                          </a:solidFill>
                          <a:latin typeface="+mn-lt"/>
                          <a:ea typeface="+mn-ea"/>
                          <a:cs typeface="Times New Roman" panose="02020603050405020304" pitchFamily="18" charset="0"/>
                        </a:rPr>
                        <a:t>Minimization of packaging materials, eco-friendly packaging materials</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0495742"/>
                  </a:ext>
                </a:extLst>
              </a:tr>
              <a:tr h="609187">
                <a:tc>
                  <a:txBody>
                    <a:bodyPr/>
                    <a:lstStyle/>
                    <a:p>
                      <a:pPr marL="0" algn="l" defTabSz="914400" rtl="0" eaLnBrk="1" latinLnBrk="0" hangingPunct="1"/>
                      <a:r>
                        <a:rPr lang="en-GB" sz="1600" b="1" kern="1200">
                          <a:solidFill>
                            <a:srgbClr val="002060"/>
                          </a:solidFill>
                          <a:latin typeface="+mn-lt"/>
                          <a:ea typeface="+mn-ea"/>
                          <a:cs typeface="Times New Roman" panose="02020603050405020304" pitchFamily="18" charset="0"/>
                        </a:rPr>
                        <a:t>Procurement</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600" b="0" kern="1200">
                          <a:solidFill>
                            <a:srgbClr val="002060"/>
                          </a:solidFill>
                          <a:latin typeface="+mn-lt"/>
                          <a:ea typeface="+mn-ea"/>
                          <a:cs typeface="Times New Roman" panose="02020603050405020304" pitchFamily="18" charset="0"/>
                        </a:rPr>
                        <a:t>Eco-friendly purchasing</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600" b="0" kern="1200" dirty="0">
                          <a:solidFill>
                            <a:srgbClr val="002060"/>
                          </a:solidFill>
                          <a:latin typeface="+mn-lt"/>
                          <a:ea typeface="+mn-ea"/>
                          <a:cs typeface="Times New Roman" panose="02020603050405020304" pitchFamily="18" charset="0"/>
                        </a:rPr>
                        <a:t>Recycled paper, ecological cleaning products, energy-efficient products</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4754601"/>
                  </a:ext>
                </a:extLst>
              </a:tr>
              <a:tr h="348107">
                <a:tc>
                  <a:txBody>
                    <a:bodyPr/>
                    <a:lstStyle/>
                    <a:p>
                      <a:pPr marL="0" algn="l" defTabSz="914400" rtl="0" eaLnBrk="1" latinLnBrk="0" hangingPunct="1"/>
                      <a:endParaRPr lang="en-GB" sz="1600" b="1" kern="1200" dirty="0">
                        <a:solidFill>
                          <a:srgbClr val="002060"/>
                        </a:solidFill>
                        <a:latin typeface="+mn-lt"/>
                        <a:ea typeface="+mn-ea"/>
                        <a:cs typeface="Times New Roman" panose="02020603050405020304" pitchFamily="18" charset="0"/>
                      </a:endParaRP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600" b="0" kern="1200">
                          <a:solidFill>
                            <a:srgbClr val="002060"/>
                          </a:solidFill>
                          <a:latin typeface="+mn-lt"/>
                          <a:ea typeface="+mn-ea"/>
                          <a:cs typeface="Times New Roman" panose="02020603050405020304" pitchFamily="18" charset="0"/>
                        </a:rPr>
                        <a:t>Local suppliers</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GB" sz="1600" b="0" kern="1200" dirty="0">
                          <a:solidFill>
                            <a:srgbClr val="002060"/>
                          </a:solidFill>
                          <a:latin typeface="+mn-lt"/>
                          <a:ea typeface="+mn-ea"/>
                          <a:cs typeface="Times New Roman" panose="02020603050405020304" pitchFamily="18" charset="0"/>
                        </a:rPr>
                        <a:t>Purchasing from local suppliers</a:t>
                      </a:r>
                    </a:p>
                  </a:txBody>
                  <a:tcPr marL="87027" marR="87027" marT="43513" marB="435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0172028"/>
                  </a:ext>
                </a:extLst>
              </a:tr>
            </a:tbl>
          </a:graphicData>
        </a:graphic>
      </p:graphicFrame>
    </p:spTree>
    <p:extLst>
      <p:ext uri="{BB962C8B-B14F-4D97-AF65-F5344CB8AC3E}">
        <p14:creationId xmlns:p14="http://schemas.microsoft.com/office/powerpoint/2010/main" val="410136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88856" y="101984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4" name="Obdélník 3">
            <a:extLst>
              <a:ext uri="{FF2B5EF4-FFF2-40B4-BE49-F238E27FC236}">
                <a16:creationId xmlns:a16="http://schemas.microsoft.com/office/drawing/2014/main" id="{2655D7D2-0EBC-4419-B350-AA95EFEA2F64}"/>
              </a:ext>
            </a:extLst>
          </p:cNvPr>
          <p:cNvSpPr/>
          <p:nvPr/>
        </p:nvSpPr>
        <p:spPr>
          <a:xfrm>
            <a:off x="1746240" y="1032495"/>
            <a:ext cx="8335576" cy="4708981"/>
          </a:xfrm>
          <a:prstGeom prst="rect">
            <a:avLst/>
          </a:prstGeom>
        </p:spPr>
        <p:txBody>
          <a:bodyPr wrap="square">
            <a:spAutoFit/>
          </a:bodyPr>
          <a:lstStyle/>
          <a:p>
            <a:pPr marL="342900" indent="-342900">
              <a:buFont typeface="Arial" panose="020B0604020202020204" pitchFamily="34" charset="0"/>
              <a:buChar char="•"/>
            </a:pPr>
            <a:endParaRPr lang="cs-CZ" sz="2000" dirty="0">
              <a:solidFill>
                <a:srgbClr val="002060"/>
              </a:solidFill>
              <a:cs typeface="Times New Roman" panose="02020603050405020304" pitchFamily="18" charset="0"/>
            </a:endParaRPr>
          </a:p>
          <a:p>
            <a:pPr marL="342900" indent="-342900">
              <a:buFont typeface="Arial" panose="020B0604020202020204" pitchFamily="34" charset="0"/>
              <a:buChar char="•"/>
            </a:pPr>
            <a:r>
              <a:rPr lang="en-GB" sz="2000" dirty="0">
                <a:solidFill>
                  <a:srgbClr val="002060"/>
                </a:solidFill>
                <a:cs typeface="Times New Roman" panose="02020603050405020304" pitchFamily="18" charset="0"/>
              </a:rPr>
              <a:t>Lego is the first and only toy company to be named a</a:t>
            </a:r>
            <a:r>
              <a:rPr lang="cs-CZ" altLang="cs-CZ" sz="2000" dirty="0">
                <a:solidFill>
                  <a:srgbClr val="002060"/>
                </a:solidFill>
                <a:cs typeface="Times New Roman" panose="02020603050405020304" pitchFamily="18" charset="0"/>
                <a:hlinkClick r:id="rId3"/>
              </a:rPr>
              <a:t> World </a:t>
            </a:r>
            <a:r>
              <a:rPr lang="cs-CZ" altLang="cs-CZ" sz="2000" dirty="0" err="1">
                <a:solidFill>
                  <a:srgbClr val="002060"/>
                </a:solidFill>
                <a:cs typeface="Times New Roman" panose="02020603050405020304" pitchFamily="18" charset="0"/>
                <a:hlinkClick r:id="rId3"/>
              </a:rPr>
              <a:t>Wildlife</a:t>
            </a:r>
            <a:r>
              <a:rPr lang="cs-CZ" altLang="cs-CZ" sz="2000" dirty="0">
                <a:solidFill>
                  <a:srgbClr val="002060"/>
                </a:solidFill>
                <a:cs typeface="Times New Roman" panose="02020603050405020304" pitchFamily="18" charset="0"/>
                <a:hlinkClick r:id="rId3"/>
              </a:rPr>
              <a:t> </a:t>
            </a:r>
            <a:r>
              <a:rPr lang="cs-CZ" altLang="cs-CZ" sz="2000" dirty="0" err="1">
                <a:solidFill>
                  <a:srgbClr val="002060"/>
                </a:solidFill>
                <a:cs typeface="Times New Roman" panose="02020603050405020304" pitchFamily="18" charset="0"/>
                <a:hlinkClick r:id="rId3"/>
              </a:rPr>
              <a:t>Fund</a:t>
            </a:r>
            <a:r>
              <a:rPr lang="cs-CZ" altLang="cs-CZ" sz="2000" dirty="0">
                <a:solidFill>
                  <a:srgbClr val="002060"/>
                </a:solidFill>
                <a:cs typeface="Times New Roman" panose="02020603050405020304" pitchFamily="18" charset="0"/>
                <a:hlinkClick r:id="rId3"/>
              </a:rPr>
              <a:t> </a:t>
            </a:r>
            <a:r>
              <a:rPr lang="cs-CZ" altLang="cs-CZ" sz="2000" dirty="0" err="1">
                <a:solidFill>
                  <a:srgbClr val="002060"/>
                </a:solidFill>
                <a:cs typeface="Times New Roman" panose="02020603050405020304" pitchFamily="18" charset="0"/>
                <a:hlinkClick r:id="rId3"/>
              </a:rPr>
              <a:t>Climate</a:t>
            </a:r>
            <a:r>
              <a:rPr lang="cs-CZ" altLang="cs-CZ" sz="2000" dirty="0">
                <a:solidFill>
                  <a:srgbClr val="002060"/>
                </a:solidFill>
                <a:cs typeface="Times New Roman" panose="02020603050405020304" pitchFamily="18" charset="0"/>
                <a:hlinkClick r:id="rId3"/>
              </a:rPr>
              <a:t> </a:t>
            </a:r>
            <a:r>
              <a:rPr lang="cs-CZ" altLang="cs-CZ" sz="2000" dirty="0" err="1">
                <a:solidFill>
                  <a:srgbClr val="002060"/>
                </a:solidFill>
                <a:cs typeface="Times New Roman" panose="02020603050405020304" pitchFamily="18" charset="0"/>
                <a:hlinkClick r:id="rId3"/>
              </a:rPr>
              <a:t>Savers</a:t>
            </a:r>
            <a:r>
              <a:rPr lang="cs-CZ" altLang="cs-CZ" sz="2000" dirty="0">
                <a:solidFill>
                  <a:srgbClr val="002060"/>
                </a:solidFill>
                <a:cs typeface="Times New Roman" panose="02020603050405020304" pitchFamily="18" charset="0"/>
                <a:hlinkClick r:id="rId3"/>
              </a:rPr>
              <a:t> Partner</a:t>
            </a:r>
            <a:r>
              <a:rPr lang="en-GB" sz="2000" dirty="0">
                <a:solidFill>
                  <a:srgbClr val="002060"/>
                </a:solidFill>
                <a:cs typeface="Times New Roman" panose="02020603050405020304" pitchFamily="18" charset="0"/>
              </a:rPr>
              <a:t>, committing to reducing its carbon footprint.</a:t>
            </a:r>
            <a:endParaRPr lang="cs-CZ" sz="2000" dirty="0">
              <a:solidFill>
                <a:srgbClr val="002060"/>
              </a:solidFill>
              <a:cs typeface="Times New Roman" panose="02020603050405020304" pitchFamily="18" charset="0"/>
            </a:endParaRPr>
          </a:p>
          <a:p>
            <a:pPr marL="342900" indent="-342900">
              <a:buFont typeface="Arial" panose="020B0604020202020204" pitchFamily="34" charset="0"/>
              <a:buChar char="•"/>
            </a:pPr>
            <a:endParaRPr lang="cs-CZ" sz="2000" dirty="0">
              <a:solidFill>
                <a:srgbClr val="002060"/>
              </a:solidFill>
              <a:cs typeface="Times New Roman" panose="02020603050405020304" pitchFamily="18" charset="0"/>
            </a:endParaRPr>
          </a:p>
          <a:p>
            <a:pPr marL="342900" indent="-342900">
              <a:buFont typeface="Arial" panose="020B0604020202020204" pitchFamily="34" charset="0"/>
              <a:buChar char="•"/>
            </a:pPr>
            <a:r>
              <a:rPr lang="en-GB" sz="2000" dirty="0">
                <a:solidFill>
                  <a:srgbClr val="002060"/>
                </a:solidFill>
                <a:cs typeface="Times New Roman" panose="02020603050405020304" pitchFamily="18" charset="0"/>
              </a:rPr>
              <a:t>By 2030, the toymaker plans to use environmentally friendly </a:t>
            </a:r>
            <a:r>
              <a:rPr lang="en-GB" sz="2000" dirty="0">
                <a:solidFill>
                  <a:srgbClr val="002060"/>
                </a:solidFill>
                <a:cs typeface="Times New Roman" panose="02020603050405020304" pitchFamily="18" charset="0"/>
                <a:hlinkClick r:id="rId4"/>
              </a:rPr>
              <a:t>materials in all of its core products and packaging </a:t>
            </a:r>
            <a:r>
              <a:rPr lang="en-GB" sz="2000" dirty="0">
                <a:solidFill>
                  <a:srgbClr val="002060"/>
                </a:solidFill>
                <a:cs typeface="Times New Roman" panose="02020603050405020304" pitchFamily="18" charset="0"/>
              </a:rPr>
              <a:t>– and has already taken key steps to achieve this goal.</a:t>
            </a:r>
            <a:r>
              <a:rPr lang="cs-CZ" sz="2000" dirty="0">
                <a:solidFill>
                  <a:srgbClr val="002060"/>
                </a:solidFill>
                <a:cs typeface="Times New Roman" panose="02020603050405020304" pitchFamily="18" charset="0"/>
              </a:rPr>
              <a:t> </a:t>
            </a:r>
          </a:p>
          <a:p>
            <a:pPr marL="342900" indent="-342900">
              <a:buFont typeface="Arial" panose="020B0604020202020204" pitchFamily="34" charset="0"/>
              <a:buChar char="•"/>
            </a:pPr>
            <a:endParaRPr lang="cs-CZ" sz="2000" dirty="0">
              <a:solidFill>
                <a:srgbClr val="002060"/>
              </a:solidFill>
              <a:cs typeface="Times New Roman" panose="02020603050405020304" pitchFamily="18" charset="0"/>
            </a:endParaRPr>
          </a:p>
          <a:p>
            <a:pPr marL="342900" indent="-342900">
              <a:buFont typeface="Arial" panose="020B0604020202020204" pitchFamily="34" charset="0"/>
              <a:buChar char="•"/>
            </a:pPr>
            <a:r>
              <a:rPr lang="en-GB" sz="2000" dirty="0">
                <a:solidFill>
                  <a:srgbClr val="002060"/>
                </a:solidFill>
                <a:cs typeface="Times New Roman" panose="02020603050405020304" pitchFamily="18" charset="0"/>
              </a:rPr>
              <a:t>In 2018, the company introduced 150 botanical pieces made from sustainably sourced sugarcane.</a:t>
            </a:r>
            <a:r>
              <a:rPr lang="cs-CZ" sz="2000" dirty="0">
                <a:solidFill>
                  <a:srgbClr val="002060"/>
                </a:solidFill>
                <a:cs typeface="Times New Roman" panose="02020603050405020304" pitchFamily="18" charset="0"/>
              </a:rPr>
              <a:t> </a:t>
            </a:r>
          </a:p>
          <a:p>
            <a:pPr marL="342900" indent="-342900">
              <a:buFont typeface="Arial" panose="020B0604020202020204" pitchFamily="34" charset="0"/>
              <a:buChar char="•"/>
            </a:pPr>
            <a:endParaRPr lang="cs-CZ" sz="2000" dirty="0">
              <a:solidFill>
                <a:srgbClr val="002060"/>
              </a:solidFill>
              <a:cs typeface="Times New Roman" panose="02020603050405020304" pitchFamily="18" charset="0"/>
            </a:endParaRPr>
          </a:p>
          <a:p>
            <a:pPr marL="342900" indent="-342900">
              <a:buFont typeface="Arial" panose="020B0604020202020204" pitchFamily="34" charset="0"/>
              <a:buChar char="•"/>
            </a:pPr>
            <a:r>
              <a:rPr lang="en-GB" sz="2000" dirty="0">
                <a:solidFill>
                  <a:srgbClr val="002060"/>
                </a:solidFill>
                <a:cs typeface="Times New Roman" panose="02020603050405020304" pitchFamily="18" charset="0"/>
              </a:rPr>
              <a:t>Along with these changes, the toymaker has committed to investing $164 million in its </a:t>
            </a:r>
            <a:r>
              <a:rPr lang="en-GB" sz="2000" dirty="0" err="1">
                <a:solidFill>
                  <a:srgbClr val="002060"/>
                </a:solidFill>
                <a:cs typeface="Times New Roman" panose="02020603050405020304" pitchFamily="18" charset="0"/>
                <a:hlinkClick r:id="rId5"/>
              </a:rPr>
              <a:t>Center</a:t>
            </a:r>
            <a:r>
              <a:rPr lang="en-GB" sz="2000" dirty="0">
                <a:solidFill>
                  <a:srgbClr val="002060"/>
                </a:solidFill>
                <a:cs typeface="Times New Roman" panose="02020603050405020304" pitchFamily="18" charset="0"/>
                <a:hlinkClick r:id="rId5"/>
              </a:rPr>
              <a:t> for Sustainable Materials</a:t>
            </a:r>
            <a:r>
              <a:rPr lang="en-GB" sz="2000" dirty="0">
                <a:solidFill>
                  <a:srgbClr val="002060"/>
                </a:solidFill>
                <a:cs typeface="Times New Roman" panose="02020603050405020304" pitchFamily="18" charset="0"/>
              </a:rPr>
              <a:t>, where researchers are experimenting with bio-based materials that can be implemented into the manufacturing process.</a:t>
            </a:r>
          </a:p>
        </p:txBody>
      </p:sp>
      <p:pic>
        <p:nvPicPr>
          <p:cNvPr id="8" name="Obrázek 7">
            <a:extLst>
              <a:ext uri="{FF2B5EF4-FFF2-40B4-BE49-F238E27FC236}">
                <a16:creationId xmlns:a16="http://schemas.microsoft.com/office/drawing/2014/main" id="{2F0BE7F6-66B5-4D50-890A-6180A6238BA4}"/>
              </a:ext>
            </a:extLst>
          </p:cNvPr>
          <p:cNvPicPr>
            <a:picLocks noChangeAspect="1"/>
          </p:cNvPicPr>
          <p:nvPr/>
        </p:nvPicPr>
        <p:blipFill>
          <a:blip r:embed="rId6"/>
          <a:stretch>
            <a:fillRect/>
          </a:stretch>
        </p:blipFill>
        <p:spPr>
          <a:xfrm>
            <a:off x="152400" y="2646938"/>
            <a:ext cx="1480097" cy="1480097"/>
          </a:xfrm>
          <a:prstGeom prst="rect">
            <a:avLst/>
          </a:prstGeom>
        </p:spPr>
      </p:pic>
      <p:sp>
        <p:nvSpPr>
          <p:cNvPr id="6" name="Obdélník 5">
            <a:extLst>
              <a:ext uri="{FF2B5EF4-FFF2-40B4-BE49-F238E27FC236}">
                <a16:creationId xmlns:a16="http://schemas.microsoft.com/office/drawing/2014/main" id="{99A20FCD-6CF5-4F99-9C44-A5FB14E865D3}"/>
              </a:ext>
            </a:extLst>
          </p:cNvPr>
          <p:cNvSpPr/>
          <p:nvPr/>
        </p:nvSpPr>
        <p:spPr>
          <a:xfrm>
            <a:off x="1095495" y="304800"/>
            <a:ext cx="6640536" cy="584775"/>
          </a:xfrm>
          <a:prstGeom prst="rect">
            <a:avLst/>
          </a:prstGeom>
        </p:spPr>
        <p:txBody>
          <a:bodyPr wrap="none">
            <a:spAutoFit/>
          </a:bodyPr>
          <a:lstStyle/>
          <a:p>
            <a:pPr lvl="0"/>
            <a:r>
              <a:rPr lang="en-GB" sz="3200" b="1" dirty="0">
                <a:solidFill>
                  <a:srgbClr val="002060"/>
                </a:solidFill>
                <a:cs typeface="Times New Roman" panose="02020603050405020304" pitchFamily="18" charset="0"/>
              </a:rPr>
              <a:t>L</a:t>
            </a:r>
            <a:r>
              <a:rPr lang="cs-CZ" sz="3200" b="1" dirty="0">
                <a:solidFill>
                  <a:srgbClr val="002060"/>
                </a:solidFill>
                <a:cs typeface="Times New Roman" panose="02020603050405020304" pitchFamily="18" charset="0"/>
              </a:rPr>
              <a:t>EGO</a:t>
            </a:r>
            <a:r>
              <a:rPr lang="en-GB" sz="3200" dirty="0">
                <a:solidFill>
                  <a:srgbClr val="002060"/>
                </a:solidFill>
                <a:cs typeface="Times New Roman" panose="02020603050405020304" pitchFamily="18" charset="0"/>
              </a:rPr>
              <a:t> – Commitment to Sustainability</a:t>
            </a:r>
            <a:r>
              <a:rPr lang="cs-CZ" sz="3200" dirty="0">
                <a:solidFill>
                  <a:srgbClr val="002060"/>
                </a:solidFill>
                <a:cs typeface="Times New Roman" panose="02020603050405020304" pitchFamily="18" charset="0"/>
              </a:rPr>
              <a:t>?</a:t>
            </a:r>
          </a:p>
        </p:txBody>
      </p:sp>
    </p:spTree>
    <p:extLst>
      <p:ext uri="{BB962C8B-B14F-4D97-AF65-F5344CB8AC3E}">
        <p14:creationId xmlns:p14="http://schemas.microsoft.com/office/powerpoint/2010/main" val="211513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88856" y="101984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D0923739-CB37-41F0-A5C9-5925E4420320}"/>
              </a:ext>
            </a:extLst>
          </p:cNvPr>
          <p:cNvPicPr>
            <a:picLocks noChangeAspect="1"/>
          </p:cNvPicPr>
          <p:nvPr/>
        </p:nvPicPr>
        <p:blipFill rotWithShape="1">
          <a:blip r:embed="rId3"/>
          <a:srcRect l="2370" t="18479" r="4580" b="7553"/>
          <a:stretch/>
        </p:blipFill>
        <p:spPr>
          <a:xfrm>
            <a:off x="8531258" y="5044768"/>
            <a:ext cx="3525051" cy="1576201"/>
          </a:xfrm>
          <a:prstGeom prst="rect">
            <a:avLst/>
          </a:prstGeom>
          <a:ln>
            <a:noFill/>
          </a:ln>
          <a:effectLst>
            <a:softEdge rad="112500"/>
          </a:effectLst>
        </p:spPr>
      </p:pic>
      <p:pic>
        <p:nvPicPr>
          <p:cNvPr id="7" name="Obrázek 6">
            <a:extLst>
              <a:ext uri="{FF2B5EF4-FFF2-40B4-BE49-F238E27FC236}">
                <a16:creationId xmlns:a16="http://schemas.microsoft.com/office/drawing/2014/main" id="{EB57AAEF-D020-4C39-9300-D9DD78522815}"/>
              </a:ext>
            </a:extLst>
          </p:cNvPr>
          <p:cNvPicPr>
            <a:picLocks noChangeAspect="1"/>
          </p:cNvPicPr>
          <p:nvPr/>
        </p:nvPicPr>
        <p:blipFill rotWithShape="1">
          <a:blip r:embed="rId4"/>
          <a:srcRect l="24737" t="25005" r="28026" b="14299"/>
          <a:stretch/>
        </p:blipFill>
        <p:spPr>
          <a:xfrm>
            <a:off x="288856" y="694021"/>
            <a:ext cx="8317463" cy="6011579"/>
          </a:xfrm>
          <a:prstGeom prst="rect">
            <a:avLst/>
          </a:prstGeom>
        </p:spPr>
      </p:pic>
      <p:pic>
        <p:nvPicPr>
          <p:cNvPr id="7170" name="Picture 2" descr="Patagonia made Earth its sole shareholder. Will other companies follow suit?">
            <a:extLst>
              <a:ext uri="{FF2B5EF4-FFF2-40B4-BE49-F238E27FC236}">
                <a16:creationId xmlns:a16="http://schemas.microsoft.com/office/drawing/2014/main" id="{3768CEE2-C326-4A0F-B6BE-9B9D1063B7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8699"/>
            <a:ext cx="2072326" cy="1379039"/>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a:extLst>
              <a:ext uri="{FF2B5EF4-FFF2-40B4-BE49-F238E27FC236}">
                <a16:creationId xmlns:a16="http://schemas.microsoft.com/office/drawing/2014/main" id="{051E6E54-C69D-413F-B019-7A0CD323EF84}"/>
              </a:ext>
            </a:extLst>
          </p:cNvPr>
          <p:cNvSpPr/>
          <p:nvPr/>
        </p:nvSpPr>
        <p:spPr>
          <a:xfrm>
            <a:off x="3610466" y="6636862"/>
            <a:ext cx="10689996" cy="246221"/>
          </a:xfrm>
          <a:prstGeom prst="rect">
            <a:avLst/>
          </a:prstGeom>
        </p:spPr>
        <p:txBody>
          <a:bodyPr wrap="square">
            <a:spAutoFit/>
          </a:bodyPr>
          <a:lstStyle/>
          <a:p>
            <a:r>
              <a:rPr lang="cs-CZ" sz="1000" dirty="0"/>
              <a:t>Source: </a:t>
            </a:r>
            <a:r>
              <a:rPr lang="en-GB" sz="1000" dirty="0">
                <a:hlinkClick r:id="rId6"/>
              </a:rPr>
              <a:t>https://www.patagonia.com/on/demandware.static/-/Library-Sites-PatagoniaShared/default/dw2f8292a3/PDF-US/Patagonia-2023-2024-BCorp-Report.pdf</a:t>
            </a:r>
            <a:r>
              <a:rPr lang="cs-CZ" sz="1000" dirty="0"/>
              <a:t> </a:t>
            </a:r>
            <a:endParaRPr lang="en-GB" sz="1000" dirty="0"/>
          </a:p>
        </p:txBody>
      </p:sp>
      <p:pic>
        <p:nvPicPr>
          <p:cNvPr id="11" name="Obrázek 10">
            <a:extLst>
              <a:ext uri="{FF2B5EF4-FFF2-40B4-BE49-F238E27FC236}">
                <a16:creationId xmlns:a16="http://schemas.microsoft.com/office/drawing/2014/main" id="{C67B0C5A-9660-442A-9698-3A1E7DF6CBF2}"/>
              </a:ext>
            </a:extLst>
          </p:cNvPr>
          <p:cNvPicPr>
            <a:picLocks noChangeAspect="1"/>
          </p:cNvPicPr>
          <p:nvPr/>
        </p:nvPicPr>
        <p:blipFill>
          <a:blip r:embed="rId7"/>
          <a:stretch>
            <a:fillRect/>
          </a:stretch>
        </p:blipFill>
        <p:spPr>
          <a:xfrm>
            <a:off x="8606319" y="3426355"/>
            <a:ext cx="3449990" cy="1602520"/>
          </a:xfrm>
          <a:prstGeom prst="rect">
            <a:avLst/>
          </a:prstGeom>
          <a:ln>
            <a:noFill/>
          </a:ln>
          <a:effectLst>
            <a:softEdge rad="112500"/>
          </a:effectLst>
        </p:spPr>
      </p:pic>
      <p:pic>
        <p:nvPicPr>
          <p:cNvPr id="12" name="Obrázek 11">
            <a:extLst>
              <a:ext uri="{FF2B5EF4-FFF2-40B4-BE49-F238E27FC236}">
                <a16:creationId xmlns:a16="http://schemas.microsoft.com/office/drawing/2014/main" id="{043E4FBD-7B58-47FC-9536-4CF3BF764226}"/>
              </a:ext>
            </a:extLst>
          </p:cNvPr>
          <p:cNvPicPr>
            <a:picLocks noChangeAspect="1"/>
          </p:cNvPicPr>
          <p:nvPr/>
        </p:nvPicPr>
        <p:blipFill rotWithShape="1">
          <a:blip r:embed="rId8"/>
          <a:srcRect l="54045" t="39863" r="19434" b="26440"/>
          <a:stretch/>
        </p:blipFill>
        <p:spPr>
          <a:xfrm>
            <a:off x="8345027" y="1407040"/>
            <a:ext cx="2780907" cy="1987591"/>
          </a:xfrm>
          <a:prstGeom prst="rect">
            <a:avLst/>
          </a:prstGeom>
        </p:spPr>
      </p:pic>
      <p:sp>
        <p:nvSpPr>
          <p:cNvPr id="13" name="TextovéPole 12">
            <a:extLst>
              <a:ext uri="{FF2B5EF4-FFF2-40B4-BE49-F238E27FC236}">
                <a16:creationId xmlns:a16="http://schemas.microsoft.com/office/drawing/2014/main" id="{711D3908-BBB5-4B04-B82F-C3413E93B713}"/>
              </a:ext>
            </a:extLst>
          </p:cNvPr>
          <p:cNvSpPr txBox="1"/>
          <p:nvPr/>
        </p:nvSpPr>
        <p:spPr>
          <a:xfrm>
            <a:off x="8465270" y="694021"/>
            <a:ext cx="1866746" cy="53552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18188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771179" y="341368"/>
            <a:ext cx="5961888" cy="461665"/>
          </a:xfrm>
          <a:prstGeom prst="rect">
            <a:avLst/>
          </a:prstGeom>
        </p:spPr>
        <p:txBody>
          <a:bodyPr wrap="none">
            <a:spAutoFit/>
          </a:bodyPr>
          <a:lstStyle/>
          <a:p>
            <a:pPr algn="just"/>
            <a:r>
              <a:rPr lang="en-GB" altLang="cs-CZ" sz="2400" b="1" dirty="0">
                <a:solidFill>
                  <a:srgbClr val="002060"/>
                </a:solidFill>
                <a:cs typeface="Times New Roman" panose="02020603050405020304" pitchFamily="18" charset="0"/>
              </a:rPr>
              <a:t>Examples of activities in the </a:t>
            </a:r>
            <a:r>
              <a:rPr lang="cs-CZ" altLang="cs-CZ" sz="2400" b="1" dirty="0">
                <a:solidFill>
                  <a:srgbClr val="002060"/>
                </a:solidFill>
                <a:cs typeface="Times New Roman" panose="02020603050405020304" pitchFamily="18" charset="0"/>
              </a:rPr>
              <a:t>Social</a:t>
            </a:r>
            <a:r>
              <a:rPr lang="en-GB" altLang="cs-CZ" sz="2400" b="1" dirty="0">
                <a:solidFill>
                  <a:srgbClr val="002060"/>
                </a:solidFill>
                <a:cs typeface="Times New Roman" panose="02020603050405020304" pitchFamily="18" charset="0"/>
              </a:rPr>
              <a:t> pillar</a:t>
            </a:r>
            <a:r>
              <a:rPr lang="cs-CZ" altLang="cs-CZ" sz="2400" b="1" dirty="0">
                <a:solidFill>
                  <a:srgbClr val="002060"/>
                </a:solidFill>
                <a:cs typeface="Times New Roman" panose="02020603050405020304" pitchFamily="18" charset="0"/>
              </a:rPr>
              <a:t> (1/1)</a:t>
            </a:r>
            <a:endParaRPr lang="en-GB" altLang="cs-CZ" sz="2400" b="1" dirty="0">
              <a:solidFill>
                <a:srgbClr val="002060"/>
              </a:solidFill>
              <a:cs typeface="Times New Roman" panose="02020603050405020304" pitchFamily="18" charset="0"/>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88856" y="101984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graphicFrame>
        <p:nvGraphicFramePr>
          <p:cNvPr id="16" name="Tabulka 15">
            <a:extLst>
              <a:ext uri="{FF2B5EF4-FFF2-40B4-BE49-F238E27FC236}">
                <a16:creationId xmlns:a16="http://schemas.microsoft.com/office/drawing/2014/main" id="{C596C019-524A-47FB-A2B4-2F3F814CAA28}"/>
              </a:ext>
            </a:extLst>
          </p:cNvPr>
          <p:cNvGraphicFramePr>
            <a:graphicFrameLocks noGrp="1"/>
          </p:cNvGraphicFramePr>
          <p:nvPr>
            <p:extLst>
              <p:ext uri="{D42A27DB-BD31-4B8C-83A1-F6EECF244321}">
                <p14:modId xmlns:p14="http://schemas.microsoft.com/office/powerpoint/2010/main" val="3037490700"/>
              </p:ext>
            </p:extLst>
          </p:nvPr>
        </p:nvGraphicFramePr>
        <p:xfrm>
          <a:off x="187482" y="1024789"/>
          <a:ext cx="10008078" cy="4813363"/>
        </p:xfrm>
        <a:graphic>
          <a:graphicData uri="http://schemas.openxmlformats.org/drawingml/2006/table">
            <a:tbl>
              <a:tblPr/>
              <a:tblGrid>
                <a:gridCol w="2273408">
                  <a:extLst>
                    <a:ext uri="{9D8B030D-6E8A-4147-A177-3AD203B41FA5}">
                      <a16:colId xmlns:a16="http://schemas.microsoft.com/office/drawing/2014/main" val="819799077"/>
                    </a:ext>
                  </a:extLst>
                </a:gridCol>
                <a:gridCol w="2205872">
                  <a:extLst>
                    <a:ext uri="{9D8B030D-6E8A-4147-A177-3AD203B41FA5}">
                      <a16:colId xmlns:a16="http://schemas.microsoft.com/office/drawing/2014/main" val="3878915601"/>
                    </a:ext>
                  </a:extLst>
                </a:gridCol>
                <a:gridCol w="5528798">
                  <a:extLst>
                    <a:ext uri="{9D8B030D-6E8A-4147-A177-3AD203B41FA5}">
                      <a16:colId xmlns:a16="http://schemas.microsoft.com/office/drawing/2014/main" val="3790390353"/>
                    </a:ext>
                  </a:extLst>
                </a:gridCol>
              </a:tblGrid>
              <a:tr h="348107">
                <a:tc>
                  <a:txBody>
                    <a:bodyPr/>
                    <a:lstStyle/>
                    <a:p>
                      <a:pPr marL="0" algn="l" defTabSz="914400" rtl="0" eaLnBrk="1" latinLnBrk="0" hangingPunct="1"/>
                      <a:r>
                        <a:rPr lang="en-GB" sz="1600" b="1" kern="1200" dirty="0">
                          <a:solidFill>
                            <a:srgbClr val="002060"/>
                          </a:solidFill>
                          <a:latin typeface="+mn-lt"/>
                          <a:ea typeface="+mn-ea"/>
                          <a:cs typeface="Times New Roman" panose="02020603050405020304" pitchFamily="18" charset="0"/>
                        </a:rPr>
                        <a:t>CSR Topic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1" kern="1200" dirty="0">
                          <a:solidFill>
                            <a:srgbClr val="002060"/>
                          </a:solidFill>
                          <a:latin typeface="+mn-lt"/>
                          <a:ea typeface="+mn-ea"/>
                          <a:cs typeface="Times New Roman" panose="02020603050405020304" pitchFamily="18" charset="0"/>
                        </a:rPr>
                        <a:t>CSR 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1" kern="1200" dirty="0">
                          <a:solidFill>
                            <a:srgbClr val="002060"/>
                          </a:solidFill>
                          <a:latin typeface="+mn-lt"/>
                          <a:ea typeface="+mn-ea"/>
                          <a:cs typeface="Times New Roman" panose="02020603050405020304" pitchFamily="18" charset="0"/>
                        </a:rPr>
                        <a:t>Examples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0415606"/>
                  </a:ext>
                </a:extLst>
              </a:tr>
              <a:tr h="609187">
                <a:tc>
                  <a:txBody>
                    <a:bodyPr/>
                    <a:lstStyle/>
                    <a:p>
                      <a:pPr marL="0" algn="l" defTabSz="914400" rtl="0" eaLnBrk="1" latinLnBrk="0" hangingPunct="1"/>
                      <a:r>
                        <a:rPr lang="en-GB" sz="1600" b="1" kern="1200" dirty="0">
                          <a:solidFill>
                            <a:srgbClr val="002060"/>
                          </a:solidFill>
                          <a:latin typeface="+mn-lt"/>
                          <a:ea typeface="+mn-ea"/>
                          <a:cs typeface="Times New Roman" panose="02020603050405020304" pitchFamily="18" charset="0"/>
                        </a:rPr>
                        <a:t>Employee Engagement and Communication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a:solidFill>
                            <a:srgbClr val="002060"/>
                          </a:solidFill>
                          <a:latin typeface="+mn-lt"/>
                          <a:ea typeface="+mn-ea"/>
                          <a:cs typeface="Times New Roman" panose="02020603050405020304" pitchFamily="18" charset="0"/>
                        </a:rPr>
                        <a:t>Collecting Feedback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a:solidFill>
                            <a:srgbClr val="002060"/>
                          </a:solidFill>
                          <a:latin typeface="+mn-lt"/>
                          <a:ea typeface="+mn-ea"/>
                          <a:cs typeface="Times New Roman" panose="02020603050405020304" pitchFamily="18" charset="0"/>
                        </a:rPr>
                        <a:t>Satisfaction survey, complaint tracking and resolution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6854770"/>
                  </a:ext>
                </a:extLst>
              </a:tr>
              <a:tr h="609187">
                <a:tc>
                  <a:txBody>
                    <a:bodyPr/>
                    <a:lstStyle/>
                    <a:p>
                      <a:pPr marL="0" algn="l" defTabSz="914400" rtl="0" eaLnBrk="1" latinLnBrk="0" hangingPunct="1"/>
                      <a:endParaRPr lang="en-GB" sz="1600" b="1" kern="1200" dirty="0">
                        <a:solidFill>
                          <a:srgbClr val="002060"/>
                        </a:solidFill>
                        <a:latin typeface="+mn-lt"/>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dirty="0">
                          <a:solidFill>
                            <a:srgbClr val="002060"/>
                          </a:solidFill>
                          <a:latin typeface="+mn-lt"/>
                          <a:ea typeface="+mn-ea"/>
                          <a:cs typeface="Times New Roman" panose="02020603050405020304" pitchFamily="18" charset="0"/>
                        </a:rPr>
                        <a:t>Employee Involvement in Decision-Making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dirty="0">
                          <a:solidFill>
                            <a:srgbClr val="002060"/>
                          </a:solidFill>
                          <a:latin typeface="+mn-lt"/>
                          <a:ea typeface="+mn-ea"/>
                          <a:cs typeface="Times New Roman" panose="02020603050405020304" pitchFamily="18" charset="0"/>
                        </a:rPr>
                        <a:t>Gathering suggestions for improving company performance, employee impact on CSR focus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3931808"/>
                  </a:ext>
                </a:extLst>
              </a:tr>
              <a:tr h="348107">
                <a:tc>
                  <a:txBody>
                    <a:bodyPr/>
                    <a:lstStyle/>
                    <a:p>
                      <a:pPr marL="0" algn="l" defTabSz="914400" rtl="0" eaLnBrk="1" latinLnBrk="0" hangingPunct="1"/>
                      <a:endParaRPr lang="en-GB" sz="1600" b="1" kern="1200" dirty="0">
                        <a:solidFill>
                          <a:srgbClr val="002060"/>
                        </a:solidFill>
                        <a:latin typeface="+mn-lt"/>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dirty="0">
                          <a:solidFill>
                            <a:srgbClr val="002060"/>
                          </a:solidFill>
                          <a:latin typeface="+mn-lt"/>
                          <a:ea typeface="+mn-ea"/>
                          <a:cs typeface="Times New Roman" panose="02020603050405020304" pitchFamily="18" charset="0"/>
                        </a:rPr>
                        <a:t>Internal Communication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a:solidFill>
                            <a:srgbClr val="002060"/>
                          </a:solidFill>
                          <a:latin typeface="+mn-lt"/>
                          <a:ea typeface="+mn-ea"/>
                          <a:cs typeface="Times New Roman" panose="02020603050405020304" pitchFamily="18" charset="0"/>
                        </a:rPr>
                        <a:t>Use of internal communication tools, informing job applicants about CSR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7471336"/>
                  </a:ext>
                </a:extLst>
              </a:tr>
              <a:tr h="609187">
                <a:tc>
                  <a:txBody>
                    <a:bodyPr/>
                    <a:lstStyle/>
                    <a:p>
                      <a:pPr marL="0" algn="l" defTabSz="914400" rtl="0" eaLnBrk="1" latinLnBrk="0" hangingPunct="1"/>
                      <a:r>
                        <a:rPr lang="en-GB" sz="1600" b="1" kern="1200" dirty="0">
                          <a:solidFill>
                            <a:srgbClr val="002060"/>
                          </a:solidFill>
                          <a:latin typeface="+mn-lt"/>
                          <a:ea typeface="+mn-ea"/>
                          <a:cs typeface="Times New Roman" panose="02020603050405020304" pitchFamily="18" charset="0"/>
                        </a:rPr>
                        <a:t>Work Reward and Compensation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dirty="0">
                          <a:solidFill>
                            <a:srgbClr val="002060"/>
                          </a:solidFill>
                          <a:latin typeface="+mn-lt"/>
                          <a:ea typeface="+mn-ea"/>
                          <a:cs typeface="Times New Roman" panose="02020603050405020304" pitchFamily="18" charset="0"/>
                        </a:rPr>
                        <a:t>Financial Compensation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dirty="0">
                          <a:solidFill>
                            <a:srgbClr val="002060"/>
                          </a:solidFill>
                          <a:latin typeface="+mn-lt"/>
                          <a:ea typeface="+mn-ea"/>
                          <a:cs typeface="Times New Roman" panose="02020603050405020304" pitchFamily="18" charset="0"/>
                        </a:rPr>
                        <a:t>Appropriate salary compensation, sports and relaxation opportunities, cultural activities, social events for employees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7098080"/>
                  </a:ext>
                </a:extLst>
              </a:tr>
              <a:tr h="870268">
                <a:tc>
                  <a:txBody>
                    <a:bodyPr/>
                    <a:lstStyle/>
                    <a:p>
                      <a:pPr marL="0" algn="l" defTabSz="914400" rtl="0" eaLnBrk="1" latinLnBrk="0" hangingPunct="1"/>
                      <a:endParaRPr lang="en-GB" sz="1600" b="1" kern="1200" dirty="0">
                        <a:solidFill>
                          <a:srgbClr val="002060"/>
                        </a:solidFill>
                        <a:latin typeface="+mn-lt"/>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dirty="0">
                          <a:solidFill>
                            <a:srgbClr val="002060"/>
                          </a:solidFill>
                          <a:latin typeface="+mn-lt"/>
                          <a:ea typeface="+mn-ea"/>
                          <a:cs typeface="Times New Roman" panose="02020603050405020304" pitchFamily="18" charset="0"/>
                        </a:rPr>
                        <a:t>Non-financial Benefits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dirty="0">
                          <a:solidFill>
                            <a:srgbClr val="002060"/>
                          </a:solidFill>
                          <a:latin typeface="+mn-lt"/>
                          <a:ea typeface="+mn-ea"/>
                          <a:cs typeface="Times New Roman" panose="02020603050405020304" pitchFamily="18" charset="0"/>
                        </a:rPr>
                        <a:t>Extra vacation time, personal comfort (laptop, car, phone), commuting allowance, employee events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0495742"/>
                  </a:ext>
                </a:extLst>
              </a:tr>
              <a:tr h="609187">
                <a:tc>
                  <a:txBody>
                    <a:bodyPr/>
                    <a:lstStyle/>
                    <a:p>
                      <a:pPr marL="0" algn="l" defTabSz="914400" rtl="0" eaLnBrk="1" latinLnBrk="0" hangingPunct="1"/>
                      <a:r>
                        <a:rPr lang="en-GB" sz="1600" b="1" kern="1200" dirty="0">
                          <a:solidFill>
                            <a:srgbClr val="002060"/>
                          </a:solidFill>
                          <a:latin typeface="+mn-lt"/>
                          <a:ea typeface="+mn-ea"/>
                          <a:cs typeface="Times New Roman" panose="02020603050405020304" pitchFamily="18" charset="0"/>
                        </a:rPr>
                        <a:t>Education and Development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a:solidFill>
                            <a:srgbClr val="002060"/>
                          </a:solidFill>
                          <a:latin typeface="+mn-lt"/>
                          <a:ea typeface="+mn-ea"/>
                          <a:cs typeface="Times New Roman" panose="02020603050405020304" pitchFamily="18" charset="0"/>
                        </a:rPr>
                        <a:t>Employee Training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dirty="0">
                          <a:solidFill>
                            <a:srgbClr val="002060"/>
                          </a:solidFill>
                          <a:latin typeface="+mn-lt"/>
                          <a:ea typeface="+mn-ea"/>
                          <a:cs typeface="Times New Roman" panose="02020603050405020304" pitchFamily="18" charset="0"/>
                        </a:rPr>
                        <a:t>Training, courses, mentoring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4754601"/>
                  </a:ext>
                </a:extLst>
              </a:tr>
              <a:tr h="348107">
                <a:tc>
                  <a:txBody>
                    <a:bodyPr/>
                    <a:lstStyle/>
                    <a:p>
                      <a:pPr marL="0" algn="l" defTabSz="914400" rtl="0" eaLnBrk="1" latinLnBrk="0" hangingPunct="1"/>
                      <a:endParaRPr lang="en-GB" sz="1600" b="1" kern="1200" dirty="0">
                        <a:solidFill>
                          <a:srgbClr val="002060"/>
                        </a:solidFill>
                        <a:latin typeface="+mn-lt"/>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a:solidFill>
                            <a:srgbClr val="002060"/>
                          </a:solidFill>
                          <a:latin typeface="+mn-lt"/>
                          <a:ea typeface="+mn-ea"/>
                          <a:cs typeface="Times New Roman" panose="02020603050405020304" pitchFamily="18" charset="0"/>
                        </a:rPr>
                        <a:t>Professional Development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dirty="0">
                          <a:solidFill>
                            <a:srgbClr val="002060"/>
                          </a:solidFill>
                          <a:latin typeface="+mn-lt"/>
                          <a:ea typeface="+mn-ea"/>
                          <a:cs typeface="Times New Roman" panose="02020603050405020304" pitchFamily="18" charset="0"/>
                        </a:rPr>
                        <a:t>Career development plans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0172028"/>
                  </a:ext>
                </a:extLst>
              </a:tr>
            </a:tbl>
          </a:graphicData>
        </a:graphic>
      </p:graphicFrame>
    </p:spTree>
    <p:extLst>
      <p:ext uri="{BB962C8B-B14F-4D97-AF65-F5344CB8AC3E}">
        <p14:creationId xmlns:p14="http://schemas.microsoft.com/office/powerpoint/2010/main" val="136921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771179" y="341368"/>
            <a:ext cx="5961888" cy="461665"/>
          </a:xfrm>
          <a:prstGeom prst="rect">
            <a:avLst/>
          </a:prstGeom>
        </p:spPr>
        <p:txBody>
          <a:bodyPr wrap="none">
            <a:spAutoFit/>
          </a:bodyPr>
          <a:lstStyle/>
          <a:p>
            <a:pPr algn="just"/>
            <a:r>
              <a:rPr lang="en-GB" altLang="cs-CZ" sz="2400" b="1" dirty="0">
                <a:solidFill>
                  <a:srgbClr val="002060"/>
                </a:solidFill>
                <a:cs typeface="Times New Roman" panose="02020603050405020304" pitchFamily="18" charset="0"/>
              </a:rPr>
              <a:t>Examples of activities in the </a:t>
            </a:r>
            <a:r>
              <a:rPr lang="cs-CZ" altLang="cs-CZ" sz="2400" b="1" dirty="0">
                <a:solidFill>
                  <a:srgbClr val="002060"/>
                </a:solidFill>
                <a:cs typeface="Times New Roman" panose="02020603050405020304" pitchFamily="18" charset="0"/>
              </a:rPr>
              <a:t>Social</a:t>
            </a:r>
            <a:r>
              <a:rPr lang="en-GB" altLang="cs-CZ" sz="2400" b="1" dirty="0">
                <a:solidFill>
                  <a:srgbClr val="002060"/>
                </a:solidFill>
                <a:cs typeface="Times New Roman" panose="02020603050405020304" pitchFamily="18" charset="0"/>
              </a:rPr>
              <a:t> pillar</a:t>
            </a:r>
            <a:r>
              <a:rPr lang="cs-CZ" altLang="cs-CZ" sz="2400" b="1" dirty="0">
                <a:solidFill>
                  <a:srgbClr val="002060"/>
                </a:solidFill>
                <a:cs typeface="Times New Roman" panose="02020603050405020304" pitchFamily="18" charset="0"/>
              </a:rPr>
              <a:t> (1/2)</a:t>
            </a:r>
            <a:endParaRPr lang="en-GB" altLang="cs-CZ" sz="2400" b="1" dirty="0">
              <a:solidFill>
                <a:srgbClr val="002060"/>
              </a:solidFill>
              <a:cs typeface="Times New Roman" panose="02020603050405020304" pitchFamily="18" charset="0"/>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88856" y="101984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graphicFrame>
        <p:nvGraphicFramePr>
          <p:cNvPr id="4" name="Tabulka 3">
            <a:extLst>
              <a:ext uri="{FF2B5EF4-FFF2-40B4-BE49-F238E27FC236}">
                <a16:creationId xmlns:a16="http://schemas.microsoft.com/office/drawing/2014/main" id="{9B7F0734-403A-4178-B89A-99FDBF1CC136}"/>
              </a:ext>
            </a:extLst>
          </p:cNvPr>
          <p:cNvGraphicFramePr>
            <a:graphicFrameLocks noGrp="1"/>
          </p:cNvGraphicFramePr>
          <p:nvPr>
            <p:extLst>
              <p:ext uri="{D42A27DB-BD31-4B8C-83A1-F6EECF244321}">
                <p14:modId xmlns:p14="http://schemas.microsoft.com/office/powerpoint/2010/main" val="62365372"/>
              </p:ext>
            </p:extLst>
          </p:nvPr>
        </p:nvGraphicFramePr>
        <p:xfrm>
          <a:off x="500331" y="1019848"/>
          <a:ext cx="9558069" cy="5319220"/>
        </p:xfrm>
        <a:graphic>
          <a:graphicData uri="http://schemas.openxmlformats.org/drawingml/2006/table">
            <a:tbl>
              <a:tblPr/>
              <a:tblGrid>
                <a:gridCol w="1418337">
                  <a:extLst>
                    <a:ext uri="{9D8B030D-6E8A-4147-A177-3AD203B41FA5}">
                      <a16:colId xmlns:a16="http://schemas.microsoft.com/office/drawing/2014/main" val="2637130313"/>
                    </a:ext>
                  </a:extLst>
                </a:gridCol>
                <a:gridCol w="2889157">
                  <a:extLst>
                    <a:ext uri="{9D8B030D-6E8A-4147-A177-3AD203B41FA5}">
                      <a16:colId xmlns:a16="http://schemas.microsoft.com/office/drawing/2014/main" val="412625595"/>
                    </a:ext>
                  </a:extLst>
                </a:gridCol>
                <a:gridCol w="5250575">
                  <a:extLst>
                    <a:ext uri="{9D8B030D-6E8A-4147-A177-3AD203B41FA5}">
                      <a16:colId xmlns:a16="http://schemas.microsoft.com/office/drawing/2014/main" val="3356510374"/>
                    </a:ext>
                  </a:extLst>
                </a:gridCol>
              </a:tblGrid>
              <a:tr h="274435">
                <a:tc>
                  <a:txBody>
                    <a:bodyPr/>
                    <a:lstStyle/>
                    <a:p>
                      <a:r>
                        <a:rPr lang="en-GB" sz="1600" b="1" kern="1200" dirty="0">
                          <a:solidFill>
                            <a:srgbClr val="002060"/>
                          </a:solidFill>
                          <a:latin typeface="+mn-lt"/>
                          <a:ea typeface="+mn-ea"/>
                          <a:cs typeface="Times New Roman" panose="02020603050405020304" pitchFamily="18" charset="0"/>
                        </a:rPr>
                        <a:t>CSR Topic</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1" kern="1200" dirty="0">
                          <a:solidFill>
                            <a:srgbClr val="002060"/>
                          </a:solidFill>
                          <a:latin typeface="+mn-lt"/>
                          <a:ea typeface="+mn-ea"/>
                          <a:cs typeface="Times New Roman" panose="02020603050405020304" pitchFamily="18" charset="0"/>
                        </a:rPr>
                        <a:t>CSR Activity</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1" kern="1200" dirty="0">
                          <a:solidFill>
                            <a:srgbClr val="002060"/>
                          </a:solidFill>
                          <a:latin typeface="+mn-lt"/>
                          <a:ea typeface="+mn-ea"/>
                          <a:cs typeface="Times New Roman" panose="02020603050405020304" pitchFamily="18" charset="0"/>
                        </a:rPr>
                        <a:t>Examples</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6634828"/>
                  </a:ext>
                </a:extLst>
              </a:tr>
              <a:tr h="499325">
                <a:tc>
                  <a:txBody>
                    <a:bodyPr/>
                    <a:lstStyle/>
                    <a:p>
                      <a:r>
                        <a:rPr lang="en-GB" sz="1600" b="1" kern="1200" dirty="0">
                          <a:solidFill>
                            <a:srgbClr val="002060"/>
                          </a:solidFill>
                          <a:latin typeface="+mn-lt"/>
                          <a:ea typeface="+mn-ea"/>
                          <a:cs typeface="Times New Roman" panose="02020603050405020304" pitchFamily="18" charset="0"/>
                        </a:rPr>
                        <a:t>Health and Safety</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a:solidFill>
                            <a:srgbClr val="002060"/>
                          </a:solidFill>
                          <a:latin typeface="+mn-lt"/>
                          <a:ea typeface="+mn-ea"/>
                          <a:cs typeface="Times New Roman" panose="02020603050405020304" pitchFamily="18" charset="0"/>
                        </a:rPr>
                        <a:t>Company Policy</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a:solidFill>
                            <a:srgbClr val="002060"/>
                          </a:solidFill>
                          <a:latin typeface="+mn-lt"/>
                          <a:ea typeface="+mn-ea"/>
                          <a:cs typeface="Times New Roman" panose="02020603050405020304" pitchFamily="18" charset="0"/>
                        </a:rPr>
                        <a:t>Rules, measures, training</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356153"/>
                  </a:ext>
                </a:extLst>
              </a:tr>
              <a:tr h="307965">
                <a:tc>
                  <a:txBody>
                    <a:bodyPr/>
                    <a:lstStyle/>
                    <a:p>
                      <a:endParaRPr lang="en-GB" sz="1600" b="1" kern="1200" dirty="0">
                        <a:solidFill>
                          <a:srgbClr val="002060"/>
                        </a:solidFill>
                        <a:latin typeface="+mn-lt"/>
                        <a:ea typeface="+mn-ea"/>
                        <a:cs typeface="Times New Roman" panose="02020603050405020304" pitchFamily="18" charset="0"/>
                      </a:endParaRP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dirty="0">
                          <a:solidFill>
                            <a:srgbClr val="002060"/>
                          </a:solidFill>
                          <a:latin typeface="+mn-lt"/>
                          <a:ea typeface="+mn-ea"/>
                          <a:cs typeface="Times New Roman" panose="02020603050405020304" pitchFamily="18" charset="0"/>
                        </a:rPr>
                        <a:t>Health Services</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a:solidFill>
                            <a:srgbClr val="002060"/>
                          </a:solidFill>
                          <a:latin typeface="+mn-lt"/>
                          <a:ea typeface="+mn-ea"/>
                          <a:cs typeface="Times New Roman" panose="02020603050405020304" pitchFamily="18" charset="0"/>
                        </a:rPr>
                        <a:t>Contribution to premium healthcare, vaccinations</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0483358"/>
                  </a:ext>
                </a:extLst>
              </a:tr>
              <a:tr h="499325">
                <a:tc>
                  <a:txBody>
                    <a:bodyPr/>
                    <a:lstStyle/>
                    <a:p>
                      <a:r>
                        <a:rPr lang="en-GB" sz="1600" b="1" kern="1200" dirty="0">
                          <a:solidFill>
                            <a:srgbClr val="002060"/>
                          </a:solidFill>
                          <a:latin typeface="+mn-lt"/>
                          <a:ea typeface="+mn-ea"/>
                          <a:cs typeface="Times New Roman" panose="02020603050405020304" pitchFamily="18" charset="0"/>
                        </a:rPr>
                        <a:t>Work–Life Balance</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dirty="0">
                          <a:solidFill>
                            <a:srgbClr val="002060"/>
                          </a:solidFill>
                          <a:latin typeface="+mn-lt"/>
                          <a:ea typeface="+mn-ea"/>
                          <a:cs typeface="Times New Roman" panose="02020603050405020304" pitchFamily="18" charset="0"/>
                        </a:rPr>
                        <a:t>Flexible Work Forms</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dirty="0">
                          <a:solidFill>
                            <a:srgbClr val="002060"/>
                          </a:solidFill>
                          <a:latin typeface="+mn-lt"/>
                          <a:ea typeface="+mn-ea"/>
                          <a:cs typeface="Times New Roman" panose="02020603050405020304" pitchFamily="18" charset="0"/>
                        </a:rPr>
                        <a:t>Flexible working hours, </a:t>
                      </a:r>
                      <a:r>
                        <a:rPr lang="cs-CZ" sz="1600" b="0" kern="1200" dirty="0" err="1">
                          <a:solidFill>
                            <a:srgbClr val="002060"/>
                          </a:solidFill>
                          <a:latin typeface="+mn-lt"/>
                          <a:ea typeface="+mn-ea"/>
                          <a:cs typeface="Times New Roman" panose="02020603050405020304" pitchFamily="18" charset="0"/>
                        </a:rPr>
                        <a:t>home</a:t>
                      </a:r>
                      <a:r>
                        <a:rPr lang="cs-CZ" sz="1600" b="0" kern="1200" dirty="0">
                          <a:solidFill>
                            <a:srgbClr val="002060"/>
                          </a:solidFill>
                          <a:latin typeface="+mn-lt"/>
                          <a:ea typeface="+mn-ea"/>
                          <a:cs typeface="Times New Roman" panose="02020603050405020304" pitchFamily="18" charset="0"/>
                        </a:rPr>
                        <a:t> </a:t>
                      </a:r>
                      <a:r>
                        <a:rPr lang="cs-CZ" sz="1600" b="0" kern="1200" dirty="0" err="1">
                          <a:solidFill>
                            <a:srgbClr val="002060"/>
                          </a:solidFill>
                          <a:latin typeface="+mn-lt"/>
                          <a:ea typeface="+mn-ea"/>
                          <a:cs typeface="Times New Roman" panose="02020603050405020304" pitchFamily="18" charset="0"/>
                        </a:rPr>
                        <a:t>office</a:t>
                      </a:r>
                      <a:r>
                        <a:rPr lang="en-GB" sz="1600" b="0" kern="1200" dirty="0">
                          <a:solidFill>
                            <a:srgbClr val="002060"/>
                          </a:solidFill>
                          <a:latin typeface="+mn-lt"/>
                          <a:ea typeface="+mn-ea"/>
                          <a:cs typeface="Times New Roman" panose="02020603050405020304" pitchFamily="18" charset="0"/>
                        </a:rPr>
                        <a:t>, reduced hours, shift work, job sharing</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2102714"/>
                  </a:ext>
                </a:extLst>
              </a:tr>
              <a:tr h="499325">
                <a:tc>
                  <a:txBody>
                    <a:bodyPr/>
                    <a:lstStyle/>
                    <a:p>
                      <a:endParaRPr lang="en-GB" sz="1600" b="1" kern="1200" dirty="0">
                        <a:solidFill>
                          <a:srgbClr val="002060"/>
                        </a:solidFill>
                        <a:latin typeface="+mn-lt"/>
                        <a:ea typeface="+mn-ea"/>
                        <a:cs typeface="Times New Roman" panose="02020603050405020304" pitchFamily="18" charset="0"/>
                      </a:endParaRP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dirty="0">
                          <a:solidFill>
                            <a:srgbClr val="002060"/>
                          </a:solidFill>
                          <a:latin typeface="+mn-lt"/>
                          <a:ea typeface="+mn-ea"/>
                          <a:cs typeface="Times New Roman" panose="02020603050405020304" pitchFamily="18" charset="0"/>
                        </a:rPr>
                        <a:t>Care for Children, Seniors, or Sick Persons</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a:solidFill>
                            <a:srgbClr val="002060"/>
                          </a:solidFill>
                          <a:latin typeface="+mn-lt"/>
                          <a:ea typeface="+mn-ea"/>
                          <a:cs typeface="Times New Roman" panose="02020603050405020304" pitchFamily="18" charset="0"/>
                        </a:rPr>
                        <a:t>Childcare allowance, psychological counselling</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2441101"/>
                  </a:ext>
                </a:extLst>
              </a:tr>
              <a:tr h="307965">
                <a:tc>
                  <a:txBody>
                    <a:bodyPr/>
                    <a:lstStyle/>
                    <a:p>
                      <a:endParaRPr lang="en-GB" sz="1600" b="1" kern="1200" dirty="0">
                        <a:solidFill>
                          <a:srgbClr val="002060"/>
                        </a:solidFill>
                        <a:latin typeface="+mn-lt"/>
                        <a:ea typeface="+mn-ea"/>
                        <a:cs typeface="Times New Roman" panose="02020603050405020304" pitchFamily="18" charset="0"/>
                      </a:endParaRP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dirty="0">
                          <a:solidFill>
                            <a:srgbClr val="002060"/>
                          </a:solidFill>
                          <a:latin typeface="+mn-lt"/>
                          <a:ea typeface="+mn-ea"/>
                          <a:cs typeface="Times New Roman" panose="02020603050405020304" pitchFamily="18" charset="0"/>
                        </a:rPr>
                        <a:t>Employees on Parental Leave</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a:solidFill>
                            <a:srgbClr val="002060"/>
                          </a:solidFill>
                          <a:latin typeface="+mn-lt"/>
                          <a:ea typeface="+mn-ea"/>
                          <a:cs typeface="Times New Roman" panose="02020603050405020304" pitchFamily="18" charset="0"/>
                        </a:rPr>
                        <a:t>Contact during parental leave, support for return to work</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4574553"/>
                  </a:ext>
                </a:extLst>
              </a:tr>
              <a:tr h="307965">
                <a:tc>
                  <a:txBody>
                    <a:bodyPr/>
                    <a:lstStyle/>
                    <a:p>
                      <a:r>
                        <a:rPr lang="en-GB" sz="1600" b="1" kern="1200" dirty="0">
                          <a:solidFill>
                            <a:srgbClr val="002060"/>
                          </a:solidFill>
                          <a:latin typeface="+mn-lt"/>
                          <a:ea typeface="+mn-ea"/>
                          <a:cs typeface="Times New Roman" panose="02020603050405020304" pitchFamily="18" charset="0"/>
                        </a:rPr>
                        <a:t>Outplacement</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dirty="0">
                          <a:solidFill>
                            <a:srgbClr val="002060"/>
                          </a:solidFill>
                          <a:latin typeface="+mn-lt"/>
                          <a:ea typeface="+mn-ea"/>
                          <a:cs typeface="Times New Roman" panose="02020603050405020304" pitchFamily="18" charset="0"/>
                        </a:rPr>
                        <a:t>Support for Laid-off Employees</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a:solidFill>
                            <a:srgbClr val="002060"/>
                          </a:solidFill>
                          <a:latin typeface="+mn-lt"/>
                          <a:ea typeface="+mn-ea"/>
                          <a:cs typeface="Times New Roman" panose="02020603050405020304" pitchFamily="18" charset="0"/>
                        </a:rPr>
                        <a:t>Financial assistance, job search help, retraining and education</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1877950"/>
                  </a:ext>
                </a:extLst>
              </a:tr>
              <a:tr h="499325">
                <a:tc>
                  <a:txBody>
                    <a:bodyPr/>
                    <a:lstStyle/>
                    <a:p>
                      <a:r>
                        <a:rPr lang="en-GB" sz="1600" b="1" kern="1200" dirty="0">
                          <a:solidFill>
                            <a:srgbClr val="002060"/>
                          </a:solidFill>
                          <a:latin typeface="+mn-lt"/>
                          <a:ea typeface="+mn-ea"/>
                          <a:cs typeface="Times New Roman" panose="02020603050405020304" pitchFamily="18" charset="0"/>
                        </a:rPr>
                        <a:t>Equal Opportunities</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a:solidFill>
                            <a:srgbClr val="002060"/>
                          </a:solidFill>
                          <a:latin typeface="+mn-lt"/>
                          <a:ea typeface="+mn-ea"/>
                          <a:cs typeface="Times New Roman" panose="02020603050405020304" pitchFamily="18" charset="0"/>
                        </a:rPr>
                        <a:t>Anti-discrimination Measures</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dirty="0">
                          <a:solidFill>
                            <a:srgbClr val="002060"/>
                          </a:solidFill>
                          <a:latin typeface="+mn-lt"/>
                          <a:ea typeface="+mn-ea"/>
                          <a:cs typeface="Times New Roman" panose="02020603050405020304" pitchFamily="18" charset="0"/>
                        </a:rPr>
                        <a:t>Preventing discrimination in recruitment and the workplace</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0991467"/>
                  </a:ext>
                </a:extLst>
              </a:tr>
              <a:tr h="499325">
                <a:tc>
                  <a:txBody>
                    <a:bodyPr/>
                    <a:lstStyle/>
                    <a:p>
                      <a:endParaRPr lang="en-GB" sz="1600" b="1" kern="1200" dirty="0">
                        <a:solidFill>
                          <a:srgbClr val="002060"/>
                        </a:solidFill>
                        <a:latin typeface="+mn-lt"/>
                        <a:ea typeface="+mn-ea"/>
                        <a:cs typeface="Times New Roman" panose="02020603050405020304" pitchFamily="18" charset="0"/>
                      </a:endParaRP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a:solidFill>
                            <a:srgbClr val="002060"/>
                          </a:solidFill>
                          <a:latin typeface="+mn-lt"/>
                          <a:ea typeface="+mn-ea"/>
                          <a:cs typeface="Times New Roman" panose="02020603050405020304" pitchFamily="18" charset="0"/>
                        </a:rPr>
                        <a:t>Workplace Diversity</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dirty="0">
                          <a:solidFill>
                            <a:srgbClr val="002060"/>
                          </a:solidFill>
                          <a:latin typeface="+mn-lt"/>
                          <a:ea typeface="+mn-ea"/>
                          <a:cs typeface="Times New Roman" panose="02020603050405020304" pitchFamily="18" charset="0"/>
                        </a:rPr>
                        <a:t>Promoting diversity (women, ethnic minorities, disabled, seniors)</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4742950"/>
                  </a:ext>
                </a:extLst>
              </a:tr>
              <a:tr h="724214">
                <a:tc>
                  <a:txBody>
                    <a:bodyPr/>
                    <a:lstStyle/>
                    <a:p>
                      <a:r>
                        <a:rPr lang="en-GB" sz="1600" b="1" kern="1200" dirty="0">
                          <a:solidFill>
                            <a:srgbClr val="002060"/>
                          </a:solidFill>
                          <a:latin typeface="+mn-lt"/>
                          <a:ea typeface="+mn-ea"/>
                          <a:cs typeface="Times New Roman" panose="02020603050405020304" pitchFamily="18" charset="0"/>
                        </a:rPr>
                        <a:t>Support for Local Community</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a:solidFill>
                            <a:srgbClr val="002060"/>
                          </a:solidFill>
                          <a:latin typeface="+mn-lt"/>
                          <a:ea typeface="+mn-ea"/>
                          <a:cs typeface="Times New Roman" panose="02020603050405020304" pitchFamily="18" charset="0"/>
                        </a:rPr>
                        <a:t>Corporate Volunteering</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dirty="0">
                          <a:solidFill>
                            <a:srgbClr val="002060"/>
                          </a:solidFill>
                          <a:latin typeface="+mn-lt"/>
                          <a:ea typeface="+mn-ea"/>
                          <a:cs typeface="Times New Roman" panose="02020603050405020304" pitchFamily="18" charset="0"/>
                        </a:rPr>
                        <a:t>Employees volunteering during working hours (manual work or knowledge sharing)</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7959341"/>
                  </a:ext>
                </a:extLst>
              </a:tr>
              <a:tr h="307965">
                <a:tc>
                  <a:txBody>
                    <a:bodyPr/>
                    <a:lstStyle/>
                    <a:p>
                      <a:endParaRPr lang="en-GB" sz="1600" b="1" kern="1200" dirty="0">
                        <a:solidFill>
                          <a:srgbClr val="002060"/>
                        </a:solidFill>
                        <a:latin typeface="+mn-lt"/>
                        <a:ea typeface="+mn-ea"/>
                        <a:cs typeface="Times New Roman" panose="02020603050405020304" pitchFamily="18" charset="0"/>
                      </a:endParaRP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a:solidFill>
                            <a:srgbClr val="002060"/>
                          </a:solidFill>
                          <a:latin typeface="+mn-lt"/>
                          <a:ea typeface="+mn-ea"/>
                          <a:cs typeface="Times New Roman" panose="02020603050405020304" pitchFamily="18" charset="0"/>
                        </a:rPr>
                        <a:t>Matching Fund</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dirty="0">
                          <a:solidFill>
                            <a:srgbClr val="002060"/>
                          </a:solidFill>
                          <a:latin typeface="+mn-lt"/>
                          <a:ea typeface="+mn-ea"/>
                          <a:cs typeface="Times New Roman" panose="02020603050405020304" pitchFamily="18" charset="0"/>
                        </a:rPr>
                        <a:t>Company doubles funds raised by employees</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7723813"/>
                  </a:ext>
                </a:extLst>
              </a:tr>
              <a:tr h="274435">
                <a:tc>
                  <a:txBody>
                    <a:bodyPr/>
                    <a:lstStyle/>
                    <a:p>
                      <a:endParaRPr lang="en-GB" sz="1600" b="1" kern="1200" dirty="0">
                        <a:solidFill>
                          <a:srgbClr val="002060"/>
                        </a:solidFill>
                        <a:latin typeface="+mn-lt"/>
                        <a:ea typeface="+mn-ea"/>
                        <a:cs typeface="Times New Roman" panose="02020603050405020304" pitchFamily="18" charset="0"/>
                      </a:endParaRP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a:solidFill>
                            <a:srgbClr val="002060"/>
                          </a:solidFill>
                          <a:latin typeface="+mn-lt"/>
                          <a:ea typeface="+mn-ea"/>
                          <a:cs typeface="Times New Roman" panose="02020603050405020304" pitchFamily="18" charset="0"/>
                        </a:rPr>
                        <a:t>Charity Events</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kern="1200" dirty="0">
                          <a:solidFill>
                            <a:srgbClr val="002060"/>
                          </a:solidFill>
                          <a:latin typeface="+mn-lt"/>
                          <a:ea typeface="+mn-ea"/>
                          <a:cs typeface="Times New Roman" panose="02020603050405020304" pitchFamily="18" charset="0"/>
                        </a:rPr>
                        <a:t>Charity balls, auctions, raffles</a:t>
                      </a:r>
                    </a:p>
                  </a:txBody>
                  <a:tcPr marL="53720" marR="53720" marT="26860" marB="26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4252810"/>
                  </a:ext>
                </a:extLst>
              </a:tr>
            </a:tbl>
          </a:graphicData>
        </a:graphic>
      </p:graphicFrame>
    </p:spTree>
    <p:extLst>
      <p:ext uri="{BB962C8B-B14F-4D97-AF65-F5344CB8AC3E}">
        <p14:creationId xmlns:p14="http://schemas.microsoft.com/office/powerpoint/2010/main" val="185376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771179" y="341368"/>
            <a:ext cx="5961888" cy="461665"/>
          </a:xfrm>
          <a:prstGeom prst="rect">
            <a:avLst/>
          </a:prstGeom>
        </p:spPr>
        <p:txBody>
          <a:bodyPr wrap="none">
            <a:spAutoFit/>
          </a:bodyPr>
          <a:lstStyle/>
          <a:p>
            <a:pPr algn="just"/>
            <a:r>
              <a:rPr lang="en-GB" altLang="cs-CZ" sz="2400" b="1" dirty="0">
                <a:solidFill>
                  <a:srgbClr val="002060"/>
                </a:solidFill>
                <a:cs typeface="Times New Roman" panose="02020603050405020304" pitchFamily="18" charset="0"/>
              </a:rPr>
              <a:t>Examples of activities in the </a:t>
            </a:r>
            <a:r>
              <a:rPr lang="cs-CZ" altLang="cs-CZ" sz="2400" b="1" dirty="0">
                <a:solidFill>
                  <a:srgbClr val="002060"/>
                </a:solidFill>
                <a:cs typeface="Times New Roman" panose="02020603050405020304" pitchFamily="18" charset="0"/>
              </a:rPr>
              <a:t>Social</a:t>
            </a:r>
            <a:r>
              <a:rPr lang="en-GB" altLang="cs-CZ" sz="2400" b="1" dirty="0">
                <a:solidFill>
                  <a:srgbClr val="002060"/>
                </a:solidFill>
                <a:cs typeface="Times New Roman" panose="02020603050405020304" pitchFamily="18" charset="0"/>
              </a:rPr>
              <a:t> pillar</a:t>
            </a:r>
            <a:r>
              <a:rPr lang="cs-CZ" altLang="cs-CZ" sz="2400" b="1" dirty="0">
                <a:solidFill>
                  <a:srgbClr val="002060"/>
                </a:solidFill>
                <a:cs typeface="Times New Roman" panose="02020603050405020304" pitchFamily="18" charset="0"/>
              </a:rPr>
              <a:t> (1/3)</a:t>
            </a:r>
            <a:endParaRPr lang="en-GB" altLang="cs-CZ" sz="2400" b="1" dirty="0">
              <a:solidFill>
                <a:srgbClr val="002060"/>
              </a:solidFill>
              <a:cs typeface="Times New Roman" panose="02020603050405020304" pitchFamily="18" charset="0"/>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88856" y="101984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graphicFrame>
        <p:nvGraphicFramePr>
          <p:cNvPr id="6" name="Tabulka 5">
            <a:extLst>
              <a:ext uri="{FF2B5EF4-FFF2-40B4-BE49-F238E27FC236}">
                <a16:creationId xmlns:a16="http://schemas.microsoft.com/office/drawing/2014/main" id="{ACC152BF-6A80-426A-B08F-A228C37A441E}"/>
              </a:ext>
            </a:extLst>
          </p:cNvPr>
          <p:cNvGraphicFramePr>
            <a:graphicFrameLocks noGrp="1"/>
          </p:cNvGraphicFramePr>
          <p:nvPr>
            <p:extLst>
              <p:ext uri="{D42A27DB-BD31-4B8C-83A1-F6EECF244321}">
                <p14:modId xmlns:p14="http://schemas.microsoft.com/office/powerpoint/2010/main" val="1585409309"/>
              </p:ext>
            </p:extLst>
          </p:nvPr>
        </p:nvGraphicFramePr>
        <p:xfrm>
          <a:off x="152400" y="1005328"/>
          <a:ext cx="10151096" cy="5336568"/>
        </p:xfrm>
        <a:graphic>
          <a:graphicData uri="http://schemas.openxmlformats.org/drawingml/2006/table">
            <a:tbl>
              <a:tblPr/>
              <a:tblGrid>
                <a:gridCol w="1744261">
                  <a:extLst>
                    <a:ext uri="{9D8B030D-6E8A-4147-A177-3AD203B41FA5}">
                      <a16:colId xmlns:a16="http://schemas.microsoft.com/office/drawing/2014/main" val="1698349095"/>
                    </a:ext>
                  </a:extLst>
                </a:gridCol>
                <a:gridCol w="2637085">
                  <a:extLst>
                    <a:ext uri="{9D8B030D-6E8A-4147-A177-3AD203B41FA5}">
                      <a16:colId xmlns:a16="http://schemas.microsoft.com/office/drawing/2014/main" val="2012506141"/>
                    </a:ext>
                  </a:extLst>
                </a:gridCol>
                <a:gridCol w="5769750">
                  <a:extLst>
                    <a:ext uri="{9D8B030D-6E8A-4147-A177-3AD203B41FA5}">
                      <a16:colId xmlns:a16="http://schemas.microsoft.com/office/drawing/2014/main" val="1837435940"/>
                    </a:ext>
                  </a:extLst>
                </a:gridCol>
              </a:tblGrid>
              <a:tr h="277582">
                <a:tc>
                  <a:txBody>
                    <a:bodyPr/>
                    <a:lstStyle/>
                    <a:p>
                      <a:r>
                        <a:rPr lang="en-GB" sz="1400" b="1" kern="1200" dirty="0">
                          <a:solidFill>
                            <a:srgbClr val="002060"/>
                          </a:solidFill>
                          <a:latin typeface="+mn-lt"/>
                          <a:ea typeface="+mn-ea"/>
                          <a:cs typeface="Times New Roman" panose="02020603050405020304" pitchFamily="18" charset="0"/>
                        </a:rPr>
                        <a:t>CSR Topic</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1" kern="1200" dirty="0">
                          <a:solidFill>
                            <a:srgbClr val="002060"/>
                          </a:solidFill>
                          <a:latin typeface="+mn-lt"/>
                          <a:ea typeface="+mn-ea"/>
                          <a:cs typeface="Times New Roman" panose="02020603050405020304" pitchFamily="18" charset="0"/>
                        </a:rPr>
                        <a:t>CSR Motion</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1" kern="1200" dirty="0">
                          <a:solidFill>
                            <a:srgbClr val="002060"/>
                          </a:solidFill>
                          <a:latin typeface="+mn-lt"/>
                          <a:ea typeface="+mn-ea"/>
                          <a:cs typeface="Times New Roman" panose="02020603050405020304" pitchFamily="18" charset="0"/>
                        </a:rPr>
                        <a:t>Examples</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7668941"/>
                  </a:ext>
                </a:extLst>
              </a:tr>
              <a:tr h="485612">
                <a:tc>
                  <a:txBody>
                    <a:bodyPr/>
                    <a:lstStyle/>
                    <a:p>
                      <a:r>
                        <a:rPr lang="en-GB" sz="1400" b="1" kern="1200" dirty="0">
                          <a:solidFill>
                            <a:srgbClr val="002060"/>
                          </a:solidFill>
                          <a:latin typeface="+mn-lt"/>
                          <a:ea typeface="+mn-ea"/>
                          <a:cs typeface="Times New Roman" panose="02020603050405020304" pitchFamily="18" charset="0"/>
                        </a:rPr>
                        <a:t>Community Support</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0" kern="1200" dirty="0">
                          <a:solidFill>
                            <a:srgbClr val="002060"/>
                          </a:solidFill>
                          <a:latin typeface="+mn-lt"/>
                          <a:ea typeface="+mn-ea"/>
                          <a:cs typeface="Times New Roman" panose="02020603050405020304" pitchFamily="18" charset="0"/>
                        </a:rPr>
                        <a:t>Corporate Donations</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0" kern="1200">
                          <a:solidFill>
                            <a:srgbClr val="002060"/>
                          </a:solidFill>
                          <a:latin typeface="+mn-lt"/>
                          <a:ea typeface="+mn-ea"/>
                          <a:cs typeface="Times New Roman" panose="02020603050405020304" pitchFamily="18" charset="0"/>
                        </a:rPr>
                        <a:t>Financial or material support, offering services at a discount or for free, renting out company premises</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4034440"/>
                  </a:ext>
                </a:extLst>
              </a:tr>
              <a:tr h="485612">
                <a:tc>
                  <a:txBody>
                    <a:bodyPr/>
                    <a:lstStyle/>
                    <a:p>
                      <a:endParaRPr lang="en-GB" sz="1400" b="1" kern="1200" dirty="0">
                        <a:solidFill>
                          <a:srgbClr val="002060"/>
                        </a:solidFill>
                        <a:latin typeface="+mn-lt"/>
                        <a:ea typeface="+mn-ea"/>
                        <a:cs typeface="Times New Roman" panose="02020603050405020304" pitchFamily="18" charset="0"/>
                      </a:endParaRP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0" kern="1200" dirty="0">
                          <a:solidFill>
                            <a:srgbClr val="002060"/>
                          </a:solidFill>
                          <a:latin typeface="+mn-lt"/>
                          <a:ea typeface="+mn-ea"/>
                          <a:cs typeface="Times New Roman" panose="02020603050405020304" pitchFamily="18" charset="0"/>
                        </a:rPr>
                        <a:t>Corporate Volunteering</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0" kern="1200">
                          <a:solidFill>
                            <a:srgbClr val="002060"/>
                          </a:solidFill>
                          <a:latin typeface="+mn-lt"/>
                          <a:ea typeface="+mn-ea"/>
                          <a:cs typeface="Times New Roman" panose="02020603050405020304" pitchFamily="18" charset="0"/>
                        </a:rPr>
                        <a:t>Employees performing volunteer work during working hours (manual work or knowledge sharing)</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2262797"/>
                  </a:ext>
                </a:extLst>
              </a:tr>
              <a:tr h="485612">
                <a:tc>
                  <a:txBody>
                    <a:bodyPr/>
                    <a:lstStyle/>
                    <a:p>
                      <a:endParaRPr lang="en-GB" sz="1400" b="1" kern="1200" dirty="0">
                        <a:solidFill>
                          <a:srgbClr val="002060"/>
                        </a:solidFill>
                        <a:latin typeface="+mn-lt"/>
                        <a:ea typeface="+mn-ea"/>
                        <a:cs typeface="Times New Roman" panose="02020603050405020304" pitchFamily="18" charset="0"/>
                      </a:endParaRP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0" kern="1200" dirty="0">
                          <a:solidFill>
                            <a:srgbClr val="002060"/>
                          </a:solidFill>
                          <a:latin typeface="+mn-lt"/>
                          <a:ea typeface="+mn-ea"/>
                          <a:cs typeface="Times New Roman" panose="02020603050405020304" pitchFamily="18" charset="0"/>
                        </a:rPr>
                        <a:t>Corporate Investment in Local Community</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0" kern="1200" dirty="0">
                          <a:solidFill>
                            <a:srgbClr val="002060"/>
                          </a:solidFill>
                          <a:latin typeface="+mn-lt"/>
                          <a:ea typeface="+mn-ea"/>
                          <a:cs typeface="Times New Roman" panose="02020603050405020304" pitchFamily="18" charset="0"/>
                        </a:rPr>
                        <a:t>Long-term strategic involvement in the local community or partnerships with non-profit organizations</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2518285"/>
                  </a:ext>
                </a:extLst>
              </a:tr>
              <a:tr h="485612">
                <a:tc>
                  <a:txBody>
                    <a:bodyPr/>
                    <a:lstStyle/>
                    <a:p>
                      <a:endParaRPr lang="en-GB" sz="1400" b="1" kern="1200" dirty="0">
                        <a:solidFill>
                          <a:srgbClr val="002060"/>
                        </a:solidFill>
                        <a:latin typeface="+mn-lt"/>
                        <a:ea typeface="+mn-ea"/>
                        <a:cs typeface="Times New Roman" panose="02020603050405020304" pitchFamily="18" charset="0"/>
                      </a:endParaRP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0" kern="1200" dirty="0">
                          <a:solidFill>
                            <a:srgbClr val="002060"/>
                          </a:solidFill>
                          <a:latin typeface="+mn-lt"/>
                          <a:ea typeface="+mn-ea"/>
                          <a:cs typeface="Times New Roman" panose="02020603050405020304" pitchFamily="18" charset="0"/>
                        </a:rPr>
                        <a:t>Commercial Activities in the Local Community</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0" kern="1200" dirty="0">
                          <a:solidFill>
                            <a:srgbClr val="002060"/>
                          </a:solidFill>
                          <a:latin typeface="+mn-lt"/>
                          <a:ea typeface="+mn-ea"/>
                          <a:cs typeface="Times New Roman" panose="02020603050405020304" pitchFamily="18" charset="0"/>
                        </a:rPr>
                        <a:t>Shared marketing, sponsorship</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0171439"/>
                  </a:ext>
                </a:extLst>
              </a:tr>
              <a:tr h="277582">
                <a:tc>
                  <a:txBody>
                    <a:bodyPr/>
                    <a:lstStyle/>
                    <a:p>
                      <a:endParaRPr lang="en-GB" sz="1400" b="1" kern="1200" dirty="0">
                        <a:solidFill>
                          <a:srgbClr val="002060"/>
                        </a:solidFill>
                        <a:latin typeface="+mn-lt"/>
                        <a:ea typeface="+mn-ea"/>
                        <a:cs typeface="Times New Roman" panose="02020603050405020304" pitchFamily="18" charset="0"/>
                      </a:endParaRP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0" kern="1200" dirty="0">
                          <a:solidFill>
                            <a:srgbClr val="002060"/>
                          </a:solidFill>
                          <a:latin typeface="+mn-lt"/>
                          <a:ea typeface="+mn-ea"/>
                          <a:cs typeface="Times New Roman" panose="02020603050405020304" pitchFamily="18" charset="0"/>
                        </a:rPr>
                        <a:t>In-house Corporate Projects</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0" kern="1200">
                          <a:solidFill>
                            <a:srgbClr val="002060"/>
                          </a:solidFill>
                          <a:latin typeface="+mn-lt"/>
                          <a:ea typeface="+mn-ea"/>
                          <a:cs typeface="Times New Roman" panose="02020603050405020304" pitchFamily="18" charset="0"/>
                        </a:rPr>
                        <a:t>Own public-benefit projects</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5948947"/>
                  </a:ext>
                </a:extLst>
              </a:tr>
              <a:tr h="485612">
                <a:tc>
                  <a:txBody>
                    <a:bodyPr/>
                    <a:lstStyle/>
                    <a:p>
                      <a:endParaRPr lang="en-GB" sz="1400" b="1" kern="1200" dirty="0">
                        <a:solidFill>
                          <a:srgbClr val="002060"/>
                        </a:solidFill>
                        <a:latin typeface="+mn-lt"/>
                        <a:ea typeface="+mn-ea"/>
                        <a:cs typeface="Times New Roman" panose="02020603050405020304" pitchFamily="18" charset="0"/>
                      </a:endParaRP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0" kern="1200" dirty="0">
                          <a:solidFill>
                            <a:srgbClr val="002060"/>
                          </a:solidFill>
                          <a:latin typeface="+mn-lt"/>
                          <a:ea typeface="+mn-ea"/>
                          <a:cs typeface="Times New Roman" panose="02020603050405020304" pitchFamily="18" charset="0"/>
                        </a:rPr>
                        <a:t>Fair Trade, </a:t>
                      </a:r>
                      <a:r>
                        <a:rPr lang="en-GB" sz="1400" b="0" kern="1200" dirty="0" err="1">
                          <a:solidFill>
                            <a:srgbClr val="002060"/>
                          </a:solidFill>
                          <a:latin typeface="+mn-lt"/>
                          <a:ea typeface="+mn-ea"/>
                          <a:cs typeface="Times New Roman" panose="02020603050405020304" pitchFamily="18" charset="0"/>
                        </a:rPr>
                        <a:t>Ethnocatering</a:t>
                      </a:r>
                      <a:endParaRPr lang="en-GB" sz="1400" b="0" kern="1200" dirty="0">
                        <a:solidFill>
                          <a:srgbClr val="002060"/>
                        </a:solidFill>
                        <a:latin typeface="+mn-lt"/>
                        <a:ea typeface="+mn-ea"/>
                        <a:cs typeface="Times New Roman" panose="02020603050405020304" pitchFamily="18" charset="0"/>
                      </a:endParaRP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0" kern="1200" dirty="0">
                          <a:solidFill>
                            <a:srgbClr val="002060"/>
                          </a:solidFill>
                          <a:latin typeface="+mn-lt"/>
                          <a:ea typeface="+mn-ea"/>
                          <a:cs typeface="Times New Roman" panose="02020603050405020304" pitchFamily="18" charset="0"/>
                        </a:rPr>
                        <a:t>Use of Fair Trade products and </a:t>
                      </a:r>
                      <a:r>
                        <a:rPr lang="en-GB" sz="1400" b="0" kern="1200" dirty="0" err="1">
                          <a:solidFill>
                            <a:srgbClr val="002060"/>
                          </a:solidFill>
                          <a:latin typeface="+mn-lt"/>
                          <a:ea typeface="+mn-ea"/>
                          <a:cs typeface="Times New Roman" panose="02020603050405020304" pitchFamily="18" charset="0"/>
                        </a:rPr>
                        <a:t>ethnocatering</a:t>
                      </a:r>
                      <a:r>
                        <a:rPr lang="en-GB" sz="1400" b="0" kern="1200" dirty="0">
                          <a:solidFill>
                            <a:srgbClr val="002060"/>
                          </a:solidFill>
                          <a:latin typeface="+mn-lt"/>
                          <a:ea typeface="+mn-ea"/>
                          <a:cs typeface="Times New Roman" panose="02020603050405020304" pitchFamily="18" charset="0"/>
                        </a:rPr>
                        <a:t> at corporate events, receptions, breakfasts</a:t>
                      </a:r>
                      <a:endParaRPr lang="cs-CZ" sz="1400" b="0" kern="1200" dirty="0">
                        <a:solidFill>
                          <a:srgbClr val="002060"/>
                        </a:solidFill>
                        <a:latin typeface="+mn-lt"/>
                        <a:ea typeface="+mn-ea"/>
                        <a:cs typeface="Times New Roman" panose="02020603050405020304" pitchFamily="18" charset="0"/>
                      </a:endParaRP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9982294"/>
                  </a:ext>
                </a:extLst>
              </a:tr>
              <a:tr h="693642">
                <a:tc>
                  <a:txBody>
                    <a:bodyPr/>
                    <a:lstStyle/>
                    <a:p>
                      <a:r>
                        <a:rPr lang="cs-CZ" sz="1400" b="1" kern="1200" dirty="0" err="1">
                          <a:solidFill>
                            <a:srgbClr val="002060"/>
                          </a:solidFill>
                          <a:latin typeface="+mn-lt"/>
                          <a:ea typeface="+mn-ea"/>
                          <a:cs typeface="Times New Roman" panose="02020603050405020304" pitchFamily="18" charset="0"/>
                        </a:rPr>
                        <a:t>Cooperation</a:t>
                      </a:r>
                      <a:r>
                        <a:rPr lang="cs-CZ" sz="1400" b="1" kern="1200" dirty="0">
                          <a:solidFill>
                            <a:srgbClr val="002060"/>
                          </a:solidFill>
                          <a:latin typeface="+mn-lt"/>
                          <a:ea typeface="+mn-ea"/>
                          <a:cs typeface="Times New Roman" panose="02020603050405020304" pitchFamily="18" charset="0"/>
                        </a:rPr>
                        <a:t> </a:t>
                      </a:r>
                      <a:r>
                        <a:rPr lang="cs-CZ" sz="1400" b="1" kern="1200" dirty="0" err="1">
                          <a:solidFill>
                            <a:srgbClr val="002060"/>
                          </a:solidFill>
                          <a:latin typeface="+mn-lt"/>
                          <a:ea typeface="+mn-ea"/>
                          <a:cs typeface="Times New Roman" panose="02020603050405020304" pitchFamily="18" charset="0"/>
                        </a:rPr>
                        <a:t>with</a:t>
                      </a:r>
                      <a:r>
                        <a:rPr lang="cs-CZ" sz="1400" b="1" kern="1200" dirty="0">
                          <a:solidFill>
                            <a:srgbClr val="002060"/>
                          </a:solidFill>
                          <a:latin typeface="+mn-lt"/>
                          <a:ea typeface="+mn-ea"/>
                          <a:cs typeface="Times New Roman" panose="02020603050405020304" pitchFamily="18" charset="0"/>
                        </a:rPr>
                        <a:t> </a:t>
                      </a:r>
                      <a:r>
                        <a:rPr lang="cs-CZ" sz="1400" b="1" kern="1200" dirty="0" err="1">
                          <a:solidFill>
                            <a:srgbClr val="002060"/>
                          </a:solidFill>
                          <a:latin typeface="+mn-lt"/>
                          <a:ea typeface="+mn-ea"/>
                          <a:cs typeface="Times New Roman" panose="02020603050405020304" pitchFamily="18" charset="0"/>
                        </a:rPr>
                        <a:t>Schools</a:t>
                      </a:r>
                      <a:r>
                        <a:rPr lang="cs-CZ" sz="1400" b="1" kern="1200" dirty="0">
                          <a:solidFill>
                            <a:srgbClr val="002060"/>
                          </a:solidFill>
                          <a:latin typeface="+mn-lt"/>
                          <a:ea typeface="+mn-ea"/>
                          <a:cs typeface="Times New Roman" panose="02020603050405020304" pitchFamily="18" charset="0"/>
                        </a:rPr>
                        <a:t> and </a:t>
                      </a:r>
                      <a:r>
                        <a:rPr lang="cs-CZ" sz="1400" b="1" kern="1200" dirty="0" err="1">
                          <a:solidFill>
                            <a:srgbClr val="002060"/>
                          </a:solidFill>
                          <a:latin typeface="+mn-lt"/>
                          <a:ea typeface="+mn-ea"/>
                          <a:cs typeface="Times New Roman" panose="02020603050405020304" pitchFamily="18" charset="0"/>
                        </a:rPr>
                        <a:t>Universities</a:t>
                      </a:r>
                      <a:endParaRPr lang="en-GB" sz="1400" b="1" kern="1200" dirty="0">
                        <a:solidFill>
                          <a:srgbClr val="002060"/>
                        </a:solidFill>
                        <a:latin typeface="+mn-lt"/>
                        <a:ea typeface="+mn-ea"/>
                        <a:cs typeface="Times New Roman" panose="02020603050405020304" pitchFamily="18" charset="0"/>
                      </a:endParaRP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0" kern="1200" dirty="0">
                          <a:solidFill>
                            <a:srgbClr val="002060"/>
                          </a:solidFill>
                          <a:latin typeface="+mn-lt"/>
                          <a:ea typeface="+mn-ea"/>
                          <a:cs typeface="Times New Roman" panose="02020603050405020304" pitchFamily="18" charset="0"/>
                        </a:rPr>
                        <a:t>Cooperation with Students</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0" kern="1200" dirty="0">
                          <a:solidFill>
                            <a:srgbClr val="002060"/>
                          </a:solidFill>
                          <a:latin typeface="+mn-lt"/>
                          <a:ea typeface="+mn-ea"/>
                          <a:cs typeface="Times New Roman" panose="02020603050405020304" pitchFamily="18" charset="0"/>
                        </a:rPr>
                        <a:t>Student internships, work placements, excursions, thesis consultations</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8338024"/>
                  </a:ext>
                </a:extLst>
              </a:tr>
              <a:tr h="485612">
                <a:tc>
                  <a:txBody>
                    <a:bodyPr/>
                    <a:lstStyle/>
                    <a:p>
                      <a:endParaRPr lang="en-GB" sz="1400" b="1" kern="1200" dirty="0">
                        <a:solidFill>
                          <a:srgbClr val="002060"/>
                        </a:solidFill>
                        <a:latin typeface="+mn-lt"/>
                        <a:ea typeface="+mn-ea"/>
                        <a:cs typeface="Times New Roman" panose="02020603050405020304" pitchFamily="18" charset="0"/>
                      </a:endParaRP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400" b="0" kern="1200" dirty="0">
                          <a:solidFill>
                            <a:srgbClr val="002060"/>
                          </a:solidFill>
                          <a:latin typeface="+mn-lt"/>
                          <a:ea typeface="+mn-ea"/>
                          <a:cs typeface="Times New Roman" panose="02020603050405020304" pitchFamily="18" charset="0"/>
                        </a:rPr>
                        <a:t>S</a:t>
                      </a:r>
                      <a:r>
                        <a:rPr lang="en-GB" sz="1400" b="0" kern="1200" dirty="0" err="1">
                          <a:solidFill>
                            <a:srgbClr val="002060"/>
                          </a:solidFill>
                          <a:latin typeface="+mn-lt"/>
                          <a:ea typeface="+mn-ea"/>
                          <a:cs typeface="Times New Roman" panose="02020603050405020304" pitchFamily="18" charset="0"/>
                        </a:rPr>
                        <a:t>upport</a:t>
                      </a:r>
                      <a:r>
                        <a:rPr lang="en-GB" sz="1400" b="0" kern="1200" dirty="0">
                          <a:solidFill>
                            <a:srgbClr val="002060"/>
                          </a:solidFill>
                          <a:latin typeface="+mn-lt"/>
                          <a:ea typeface="+mn-ea"/>
                          <a:cs typeface="Times New Roman" panose="02020603050405020304" pitchFamily="18" charset="0"/>
                        </a:rPr>
                        <a:t> for Education</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0" kern="1200" dirty="0">
                          <a:solidFill>
                            <a:srgbClr val="002060"/>
                          </a:solidFill>
                          <a:latin typeface="+mn-lt"/>
                          <a:ea typeface="+mn-ea"/>
                          <a:cs typeface="Times New Roman" panose="02020603050405020304" pitchFamily="18" charset="0"/>
                        </a:rPr>
                        <a:t>Support of student activities, lending or donating technology, participation in teaching </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8938814"/>
                  </a:ext>
                </a:extLst>
              </a:tr>
              <a:tr h="485612">
                <a:tc>
                  <a:txBody>
                    <a:bodyPr/>
                    <a:lstStyle/>
                    <a:p>
                      <a:r>
                        <a:rPr lang="en-GB" sz="1400" b="1" kern="1200" dirty="0">
                          <a:solidFill>
                            <a:srgbClr val="002060"/>
                          </a:solidFill>
                          <a:latin typeface="+mn-lt"/>
                          <a:ea typeface="+mn-ea"/>
                          <a:cs typeface="Times New Roman" panose="02020603050405020304" pitchFamily="18" charset="0"/>
                        </a:rPr>
                        <a:t>Stakeholder Engagement </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0" kern="1200" dirty="0">
                          <a:solidFill>
                            <a:srgbClr val="002060"/>
                          </a:solidFill>
                          <a:latin typeface="+mn-lt"/>
                          <a:ea typeface="+mn-ea"/>
                          <a:cs typeface="Times New Roman" panose="02020603050405020304" pitchFamily="18" charset="0"/>
                        </a:rPr>
                        <a:t>Employee Involvement </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0" kern="1200" dirty="0">
                          <a:solidFill>
                            <a:srgbClr val="002060"/>
                          </a:solidFill>
                          <a:latin typeface="+mn-lt"/>
                          <a:ea typeface="+mn-ea"/>
                          <a:cs typeface="Times New Roman" panose="02020603050405020304" pitchFamily="18" charset="0"/>
                        </a:rPr>
                        <a:t>Corporate volunteering, matching fund, charity events involving employees </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5999814"/>
                  </a:ext>
                </a:extLst>
              </a:tr>
              <a:tr h="277582">
                <a:tc>
                  <a:txBody>
                    <a:bodyPr/>
                    <a:lstStyle/>
                    <a:p>
                      <a:endParaRPr lang="en-GB" sz="1400" dirty="0"/>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0" kern="1200" dirty="0">
                          <a:solidFill>
                            <a:srgbClr val="002060"/>
                          </a:solidFill>
                          <a:latin typeface="+mn-lt"/>
                          <a:ea typeface="+mn-ea"/>
                          <a:cs typeface="Times New Roman" panose="02020603050405020304" pitchFamily="18" charset="0"/>
                        </a:rPr>
                        <a:t>Customer Involvement</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0" kern="1200" dirty="0">
                          <a:solidFill>
                            <a:srgbClr val="002060"/>
                          </a:solidFill>
                          <a:latin typeface="+mn-lt"/>
                          <a:ea typeface="+mn-ea"/>
                          <a:cs typeface="Times New Roman" panose="02020603050405020304" pitchFamily="18" charset="0"/>
                        </a:rPr>
                        <a:t>Engaging customers in company CSR activities</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0985955"/>
                  </a:ext>
                </a:extLst>
              </a:tr>
              <a:tr h="277582">
                <a:tc>
                  <a:txBody>
                    <a:bodyPr/>
                    <a:lstStyle/>
                    <a:p>
                      <a:endParaRPr lang="en-GB" sz="1400" dirty="0"/>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0" kern="1200" dirty="0">
                          <a:solidFill>
                            <a:srgbClr val="002060"/>
                          </a:solidFill>
                          <a:latin typeface="+mn-lt"/>
                          <a:ea typeface="+mn-ea"/>
                          <a:cs typeface="Times New Roman" panose="02020603050405020304" pitchFamily="18" charset="0"/>
                        </a:rPr>
                        <a:t>Business Partner Involvement</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0" kern="1200" dirty="0">
                          <a:solidFill>
                            <a:srgbClr val="002060"/>
                          </a:solidFill>
                          <a:latin typeface="+mn-lt"/>
                          <a:ea typeface="+mn-ea"/>
                          <a:cs typeface="Times New Roman" panose="02020603050405020304" pitchFamily="18" charset="0"/>
                        </a:rPr>
                        <a:t>Involving business partners in CSR activities</a:t>
                      </a:r>
                    </a:p>
                  </a:txBody>
                  <a:tcPr marL="71333" marR="71333" marT="35667" marB="356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2722251"/>
                  </a:ext>
                </a:extLst>
              </a:tr>
            </a:tbl>
          </a:graphicData>
        </a:graphic>
      </p:graphicFrame>
    </p:spTree>
    <p:extLst>
      <p:ext uri="{BB962C8B-B14F-4D97-AF65-F5344CB8AC3E}">
        <p14:creationId xmlns:p14="http://schemas.microsoft.com/office/powerpoint/2010/main" val="254082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536" y="187859"/>
            <a:ext cx="1646605"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3600" kern="0" dirty="0">
                <a:solidFill>
                  <a:srgbClr val="002060"/>
                </a:solidFill>
                <a:latin typeface="Times New Roman"/>
                <a:ea typeface="+mj-ea"/>
                <a:cs typeface="+mj-cs"/>
              </a:rPr>
              <a:t>Content</a:t>
            </a:r>
            <a:endParaRPr kumimoji="0" lang="en-AU" sz="3600" b="0" i="0" u="none" strike="noStrike" kern="0" cap="none" spc="0" normalizeH="0" baseline="0" dirty="0">
              <a:ln>
                <a:noFill/>
              </a:ln>
              <a:solidFill>
                <a:srgbClr val="002060"/>
              </a:solidFill>
              <a:effectLst/>
              <a:uLnTx/>
              <a:uFillTx/>
            </a:endParaRPr>
          </a:p>
        </p:txBody>
      </p:sp>
      <p:sp>
        <p:nvSpPr>
          <p:cNvPr id="8" name="Zástupný symbol pro obsah 2"/>
          <p:cNvSpPr txBox="1">
            <a:spLocks/>
          </p:cNvSpPr>
          <p:nvPr/>
        </p:nvSpPr>
        <p:spPr>
          <a:xfrm>
            <a:off x="395536" y="684805"/>
            <a:ext cx="5700464" cy="4780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altLang="cs-CZ" sz="2000" b="1" dirty="0">
              <a:solidFill>
                <a:srgbClr val="002060"/>
              </a:solidFill>
              <a:cs typeface="Times New Roman" panose="02020603050405020304" pitchFamily="18" charset="0"/>
            </a:endParaRPr>
          </a:p>
          <a:p>
            <a:pPr marL="457200" indent="-457200">
              <a:buFont typeface="+mj-lt"/>
              <a:buAutoNum type="arabicPeriod"/>
            </a:pPr>
            <a:r>
              <a:rPr lang="en-GB" altLang="cs-CZ" sz="2000" b="1" dirty="0">
                <a:solidFill>
                  <a:srgbClr val="002060"/>
                </a:solidFill>
                <a:cs typeface="Times New Roman" panose="02020603050405020304" pitchFamily="18" charset="0"/>
              </a:rPr>
              <a:t>Introduction to Corporate Social Responsibility</a:t>
            </a:r>
          </a:p>
          <a:p>
            <a:pPr marL="457200" indent="-457200">
              <a:buFont typeface="+mj-lt"/>
              <a:buAutoNum type="arabicPeriod"/>
            </a:pPr>
            <a:endParaRPr lang="en-GB" altLang="cs-CZ" sz="2000" b="1" dirty="0">
              <a:solidFill>
                <a:srgbClr val="002060"/>
              </a:solidFill>
              <a:cs typeface="Times New Roman" panose="02020603050405020304" pitchFamily="18" charset="0"/>
            </a:endParaRPr>
          </a:p>
          <a:p>
            <a:pPr marL="457200" indent="-457200">
              <a:buFont typeface="+mj-lt"/>
              <a:buAutoNum type="arabicPeriod"/>
            </a:pPr>
            <a:r>
              <a:rPr lang="en-GB" altLang="cs-CZ" sz="2000" b="1" dirty="0">
                <a:solidFill>
                  <a:srgbClr val="002060"/>
                </a:solidFill>
                <a:cs typeface="Times New Roman" panose="02020603050405020304" pitchFamily="18" charset="0"/>
              </a:rPr>
              <a:t>The CSR Hierarchy </a:t>
            </a:r>
            <a:br>
              <a:rPr lang="cs-CZ" altLang="cs-CZ" sz="2000" b="1" dirty="0">
                <a:solidFill>
                  <a:srgbClr val="002060"/>
                </a:solidFill>
                <a:cs typeface="Times New Roman" panose="02020603050405020304" pitchFamily="18" charset="0"/>
              </a:rPr>
            </a:br>
            <a:r>
              <a:rPr lang="en-GB" altLang="cs-CZ" sz="1800" b="1" dirty="0">
                <a:solidFill>
                  <a:srgbClr val="002060"/>
                </a:solidFill>
                <a:cs typeface="Times New Roman" panose="02020603050405020304" pitchFamily="18" charset="0"/>
              </a:rPr>
              <a:t>(The Pyramid of CSR)</a:t>
            </a:r>
          </a:p>
          <a:p>
            <a:pPr marL="457200" indent="-457200">
              <a:buFont typeface="+mj-lt"/>
              <a:buAutoNum type="arabicPeriod"/>
            </a:pPr>
            <a:endParaRPr lang="en-GB" altLang="cs-CZ" sz="2000" b="1" dirty="0">
              <a:solidFill>
                <a:srgbClr val="002060"/>
              </a:solidFill>
              <a:cs typeface="Times New Roman" panose="02020603050405020304" pitchFamily="18" charset="0"/>
            </a:endParaRPr>
          </a:p>
          <a:p>
            <a:pPr marL="457200" indent="-457200">
              <a:buFont typeface="+mj-lt"/>
              <a:buAutoNum type="arabicPeriod"/>
            </a:pPr>
            <a:r>
              <a:rPr lang="en-GB" altLang="cs-CZ" sz="2000" b="1" dirty="0">
                <a:solidFill>
                  <a:srgbClr val="002060"/>
                </a:solidFill>
                <a:cs typeface="Times New Roman" panose="02020603050405020304" pitchFamily="18" charset="0"/>
              </a:rPr>
              <a:t>The triple bottom line </a:t>
            </a:r>
            <a:br>
              <a:rPr lang="cs-CZ" altLang="cs-CZ" sz="2000" b="1" dirty="0">
                <a:solidFill>
                  <a:srgbClr val="002060"/>
                </a:solidFill>
                <a:cs typeface="Times New Roman" panose="02020603050405020304" pitchFamily="18" charset="0"/>
              </a:rPr>
            </a:br>
            <a:r>
              <a:rPr lang="en-GB" altLang="cs-CZ" sz="2000" b="1" dirty="0">
                <a:solidFill>
                  <a:srgbClr val="002060"/>
                </a:solidFill>
                <a:cs typeface="Times New Roman" panose="02020603050405020304" pitchFamily="18" charset="0"/>
              </a:rPr>
              <a:t>(</a:t>
            </a:r>
            <a:r>
              <a:rPr lang="cs-CZ" altLang="cs-CZ" sz="1800" b="1" dirty="0">
                <a:solidFill>
                  <a:srgbClr val="002060"/>
                </a:solidFill>
                <a:cs typeface="Times New Roman" panose="02020603050405020304" pitchFamily="18" charset="0"/>
              </a:rPr>
              <a:t>Corporate</a:t>
            </a:r>
            <a:r>
              <a:rPr lang="en-GB" altLang="cs-CZ" sz="1800" b="1" dirty="0">
                <a:solidFill>
                  <a:srgbClr val="002060"/>
                </a:solidFill>
                <a:cs typeface="Times New Roman" panose="02020603050405020304" pitchFamily="18" charset="0"/>
              </a:rPr>
              <a:t>, Social, and Environmental</a:t>
            </a:r>
            <a:r>
              <a:rPr lang="cs-CZ" altLang="cs-CZ" sz="1800" b="1" dirty="0">
                <a:solidFill>
                  <a:srgbClr val="002060"/>
                </a:solidFill>
                <a:cs typeface="Times New Roman" panose="02020603050405020304" pitchFamily="18" charset="0"/>
              </a:rPr>
              <a:t> </a:t>
            </a:r>
            <a:r>
              <a:rPr lang="en-GB" altLang="cs-CZ" sz="1800" b="1" dirty="0">
                <a:solidFill>
                  <a:srgbClr val="002060"/>
                </a:solidFill>
                <a:cs typeface="Times New Roman" panose="02020603050405020304" pitchFamily="18" charset="0"/>
              </a:rPr>
              <a:t>pillar)</a:t>
            </a:r>
          </a:p>
          <a:p>
            <a:pPr marL="457200" indent="-457200">
              <a:buFont typeface="+mj-lt"/>
              <a:buAutoNum type="arabicPeriod"/>
            </a:pPr>
            <a:endParaRPr lang="cs-CZ" altLang="cs-CZ" sz="2000" b="1" dirty="0">
              <a:solidFill>
                <a:srgbClr val="002060"/>
              </a:solidFill>
              <a:cs typeface="Times New Roman" panose="02020603050405020304" pitchFamily="18" charset="0"/>
            </a:endParaRPr>
          </a:p>
          <a:p>
            <a:pPr marL="457200" indent="-457200">
              <a:buFont typeface="+mj-lt"/>
              <a:buAutoNum type="arabicPeriod"/>
            </a:pPr>
            <a:r>
              <a:rPr lang="en-GB" altLang="cs-CZ" sz="2000" b="1" dirty="0">
                <a:solidFill>
                  <a:srgbClr val="002060"/>
                </a:solidFill>
                <a:cs typeface="Times New Roman" panose="02020603050405020304" pitchFamily="18" charset="0"/>
              </a:rPr>
              <a:t>The Evolution of CSR – Timeline of key CSR events</a:t>
            </a:r>
            <a:endParaRPr lang="cs-CZ" altLang="cs-CZ" sz="2000" b="1" dirty="0">
              <a:solidFill>
                <a:srgbClr val="002060"/>
              </a:solidFill>
              <a:cs typeface="Times New Roman" panose="02020603050405020304" pitchFamily="18" charset="0"/>
            </a:endParaRPr>
          </a:p>
          <a:p>
            <a:pPr marL="457200" indent="-457200">
              <a:buFont typeface="+mj-lt"/>
              <a:buAutoNum type="arabicPeriod"/>
            </a:pPr>
            <a:endParaRPr lang="cs-CZ" altLang="cs-CZ" sz="2000" b="1" dirty="0">
              <a:solidFill>
                <a:srgbClr val="002060"/>
              </a:solidFill>
              <a:cs typeface="Times New Roman" panose="02020603050405020304" pitchFamily="18" charset="0"/>
            </a:endParaRPr>
          </a:p>
          <a:p>
            <a:pPr marL="457200" indent="-457200">
              <a:buFont typeface="+mj-lt"/>
              <a:buAutoNum type="arabicPeriod"/>
            </a:pPr>
            <a:r>
              <a:rPr lang="en-GB" altLang="cs-CZ" sz="2000" b="1" dirty="0">
                <a:solidFill>
                  <a:srgbClr val="002060"/>
                </a:solidFill>
                <a:cs typeface="Times New Roman" panose="02020603050405020304" pitchFamily="18" charset="0"/>
              </a:rPr>
              <a:t>European Sustainability Reporting Standards</a:t>
            </a:r>
          </a:p>
          <a:p>
            <a:pPr marL="457200" indent="-457200" algn="just">
              <a:buFont typeface="+mj-lt"/>
              <a:buAutoNum type="arabicPeriod"/>
            </a:pPr>
            <a:endParaRPr lang="en-CA" altLang="cs-CZ" sz="2000" b="1" dirty="0">
              <a:solidFill>
                <a:srgbClr val="002060"/>
              </a:solidFill>
              <a:cs typeface="Times New Roman" panose="02020603050405020304" pitchFamily="18" charset="0"/>
            </a:endParaRPr>
          </a:p>
          <a:p>
            <a:pPr marL="457200" indent="-457200" algn="just">
              <a:buFont typeface="+mj-lt"/>
              <a:buAutoNum type="arabicPeriod"/>
            </a:pPr>
            <a:endParaRPr lang="en-CA" altLang="cs-CZ" sz="2400" dirty="0">
              <a:solidFill>
                <a:srgbClr val="002060"/>
              </a:solidFill>
              <a:cs typeface="Times New Roman" panose="02020603050405020304" pitchFamily="18" charset="0"/>
            </a:endParaRPr>
          </a:p>
          <a:p>
            <a:pPr marL="0" indent="0" algn="just">
              <a:buNone/>
            </a:pPr>
            <a:endParaRPr lang="en-CA" altLang="cs-CZ" sz="2400" dirty="0">
              <a:solidFill>
                <a:srgbClr val="002060"/>
              </a:solidFill>
              <a:cs typeface="Times New Roman" panose="02020603050405020304" pitchFamily="18" charset="0"/>
            </a:endParaRPr>
          </a:p>
          <a:p>
            <a:pPr marL="0" indent="0">
              <a:buNone/>
            </a:pPr>
            <a:endParaRPr lang="en-CA" altLang="cs-CZ" sz="2400" b="1" dirty="0">
              <a:solidFill>
                <a:srgbClr val="002060"/>
              </a:solidFill>
              <a:cs typeface="Times New Roman" panose="02020603050405020304" pitchFamily="18" charset="0"/>
            </a:endParaRPr>
          </a:p>
          <a:p>
            <a:endParaRPr lang="en-CA" altLang="cs-CZ" sz="2400" b="1" dirty="0">
              <a:solidFill>
                <a:srgbClr val="002060"/>
              </a:solidFill>
              <a:cs typeface="Times New Roman" panose="02020603050405020304" pitchFamily="18" charset="0"/>
            </a:endParaRPr>
          </a:p>
          <a:p>
            <a:endParaRPr lang="en-CA" altLang="cs-CZ" sz="2400" b="1" dirty="0">
              <a:solidFill>
                <a:srgbClr val="307871"/>
              </a:solidFill>
              <a:cs typeface="Times New Roman" panose="02020603050405020304" pitchFamily="18" charset="0"/>
            </a:endParaRPr>
          </a:p>
          <a:p>
            <a:endParaRPr lang="en-CA" altLang="cs-CZ" sz="2400" b="1" dirty="0">
              <a:solidFill>
                <a:srgbClr val="307871"/>
              </a:solidFill>
              <a:cs typeface="Times New Roman" panose="02020603050405020304" pitchFamily="18" charset="0"/>
            </a:endParaRPr>
          </a:p>
          <a:p>
            <a:endParaRPr lang="en-CA" altLang="cs-CZ" sz="2400" b="1" dirty="0">
              <a:solidFill>
                <a:srgbClr val="307871"/>
              </a:solidFill>
              <a:cs typeface="Times New Roman" panose="02020603050405020304" pitchFamily="18" charset="0"/>
            </a:endParaRPr>
          </a:p>
          <a:p>
            <a:endParaRPr lang="en-CA" altLang="cs-CZ" sz="2400" b="1" dirty="0">
              <a:solidFill>
                <a:srgbClr val="307871"/>
              </a:solidFill>
              <a:cs typeface="Times New Roman" panose="02020603050405020304" pitchFamily="18" charset="0"/>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7" name="Obdélník 6">
            <a:extLst>
              <a:ext uri="{FF2B5EF4-FFF2-40B4-BE49-F238E27FC236}">
                <a16:creationId xmlns:a16="http://schemas.microsoft.com/office/drawing/2014/main" id="{FB19B5ED-D8A2-4AC1-818F-66A8F33E80A1}"/>
              </a:ext>
            </a:extLst>
          </p:cNvPr>
          <p:cNvSpPr/>
          <p:nvPr/>
        </p:nvSpPr>
        <p:spPr>
          <a:xfrm>
            <a:off x="6096000" y="4931626"/>
            <a:ext cx="3313728" cy="246221"/>
          </a:xfrm>
          <a:prstGeom prst="rect">
            <a:avLst/>
          </a:prstGeom>
        </p:spPr>
        <p:txBody>
          <a:bodyPr wrap="none">
            <a:spAutoFit/>
          </a:bodyPr>
          <a:lstStyle/>
          <a:p>
            <a:r>
              <a:rPr lang="cs-CZ" sz="1000" dirty="0">
                <a:solidFill>
                  <a:srgbClr val="002060"/>
                </a:solidFill>
                <a:cs typeface="Times New Roman" panose="02020603050405020304" pitchFamily="18" charset="0"/>
              </a:rPr>
              <a:t>Source: </a:t>
            </a:r>
            <a:r>
              <a:rPr lang="en-GB" sz="1000" dirty="0">
                <a:solidFill>
                  <a:srgbClr val="002060"/>
                </a:solidFill>
                <a:cs typeface="Times New Roman" panose="02020603050405020304" pitchFamily="18" charset="0"/>
                <a:hlinkClick r:id="rId4"/>
              </a:rPr>
              <a:t>https://sigmaearth.com/what-is-an-esg-statement/</a:t>
            </a:r>
            <a:r>
              <a:rPr lang="cs-CZ" sz="1000" dirty="0">
                <a:solidFill>
                  <a:srgbClr val="002060"/>
                </a:solidFill>
                <a:cs typeface="Times New Roman" panose="02020603050405020304" pitchFamily="18" charset="0"/>
              </a:rPr>
              <a:t> </a:t>
            </a:r>
            <a:endParaRPr lang="en-GB" sz="1000" dirty="0">
              <a:solidFill>
                <a:srgbClr val="002060"/>
              </a:solidFill>
              <a:cs typeface="Times New Roman" panose="02020603050405020304" pitchFamily="18" charset="0"/>
            </a:endParaRPr>
          </a:p>
        </p:txBody>
      </p:sp>
      <p:sp>
        <p:nvSpPr>
          <p:cNvPr id="9" name="AutoShape 4" descr="O que é uma declaração ESG? - Sigma Terra">
            <a:extLst>
              <a:ext uri="{FF2B5EF4-FFF2-40B4-BE49-F238E27FC236}">
                <a16:creationId xmlns:a16="http://schemas.microsoft.com/office/drawing/2014/main" id="{BC2C7EDD-00E9-44F8-9112-E8FD1362A29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Obrázek 9">
            <a:extLst>
              <a:ext uri="{FF2B5EF4-FFF2-40B4-BE49-F238E27FC236}">
                <a16:creationId xmlns:a16="http://schemas.microsoft.com/office/drawing/2014/main" id="{E20A6DC0-78BC-4E8B-ADD7-86AA910FF4F9}"/>
              </a:ext>
            </a:extLst>
          </p:cNvPr>
          <p:cNvPicPr>
            <a:picLocks noChangeAspect="1"/>
          </p:cNvPicPr>
          <p:nvPr/>
        </p:nvPicPr>
        <p:blipFill>
          <a:blip r:embed="rId5"/>
          <a:stretch>
            <a:fillRect/>
          </a:stretch>
        </p:blipFill>
        <p:spPr>
          <a:xfrm>
            <a:off x="5943600" y="2202042"/>
            <a:ext cx="6141563" cy="2729584"/>
          </a:xfrm>
          <a:prstGeom prst="rect">
            <a:avLst/>
          </a:prstGeom>
        </p:spPr>
      </p:pic>
    </p:spTree>
    <p:extLst>
      <p:ext uri="{BB962C8B-B14F-4D97-AF65-F5344CB8AC3E}">
        <p14:creationId xmlns:p14="http://schemas.microsoft.com/office/powerpoint/2010/main" val="329012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fade">
                                      <p:cBhvr>
                                        <p:cTn id="17" dur="500"/>
                                        <p:tgtEl>
                                          <p:spTgt spid="8">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7" end="7"/>
                                            </p:txEl>
                                          </p:spTgt>
                                        </p:tgtEl>
                                        <p:attrNameLst>
                                          <p:attrName>style.visibility</p:attrName>
                                        </p:attrNameLst>
                                      </p:cBhvr>
                                      <p:to>
                                        <p:strVal val="visible"/>
                                      </p:to>
                                    </p:set>
                                    <p:animEffect transition="in" filter="fade">
                                      <p:cBhvr>
                                        <p:cTn id="22" dur="500"/>
                                        <p:tgtEl>
                                          <p:spTgt spid="8">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animEffect transition="in" filter="fade">
                                      <p:cBhvr>
                                        <p:cTn id="27" dur="500"/>
                                        <p:tgtEl>
                                          <p:spTgt spid="8">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88856" y="101984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794514E7-105D-453F-A089-923F08A33180}"/>
              </a:ext>
            </a:extLst>
          </p:cNvPr>
          <p:cNvSpPr txBox="1">
            <a:spLocks/>
          </p:cNvSpPr>
          <p:nvPr/>
        </p:nvSpPr>
        <p:spPr>
          <a:xfrm>
            <a:off x="152400" y="3863738"/>
            <a:ext cx="11903161" cy="233928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800" b="1" dirty="0">
                <a:solidFill>
                  <a:srgbClr val="002060"/>
                </a:solidFill>
                <a:cs typeface="Times New Roman" panose="02020603050405020304" pitchFamily="18" charset="0"/>
              </a:rPr>
              <a:t>Levi Strauss’s Social Impact</a:t>
            </a:r>
          </a:p>
          <a:p>
            <a:endParaRPr lang="cs-CZ" sz="1800" b="1" dirty="0">
              <a:solidFill>
                <a:srgbClr val="002060"/>
              </a:solidFill>
              <a:cs typeface="Times New Roman" panose="02020603050405020304" pitchFamily="18" charset="0"/>
            </a:endParaRPr>
          </a:p>
          <a:p>
            <a:r>
              <a:rPr lang="en-GB" sz="1800" dirty="0">
                <a:solidFill>
                  <a:srgbClr val="002060"/>
                </a:solidFill>
                <a:cs typeface="Times New Roman" panose="02020603050405020304" pitchFamily="18" charset="0"/>
              </a:rPr>
              <a:t>In 1991, the brand created its </a:t>
            </a:r>
            <a:r>
              <a:rPr lang="en-GB" sz="1800" dirty="0">
                <a:solidFill>
                  <a:srgbClr val="002060"/>
                </a:solidFill>
                <a:cs typeface="Times New Roman" panose="02020603050405020304" pitchFamily="18" charset="0"/>
                <a:hlinkClick r:id="rId3"/>
              </a:rPr>
              <a:t>Terms of Engagement</a:t>
            </a:r>
            <a:r>
              <a:rPr lang="en-GB" sz="1800" dirty="0">
                <a:solidFill>
                  <a:srgbClr val="002060"/>
                </a:solidFill>
                <a:cs typeface="Times New Roman" panose="02020603050405020304" pitchFamily="18" charset="0"/>
              </a:rPr>
              <a:t>, which established its global code of conduct for the supply chain and set standards for employee rights, a safe working environment and an environmentally friendly manufacturing process.</a:t>
            </a:r>
            <a:endParaRPr lang="cs-CZ" sz="1800" dirty="0">
              <a:solidFill>
                <a:srgbClr val="002060"/>
              </a:solidFill>
              <a:cs typeface="Times New Roman" panose="02020603050405020304" pitchFamily="18" charset="0"/>
            </a:endParaRPr>
          </a:p>
          <a:p>
            <a:r>
              <a:rPr lang="en-GB" sz="1800" dirty="0">
                <a:solidFill>
                  <a:srgbClr val="002060"/>
                </a:solidFill>
                <a:cs typeface="Times New Roman" panose="02020603050405020304" pitchFamily="18" charset="0"/>
              </a:rPr>
              <a:t>Since 2011, the Worker Well-being initiative has expanded to 12 countries, benefiting more than 100,000 workers. In 2016, the brand expanded the initiative, promising to expand the program to more than 300,000 workers and produce more than </a:t>
            </a:r>
            <a:r>
              <a:rPr lang="en-GB" sz="1800" b="1" dirty="0">
                <a:solidFill>
                  <a:srgbClr val="002060"/>
                </a:solidFill>
                <a:cs typeface="Times New Roman" panose="02020603050405020304" pitchFamily="18" charset="0"/>
              </a:rPr>
              <a:t>80% of its products in Worker Well-being factories by 2025</a:t>
            </a:r>
            <a:r>
              <a:rPr lang="en-GB" sz="1800" dirty="0">
                <a:solidFill>
                  <a:srgbClr val="002060"/>
                </a:solidFill>
                <a:cs typeface="Times New Roman" panose="02020603050405020304" pitchFamily="18" charset="0"/>
              </a:rPr>
              <a:t>. The initiatives have proven to be a driver of business success.</a:t>
            </a:r>
            <a:endParaRPr lang="cs-CZ" sz="1800" dirty="0">
              <a:solidFill>
                <a:srgbClr val="002060"/>
              </a:solidFill>
              <a:cs typeface="Times New Roman" panose="02020603050405020304" pitchFamily="18" charset="0"/>
            </a:endParaRPr>
          </a:p>
        </p:txBody>
      </p:sp>
      <p:pic>
        <p:nvPicPr>
          <p:cNvPr id="4" name="Obrázek 3">
            <a:hlinkClick r:id="rId4"/>
            <a:extLst>
              <a:ext uri="{FF2B5EF4-FFF2-40B4-BE49-F238E27FC236}">
                <a16:creationId xmlns:a16="http://schemas.microsoft.com/office/drawing/2014/main" id="{8C7ACE93-85FE-4C8D-9D98-07C83DB70807}"/>
              </a:ext>
            </a:extLst>
          </p:cNvPr>
          <p:cNvPicPr>
            <a:picLocks noChangeAspect="1"/>
          </p:cNvPicPr>
          <p:nvPr/>
        </p:nvPicPr>
        <p:blipFill rotWithShape="1">
          <a:blip r:embed="rId5"/>
          <a:srcRect l="2368" t="17545" r="8290" b="5514"/>
          <a:stretch/>
        </p:blipFill>
        <p:spPr>
          <a:xfrm>
            <a:off x="0" y="152400"/>
            <a:ext cx="7105071" cy="3441889"/>
          </a:xfrm>
          <a:prstGeom prst="rect">
            <a:avLst/>
          </a:prstGeom>
        </p:spPr>
      </p:pic>
      <p:pic>
        <p:nvPicPr>
          <p:cNvPr id="6" name="Obrázek 5">
            <a:extLst>
              <a:ext uri="{FF2B5EF4-FFF2-40B4-BE49-F238E27FC236}">
                <a16:creationId xmlns:a16="http://schemas.microsoft.com/office/drawing/2014/main" id="{8466B3A4-742F-4B93-BC6A-433D8C85AB2F}"/>
              </a:ext>
            </a:extLst>
          </p:cNvPr>
          <p:cNvPicPr>
            <a:picLocks noChangeAspect="1"/>
          </p:cNvPicPr>
          <p:nvPr/>
        </p:nvPicPr>
        <p:blipFill rotWithShape="1">
          <a:blip r:embed="rId6"/>
          <a:srcRect l="8195" t="30104" r="8841" b="17938"/>
          <a:stretch/>
        </p:blipFill>
        <p:spPr>
          <a:xfrm>
            <a:off x="7369118" y="2026914"/>
            <a:ext cx="4686443" cy="1650956"/>
          </a:xfrm>
          <a:prstGeom prst="rect">
            <a:avLst/>
          </a:prstGeom>
          <a:ln>
            <a:noFill/>
          </a:ln>
          <a:effectLst>
            <a:softEdge rad="112500"/>
          </a:effectLst>
        </p:spPr>
      </p:pic>
      <p:sp>
        <p:nvSpPr>
          <p:cNvPr id="11" name="TextovéPole 10">
            <a:extLst>
              <a:ext uri="{FF2B5EF4-FFF2-40B4-BE49-F238E27FC236}">
                <a16:creationId xmlns:a16="http://schemas.microsoft.com/office/drawing/2014/main" id="{F2317D31-6572-4792-AEFD-B1DA7B840238}"/>
              </a:ext>
            </a:extLst>
          </p:cNvPr>
          <p:cNvSpPr txBox="1"/>
          <p:nvPr/>
        </p:nvSpPr>
        <p:spPr>
          <a:xfrm>
            <a:off x="7105071" y="652560"/>
            <a:ext cx="3254987" cy="506907"/>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21559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88856" y="101984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794514E7-105D-453F-A089-923F08A33180}"/>
              </a:ext>
            </a:extLst>
          </p:cNvPr>
          <p:cNvSpPr txBox="1">
            <a:spLocks/>
          </p:cNvSpPr>
          <p:nvPr/>
        </p:nvSpPr>
        <p:spPr>
          <a:xfrm>
            <a:off x="340034" y="3234564"/>
            <a:ext cx="11511932" cy="456536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1800" b="1" dirty="0">
                <a:solidFill>
                  <a:srgbClr val="002060"/>
                </a:solidFill>
                <a:cs typeface="Times New Roman" panose="02020603050405020304" pitchFamily="18" charset="0"/>
              </a:rPr>
              <a:t>Ben &amp; </a:t>
            </a:r>
            <a:r>
              <a:rPr lang="cs-CZ" sz="1800" b="1" dirty="0" err="1">
                <a:solidFill>
                  <a:srgbClr val="002060"/>
                </a:solidFill>
                <a:cs typeface="Times New Roman" panose="02020603050405020304" pitchFamily="18" charset="0"/>
              </a:rPr>
              <a:t>Jerry’s</a:t>
            </a:r>
            <a:r>
              <a:rPr lang="cs-CZ" sz="1800" b="1" dirty="0">
                <a:solidFill>
                  <a:srgbClr val="002060"/>
                </a:solidFill>
                <a:cs typeface="Times New Roman" panose="02020603050405020304" pitchFamily="18" charset="0"/>
              </a:rPr>
              <a:t> Social </a:t>
            </a:r>
            <a:r>
              <a:rPr lang="cs-CZ" sz="1800" b="1" dirty="0" err="1">
                <a:solidFill>
                  <a:srgbClr val="002060"/>
                </a:solidFill>
                <a:cs typeface="Times New Roman" panose="02020603050405020304" pitchFamily="18" charset="0"/>
              </a:rPr>
              <a:t>Mission</a:t>
            </a:r>
            <a:endParaRPr lang="cs-CZ" sz="1800" b="1" dirty="0">
              <a:solidFill>
                <a:srgbClr val="002060"/>
              </a:solidFill>
              <a:cs typeface="Times New Roman" panose="02020603050405020304" pitchFamily="18" charset="0"/>
            </a:endParaRPr>
          </a:p>
          <a:p>
            <a:pPr marL="0" indent="0">
              <a:buNone/>
            </a:pPr>
            <a:endParaRPr lang="cs-CZ" sz="1800" b="1" dirty="0">
              <a:solidFill>
                <a:srgbClr val="002060"/>
              </a:solidFill>
              <a:cs typeface="Times New Roman" panose="02020603050405020304" pitchFamily="18" charset="0"/>
            </a:endParaRPr>
          </a:p>
          <a:p>
            <a:r>
              <a:rPr lang="en-GB" sz="1800" dirty="0">
                <a:solidFill>
                  <a:srgbClr val="002060"/>
                </a:solidFill>
                <a:cs typeface="Times New Roman" panose="02020603050405020304" pitchFamily="18" charset="0"/>
              </a:rPr>
              <a:t>In 2012, the company became a certified B Corporation - a business that balances purpose and profit by meeting the highest standards of social and environmental performance, public transparency and legal accountability.</a:t>
            </a:r>
            <a:endParaRPr lang="cs-CZ" sz="1800" dirty="0">
              <a:solidFill>
                <a:srgbClr val="002060"/>
              </a:solidFill>
              <a:cs typeface="Times New Roman" panose="02020603050405020304" pitchFamily="18" charset="0"/>
            </a:endParaRPr>
          </a:p>
          <a:p>
            <a:endParaRPr lang="cs-CZ" sz="1800" dirty="0">
              <a:solidFill>
                <a:srgbClr val="002060"/>
              </a:solidFill>
              <a:cs typeface="Times New Roman" panose="02020603050405020304" pitchFamily="18" charset="0"/>
            </a:endParaRPr>
          </a:p>
          <a:p>
            <a:r>
              <a:rPr lang="en-GB" sz="1800" dirty="0">
                <a:solidFill>
                  <a:srgbClr val="002060"/>
                </a:solidFill>
                <a:cs typeface="Times New Roman" panose="02020603050405020304" pitchFamily="18" charset="0"/>
              </a:rPr>
              <a:t>Ben &amp; Jerry's Foundation in 1985, an organization dedicated to supporting civic movements that drive social change.</a:t>
            </a:r>
            <a:r>
              <a:rPr lang="cs-CZ" sz="1800" dirty="0">
                <a:solidFill>
                  <a:srgbClr val="002060"/>
                </a:solidFill>
                <a:cs typeface="Times New Roman" panose="02020603050405020304" pitchFamily="18" charset="0"/>
              </a:rPr>
              <a:t> </a:t>
            </a:r>
            <a:r>
              <a:rPr lang="en-GB" sz="1800" dirty="0">
                <a:solidFill>
                  <a:srgbClr val="002060"/>
                </a:solidFill>
                <a:cs typeface="Times New Roman" panose="02020603050405020304" pitchFamily="18" charset="0"/>
              </a:rPr>
              <a:t>The foundation awards approximately $2.5 million in grants to organizations each year. Grant recipients include the United Workers Association, which works to end poverty and human rights, and the Clean Air Coalition, which works for health and environmental justice.</a:t>
            </a:r>
            <a:endParaRPr lang="cs-CZ" sz="1800" dirty="0">
              <a:solidFill>
                <a:srgbClr val="002060"/>
              </a:solidFill>
              <a:cs typeface="Times New Roman" panose="02020603050405020304" pitchFamily="18" charset="0"/>
            </a:endParaRPr>
          </a:p>
        </p:txBody>
      </p:sp>
      <p:sp>
        <p:nvSpPr>
          <p:cNvPr id="11" name="TextovéPole 10">
            <a:extLst>
              <a:ext uri="{FF2B5EF4-FFF2-40B4-BE49-F238E27FC236}">
                <a16:creationId xmlns:a16="http://schemas.microsoft.com/office/drawing/2014/main" id="{F2317D31-6572-4792-AEFD-B1DA7B840238}"/>
              </a:ext>
            </a:extLst>
          </p:cNvPr>
          <p:cNvSpPr txBox="1"/>
          <p:nvPr/>
        </p:nvSpPr>
        <p:spPr>
          <a:xfrm>
            <a:off x="3469064" y="652560"/>
            <a:ext cx="6890995" cy="506907"/>
          </a:xfrm>
          <a:prstGeom prst="rect">
            <a:avLst/>
          </a:prstGeom>
          <a:solidFill>
            <a:schemeClr val="bg1"/>
          </a:solidFill>
        </p:spPr>
        <p:txBody>
          <a:bodyPr wrap="square" rtlCol="0">
            <a:spAutoFit/>
          </a:bodyPr>
          <a:lstStyle/>
          <a:p>
            <a:endParaRPr lang="en-GB" dirty="0"/>
          </a:p>
        </p:txBody>
      </p:sp>
      <p:sp>
        <p:nvSpPr>
          <p:cNvPr id="5" name="Obdélník 4">
            <a:extLst>
              <a:ext uri="{FF2B5EF4-FFF2-40B4-BE49-F238E27FC236}">
                <a16:creationId xmlns:a16="http://schemas.microsoft.com/office/drawing/2014/main" id="{6E9026F4-C20E-41B6-94B6-659B1BEB304A}"/>
              </a:ext>
            </a:extLst>
          </p:cNvPr>
          <p:cNvSpPr/>
          <p:nvPr/>
        </p:nvSpPr>
        <p:spPr>
          <a:xfrm>
            <a:off x="0" y="6396933"/>
            <a:ext cx="3285643" cy="307777"/>
          </a:xfrm>
          <a:prstGeom prst="rect">
            <a:avLst/>
          </a:prstGeom>
        </p:spPr>
        <p:txBody>
          <a:bodyPr wrap="none">
            <a:spAutoFit/>
          </a:bodyPr>
          <a:lstStyle/>
          <a:p>
            <a:r>
              <a:rPr lang="cs-CZ" sz="1400" dirty="0"/>
              <a:t>Source: </a:t>
            </a:r>
            <a:r>
              <a:rPr lang="en-GB" sz="1400" dirty="0">
                <a:hlinkClick r:id="rId4"/>
              </a:rPr>
              <a:t>https://www.benjerry.com/values</a:t>
            </a:r>
            <a:r>
              <a:rPr lang="cs-CZ" sz="1400" dirty="0"/>
              <a:t> </a:t>
            </a:r>
            <a:endParaRPr lang="en-GB" sz="1400" dirty="0"/>
          </a:p>
        </p:txBody>
      </p:sp>
      <p:pic>
        <p:nvPicPr>
          <p:cNvPr id="10242" name="Picture 2" descr="Ben &amp; Jerry's Logo">
            <a:extLst>
              <a:ext uri="{FF2B5EF4-FFF2-40B4-BE49-F238E27FC236}">
                <a16:creationId xmlns:a16="http://schemas.microsoft.com/office/drawing/2014/main" id="{319C0C24-875D-44AE-9282-7902C4EF8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57" y="226177"/>
            <a:ext cx="3627510" cy="1209170"/>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E3C70395-24ED-40D9-97C7-3C45210FEB40}"/>
              </a:ext>
            </a:extLst>
          </p:cNvPr>
          <p:cNvPicPr>
            <a:picLocks noChangeAspect="1"/>
          </p:cNvPicPr>
          <p:nvPr/>
        </p:nvPicPr>
        <p:blipFill rotWithShape="1">
          <a:blip r:embed="rId6"/>
          <a:srcRect t="14870" r="6598" b="26450"/>
          <a:stretch/>
        </p:blipFill>
        <p:spPr>
          <a:xfrm>
            <a:off x="4397764" y="1340753"/>
            <a:ext cx="7403024" cy="2616133"/>
          </a:xfrm>
          <a:prstGeom prst="rect">
            <a:avLst/>
          </a:prstGeom>
          <a:ln>
            <a:noFill/>
          </a:ln>
          <a:effectLst>
            <a:softEdge rad="112500"/>
          </a:effectLst>
        </p:spPr>
      </p:pic>
    </p:spTree>
    <p:extLst>
      <p:ext uri="{BB962C8B-B14F-4D97-AF65-F5344CB8AC3E}">
        <p14:creationId xmlns:p14="http://schemas.microsoft.com/office/powerpoint/2010/main" val="77885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64307" y="341368"/>
            <a:ext cx="6775637" cy="461665"/>
          </a:xfrm>
          <a:prstGeom prst="rect">
            <a:avLst/>
          </a:prstGeom>
        </p:spPr>
        <p:txBody>
          <a:bodyPr wrap="none">
            <a:spAutoFit/>
          </a:bodyPr>
          <a:lstStyle/>
          <a:p>
            <a:pPr algn="just"/>
            <a:r>
              <a:rPr lang="en-GB" altLang="cs-CZ" sz="2400" b="1" dirty="0">
                <a:solidFill>
                  <a:srgbClr val="002060"/>
                </a:solidFill>
                <a:cs typeface="Times New Roman" panose="02020603050405020304" pitchFamily="18" charset="0"/>
              </a:rPr>
              <a:t>Examples of activities in the </a:t>
            </a:r>
            <a:r>
              <a:rPr lang="cs-CZ" altLang="cs-CZ" sz="2400" b="1" dirty="0">
                <a:solidFill>
                  <a:srgbClr val="002060"/>
                </a:solidFill>
                <a:cs typeface="Times New Roman" panose="02020603050405020304" pitchFamily="18" charset="0"/>
              </a:rPr>
              <a:t>Governance</a:t>
            </a:r>
            <a:r>
              <a:rPr lang="en-GB" altLang="cs-CZ" sz="2400" b="1" dirty="0">
                <a:solidFill>
                  <a:srgbClr val="002060"/>
                </a:solidFill>
                <a:cs typeface="Times New Roman" panose="02020603050405020304" pitchFamily="18" charset="0"/>
              </a:rPr>
              <a:t> pillar</a:t>
            </a:r>
            <a:r>
              <a:rPr lang="cs-CZ" altLang="cs-CZ" sz="2400" b="1" dirty="0">
                <a:solidFill>
                  <a:srgbClr val="002060"/>
                </a:solidFill>
                <a:cs typeface="Times New Roman" panose="02020603050405020304" pitchFamily="18" charset="0"/>
              </a:rPr>
              <a:t> (1/1)</a:t>
            </a:r>
            <a:endParaRPr lang="en-GB" altLang="cs-CZ" sz="2400" b="1" dirty="0">
              <a:solidFill>
                <a:srgbClr val="002060"/>
              </a:solidFill>
              <a:cs typeface="Times New Roman" panose="02020603050405020304" pitchFamily="18" charset="0"/>
            </a:endParaRP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88856" y="101984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graphicFrame>
        <p:nvGraphicFramePr>
          <p:cNvPr id="6" name="Tabulka 5">
            <a:extLst>
              <a:ext uri="{FF2B5EF4-FFF2-40B4-BE49-F238E27FC236}">
                <a16:creationId xmlns:a16="http://schemas.microsoft.com/office/drawing/2014/main" id="{ACC152BF-6A80-426A-B08F-A228C37A441E}"/>
              </a:ext>
            </a:extLst>
          </p:cNvPr>
          <p:cNvGraphicFramePr>
            <a:graphicFrameLocks noGrp="1"/>
          </p:cNvGraphicFramePr>
          <p:nvPr>
            <p:extLst>
              <p:ext uri="{D42A27DB-BD31-4B8C-83A1-F6EECF244321}">
                <p14:modId xmlns:p14="http://schemas.microsoft.com/office/powerpoint/2010/main" val="1869438347"/>
              </p:ext>
            </p:extLst>
          </p:nvPr>
        </p:nvGraphicFramePr>
        <p:xfrm>
          <a:off x="152400" y="932416"/>
          <a:ext cx="10037975" cy="5394960"/>
        </p:xfrm>
        <a:graphic>
          <a:graphicData uri="http://schemas.openxmlformats.org/drawingml/2006/table">
            <a:tbl>
              <a:tblPr/>
              <a:tblGrid>
                <a:gridCol w="1614776">
                  <a:extLst>
                    <a:ext uri="{9D8B030D-6E8A-4147-A177-3AD203B41FA5}">
                      <a16:colId xmlns:a16="http://schemas.microsoft.com/office/drawing/2014/main" val="1698349095"/>
                    </a:ext>
                  </a:extLst>
                </a:gridCol>
                <a:gridCol w="1704562">
                  <a:extLst>
                    <a:ext uri="{9D8B030D-6E8A-4147-A177-3AD203B41FA5}">
                      <a16:colId xmlns:a16="http://schemas.microsoft.com/office/drawing/2014/main" val="2012506141"/>
                    </a:ext>
                  </a:extLst>
                </a:gridCol>
                <a:gridCol w="6718637">
                  <a:extLst>
                    <a:ext uri="{9D8B030D-6E8A-4147-A177-3AD203B41FA5}">
                      <a16:colId xmlns:a16="http://schemas.microsoft.com/office/drawing/2014/main" val="1837435940"/>
                    </a:ext>
                  </a:extLst>
                </a:gridCol>
              </a:tblGrid>
              <a:tr h="261883">
                <a:tc>
                  <a:txBody>
                    <a:bodyPr/>
                    <a:lstStyle/>
                    <a:p>
                      <a:r>
                        <a:rPr lang="en-GB" sz="1200" b="1" kern="1200" dirty="0">
                          <a:solidFill>
                            <a:srgbClr val="002060"/>
                          </a:solidFill>
                          <a:latin typeface="+mn-lt"/>
                          <a:ea typeface="+mn-ea"/>
                          <a:cs typeface="Times New Roman" panose="02020603050405020304" pitchFamily="18" charset="0"/>
                        </a:rPr>
                        <a:t>CSR Topic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1" kern="1200" dirty="0">
                          <a:solidFill>
                            <a:srgbClr val="002060"/>
                          </a:solidFill>
                          <a:latin typeface="+mn-lt"/>
                          <a:ea typeface="+mn-ea"/>
                          <a:cs typeface="Times New Roman" panose="02020603050405020304" pitchFamily="18" charset="0"/>
                        </a:rPr>
                        <a:t>CSR 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1" kern="1200" dirty="0">
                          <a:solidFill>
                            <a:srgbClr val="002060"/>
                          </a:solidFill>
                          <a:latin typeface="+mn-lt"/>
                          <a:ea typeface="+mn-ea"/>
                          <a:cs typeface="Times New Roman" panose="02020603050405020304" pitchFamily="18" charset="0"/>
                        </a:rPr>
                        <a:t>Examples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7668941"/>
                  </a:ext>
                </a:extLst>
              </a:tr>
              <a:tr h="436472">
                <a:tc>
                  <a:txBody>
                    <a:bodyPr/>
                    <a:lstStyle/>
                    <a:p>
                      <a:r>
                        <a:rPr lang="en-GB" sz="1200" b="1" kern="1200" dirty="0">
                          <a:solidFill>
                            <a:srgbClr val="002060"/>
                          </a:solidFill>
                          <a:latin typeface="+mn-lt"/>
                          <a:ea typeface="+mn-ea"/>
                          <a:cs typeface="Times New Roman" panose="02020603050405020304" pitchFamily="18" charset="0"/>
                        </a:rPr>
                        <a:t>Corporate Governance and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dirty="0">
                          <a:solidFill>
                            <a:srgbClr val="002060"/>
                          </a:solidFill>
                          <a:latin typeface="+mn-lt"/>
                          <a:ea typeface="+mn-ea"/>
                          <a:cs typeface="Times New Roman" panose="02020603050405020304" pitchFamily="18" charset="0"/>
                        </a:rPr>
                        <a:t>Transparency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a:solidFill>
                            <a:srgbClr val="002060"/>
                          </a:solidFill>
                          <a:latin typeface="+mn-lt"/>
                          <a:ea typeface="+mn-ea"/>
                          <a:cs typeface="Times New Roman" panose="02020603050405020304" pitchFamily="18" charset="0"/>
                        </a:rPr>
                        <a:t>Publishing financial and non-financial information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4034440"/>
                  </a:ext>
                </a:extLst>
              </a:tr>
              <a:tr h="261883">
                <a:tc>
                  <a:txBody>
                    <a:bodyPr/>
                    <a:lstStyle/>
                    <a:p>
                      <a:endParaRPr lang="en-GB" sz="1200" b="1" kern="1200" dirty="0">
                        <a:solidFill>
                          <a:srgbClr val="002060"/>
                        </a:solidFill>
                        <a:latin typeface="+mn-lt"/>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a:solidFill>
                            <a:srgbClr val="002060"/>
                          </a:solidFill>
                          <a:latin typeface="+mn-lt"/>
                          <a:ea typeface="+mn-ea"/>
                          <a:cs typeface="Times New Roman" panose="02020603050405020304" pitchFamily="18" charset="0"/>
                        </a:rPr>
                        <a:t>Code of Conduct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dirty="0">
                          <a:solidFill>
                            <a:srgbClr val="002060"/>
                          </a:solidFill>
                          <a:latin typeface="+mn-lt"/>
                          <a:ea typeface="+mn-ea"/>
                          <a:cs typeface="Times New Roman" panose="02020603050405020304" pitchFamily="18" charset="0"/>
                        </a:rPr>
                        <a:t>Code of ethics and its practical 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2262797"/>
                  </a:ext>
                </a:extLst>
              </a:tr>
              <a:tr h="261883">
                <a:tc>
                  <a:txBody>
                    <a:bodyPr/>
                    <a:lstStyle/>
                    <a:p>
                      <a:endParaRPr lang="en-GB" sz="1200" b="1" kern="1200" dirty="0">
                        <a:solidFill>
                          <a:srgbClr val="002060"/>
                        </a:solidFill>
                        <a:latin typeface="+mn-lt"/>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a:solidFill>
                            <a:srgbClr val="002060"/>
                          </a:solidFill>
                          <a:latin typeface="+mn-lt"/>
                          <a:ea typeface="+mn-ea"/>
                          <a:cs typeface="Times New Roman" panose="02020603050405020304" pitchFamily="18" charset="0"/>
                        </a:rPr>
                        <a:t>Corporate Image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dirty="0">
                          <a:solidFill>
                            <a:srgbClr val="002060"/>
                          </a:solidFill>
                          <a:latin typeface="+mn-lt"/>
                          <a:ea typeface="+mn-ea"/>
                          <a:cs typeface="Times New Roman" panose="02020603050405020304" pitchFamily="18" charset="0"/>
                        </a:rPr>
                        <a:t>Monitoring and measuring company image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2518285"/>
                  </a:ext>
                </a:extLst>
              </a:tr>
              <a:tr h="261883">
                <a:tc>
                  <a:txBody>
                    <a:bodyPr/>
                    <a:lstStyle/>
                    <a:p>
                      <a:endParaRPr lang="en-GB" sz="1200" b="1" kern="1200" dirty="0">
                        <a:solidFill>
                          <a:srgbClr val="002060"/>
                        </a:solidFill>
                        <a:latin typeface="+mn-lt"/>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a:solidFill>
                            <a:srgbClr val="002060"/>
                          </a:solidFill>
                          <a:latin typeface="+mn-lt"/>
                          <a:ea typeface="+mn-ea"/>
                          <a:cs typeface="Times New Roman" panose="02020603050405020304" pitchFamily="18" charset="0"/>
                        </a:rPr>
                        <a:t>Feedback Gathering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a:solidFill>
                            <a:srgbClr val="002060"/>
                          </a:solidFill>
                          <a:latin typeface="+mn-lt"/>
                          <a:ea typeface="+mn-ea"/>
                          <a:cs typeface="Times New Roman" panose="02020603050405020304" pitchFamily="18" charset="0"/>
                        </a:rPr>
                        <a:t>Satisfaction survey, complaint registration and resolution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0171439"/>
                  </a:ext>
                </a:extLst>
              </a:tr>
              <a:tr h="436472">
                <a:tc>
                  <a:txBody>
                    <a:bodyPr/>
                    <a:lstStyle/>
                    <a:p>
                      <a:r>
                        <a:rPr lang="en-GB" sz="1200" b="1" kern="1200" dirty="0">
                          <a:solidFill>
                            <a:srgbClr val="002060"/>
                          </a:solidFill>
                          <a:latin typeface="+mn-lt"/>
                          <a:ea typeface="+mn-ea"/>
                          <a:cs typeface="Times New Roman" panose="02020603050405020304" pitchFamily="18" charset="0"/>
                        </a:rPr>
                        <a:t>Responsible Customer Approach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dirty="0">
                          <a:solidFill>
                            <a:srgbClr val="002060"/>
                          </a:solidFill>
                          <a:latin typeface="+mn-lt"/>
                          <a:ea typeface="+mn-ea"/>
                          <a:cs typeface="Times New Roman" panose="02020603050405020304" pitchFamily="18" charset="0"/>
                        </a:rPr>
                        <a:t>Customer Involvement in Decision-Making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a:solidFill>
                            <a:srgbClr val="002060"/>
                          </a:solidFill>
                          <a:latin typeface="+mn-lt"/>
                          <a:ea typeface="+mn-ea"/>
                          <a:cs typeface="Times New Roman" panose="02020603050405020304" pitchFamily="18" charset="0"/>
                        </a:rPr>
                        <a:t>Collecting suggestions for product/service improvement, customer influence on CSR focus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5948947"/>
                  </a:ext>
                </a:extLst>
              </a:tr>
              <a:tr h="436472">
                <a:tc>
                  <a:txBody>
                    <a:bodyPr/>
                    <a:lstStyle/>
                    <a:p>
                      <a:endParaRPr lang="en-GB" sz="1200" b="1" kern="1200" dirty="0">
                        <a:solidFill>
                          <a:srgbClr val="002060"/>
                        </a:solidFill>
                        <a:latin typeface="+mn-lt"/>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a:solidFill>
                            <a:srgbClr val="002060"/>
                          </a:solidFill>
                          <a:latin typeface="+mn-lt"/>
                          <a:ea typeface="+mn-ea"/>
                          <a:cs typeface="Times New Roman" panose="02020603050405020304" pitchFamily="18" charset="0"/>
                        </a:rPr>
                        <a:t>Product and Service Quality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dirty="0">
                          <a:solidFill>
                            <a:srgbClr val="002060"/>
                          </a:solidFill>
                          <a:latin typeface="+mn-lt"/>
                          <a:ea typeface="+mn-ea"/>
                          <a:cs typeface="Times New Roman" panose="02020603050405020304" pitchFamily="18" charset="0"/>
                        </a:rPr>
                        <a:t>Use of quality standards (e.g., ISO 9001)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9982294"/>
                  </a:ext>
                </a:extLst>
              </a:tr>
              <a:tr h="261883">
                <a:tc>
                  <a:txBody>
                    <a:bodyPr/>
                    <a:lstStyle/>
                    <a:p>
                      <a:endParaRPr lang="en-GB" sz="1200" b="1" kern="1200" dirty="0">
                        <a:solidFill>
                          <a:srgbClr val="002060"/>
                        </a:solidFill>
                        <a:latin typeface="+mn-lt"/>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a:solidFill>
                            <a:srgbClr val="002060"/>
                          </a:solidFill>
                          <a:latin typeface="+mn-lt"/>
                          <a:ea typeface="+mn-ea"/>
                          <a:cs typeface="Times New Roman" panose="02020603050405020304" pitchFamily="18" charset="0"/>
                        </a:rPr>
                        <a:t>Customer Education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a:solidFill>
                            <a:srgbClr val="002060"/>
                          </a:solidFill>
                          <a:latin typeface="+mn-lt"/>
                          <a:ea typeface="+mn-ea"/>
                          <a:cs typeface="Times New Roman" panose="02020603050405020304" pitchFamily="18" charset="0"/>
                        </a:rPr>
                        <a:t>Preventive or service training, safety training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8338024"/>
                  </a:ext>
                </a:extLst>
              </a:tr>
              <a:tr h="436472">
                <a:tc>
                  <a:txBody>
                    <a:bodyPr/>
                    <a:lstStyle/>
                    <a:p>
                      <a:r>
                        <a:rPr lang="en-GB" sz="1200" b="1" kern="1200" dirty="0">
                          <a:solidFill>
                            <a:srgbClr val="002060"/>
                          </a:solidFill>
                          <a:latin typeface="+mn-lt"/>
                          <a:ea typeface="+mn-ea"/>
                          <a:cs typeface="Times New Roman" panose="02020603050405020304" pitchFamily="18" charset="0"/>
                        </a:rPr>
                        <a:t>Supplier and Business Partner Relations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a:solidFill>
                            <a:srgbClr val="002060"/>
                          </a:solidFill>
                          <a:latin typeface="+mn-lt"/>
                          <a:ea typeface="+mn-ea"/>
                          <a:cs typeface="Times New Roman" panose="02020603050405020304" pitchFamily="18" charset="0"/>
                        </a:rPr>
                        <a:t>Supplier Selection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a:solidFill>
                            <a:srgbClr val="002060"/>
                          </a:solidFill>
                          <a:latin typeface="+mn-lt"/>
                          <a:ea typeface="+mn-ea"/>
                          <a:cs typeface="Times New Roman" panose="02020603050405020304" pitchFamily="18" charset="0"/>
                        </a:rPr>
                        <a:t>Inclusion of CSR criteria in supplier selection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8938814"/>
                  </a:ext>
                </a:extLst>
              </a:tr>
              <a:tr h="261883">
                <a:tc>
                  <a:txBody>
                    <a:bodyPr/>
                    <a:lstStyle/>
                    <a:p>
                      <a:endParaRPr lang="en-GB" sz="1200" b="1" kern="1200" dirty="0">
                        <a:solidFill>
                          <a:srgbClr val="002060"/>
                        </a:solidFill>
                        <a:latin typeface="+mn-lt"/>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a:solidFill>
                            <a:srgbClr val="002060"/>
                          </a:solidFill>
                          <a:latin typeface="+mn-lt"/>
                          <a:ea typeface="+mn-ea"/>
                          <a:cs typeface="Times New Roman" panose="02020603050405020304" pitchFamily="18" charset="0"/>
                        </a:rPr>
                        <a:t>Feedback Gathering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a:solidFill>
                            <a:srgbClr val="002060"/>
                          </a:solidFill>
                          <a:latin typeface="+mn-lt"/>
                          <a:ea typeface="+mn-ea"/>
                          <a:cs typeface="Times New Roman" panose="02020603050405020304" pitchFamily="18" charset="0"/>
                        </a:rPr>
                        <a:t>Supplier satisfaction surveys, complaint handling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5999814"/>
                  </a:ext>
                </a:extLst>
              </a:tr>
              <a:tr h="261883">
                <a:tc>
                  <a:txBody>
                    <a:bodyPr/>
                    <a:lstStyle/>
                    <a:p>
                      <a:endParaRPr lang="en-GB" sz="1200" b="1" kern="1200" dirty="0">
                        <a:solidFill>
                          <a:srgbClr val="002060"/>
                        </a:solidFill>
                        <a:latin typeface="+mn-lt"/>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dirty="0">
                          <a:solidFill>
                            <a:srgbClr val="002060"/>
                          </a:solidFill>
                          <a:latin typeface="+mn-lt"/>
                          <a:ea typeface="+mn-ea"/>
                          <a:cs typeface="Times New Roman" panose="02020603050405020304" pitchFamily="18" charset="0"/>
                        </a:rPr>
                        <a:t>Business Relations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dirty="0">
                          <a:solidFill>
                            <a:srgbClr val="002060"/>
                          </a:solidFill>
                          <a:latin typeface="+mn-lt"/>
                          <a:ea typeface="+mn-ea"/>
                          <a:cs typeface="Times New Roman" panose="02020603050405020304" pitchFamily="18" charset="0"/>
                        </a:rPr>
                        <a:t>Timely invoice payments, monitoring CSR practices in the supply chain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0985955"/>
                  </a:ext>
                </a:extLst>
              </a:tr>
              <a:tr h="261883">
                <a:tc>
                  <a:txBody>
                    <a:bodyPr/>
                    <a:lstStyle/>
                    <a:p>
                      <a:endParaRPr lang="en-GB" sz="1200" b="1" kern="1200" dirty="0">
                        <a:solidFill>
                          <a:srgbClr val="002060"/>
                        </a:solidFill>
                        <a:latin typeface="+mn-lt"/>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a:solidFill>
                            <a:srgbClr val="002060"/>
                          </a:solidFill>
                          <a:latin typeface="+mn-lt"/>
                          <a:ea typeface="+mn-ea"/>
                          <a:cs typeface="Times New Roman" panose="02020603050405020304" pitchFamily="18" charset="0"/>
                        </a:rPr>
                        <a:t>CSR Promotion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dirty="0">
                          <a:solidFill>
                            <a:srgbClr val="002060"/>
                          </a:solidFill>
                          <a:latin typeface="+mn-lt"/>
                          <a:ea typeface="+mn-ea"/>
                          <a:cs typeface="Times New Roman" panose="02020603050405020304" pitchFamily="18" charset="0"/>
                        </a:rPr>
                        <a:t>Involving suppliers in CSR activities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2722251"/>
                  </a:ext>
                </a:extLst>
              </a:tr>
              <a:tr h="436472">
                <a:tc>
                  <a:txBody>
                    <a:bodyPr/>
                    <a:lstStyle/>
                    <a:p>
                      <a:r>
                        <a:rPr lang="en-GB" sz="1200" b="1" kern="1200" dirty="0">
                          <a:solidFill>
                            <a:srgbClr val="002060"/>
                          </a:solidFill>
                          <a:latin typeface="+mn-lt"/>
                          <a:ea typeface="+mn-ea"/>
                          <a:cs typeface="Times New Roman" panose="02020603050405020304" pitchFamily="18" charset="0"/>
                        </a:rPr>
                        <a:t>Marketing and Advertising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a:solidFill>
                            <a:srgbClr val="002060"/>
                          </a:solidFill>
                          <a:latin typeface="+mn-lt"/>
                          <a:ea typeface="+mn-ea"/>
                          <a:cs typeface="Times New Roman" panose="02020603050405020304" pitchFamily="18" charset="0"/>
                        </a:rPr>
                        <a:t>Product Information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dirty="0">
                          <a:solidFill>
                            <a:srgbClr val="002060"/>
                          </a:solidFill>
                          <a:latin typeface="+mn-lt"/>
                          <a:ea typeface="+mn-ea"/>
                          <a:cs typeface="Times New Roman" panose="02020603050405020304" pitchFamily="18" charset="0"/>
                        </a:rPr>
                        <a:t>Providing clear and accurate information about products/services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223031"/>
                  </a:ext>
                </a:extLst>
              </a:tr>
              <a:tr h="436472">
                <a:tc>
                  <a:txBody>
                    <a:bodyPr/>
                    <a:lstStyle/>
                    <a:p>
                      <a:endParaRPr lang="en-GB" sz="1200" b="0" kern="1200">
                        <a:solidFill>
                          <a:srgbClr val="002060"/>
                        </a:solidFill>
                        <a:latin typeface="+mn-lt"/>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rgbClr val="002060"/>
                          </a:solidFill>
                          <a:latin typeface="+mn-lt"/>
                          <a:ea typeface="+mn-ea"/>
                          <a:cs typeface="Times New Roman" panose="02020603050405020304" pitchFamily="18" charset="0"/>
                        </a:rPr>
                        <a:t>Shared Marketing</a:t>
                      </a:r>
                    </a:p>
                    <a:p>
                      <a:endParaRPr lang="en-GB" sz="1200" b="0" kern="1200" dirty="0">
                        <a:solidFill>
                          <a:srgbClr val="002060"/>
                        </a:solidFill>
                        <a:latin typeface="+mn-lt"/>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dirty="0">
                          <a:solidFill>
                            <a:srgbClr val="002060"/>
                          </a:solidFill>
                          <a:latin typeface="+mn-lt"/>
                          <a:ea typeface="+mn-ea"/>
                          <a:cs typeface="Times New Roman" panose="02020603050405020304" pitchFamily="18" charset="0"/>
                        </a:rPr>
                        <a:t>Use of marketing activities for joint promotion of the company and charity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4875175"/>
                  </a:ext>
                </a:extLst>
              </a:tr>
              <a:tr h="436472">
                <a:tc>
                  <a:txBody>
                    <a:bodyPr/>
                    <a:lstStyle/>
                    <a:p>
                      <a:endParaRPr lang="en-GB" sz="1200" b="0" kern="1200">
                        <a:solidFill>
                          <a:srgbClr val="002060"/>
                        </a:solidFill>
                        <a:latin typeface="+mn-lt"/>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rgbClr val="002060"/>
                          </a:solidFill>
                          <a:latin typeface="+mn-lt"/>
                          <a:ea typeface="+mn-ea"/>
                          <a:cs typeface="Times New Roman" panose="02020603050405020304" pitchFamily="18" charset="0"/>
                        </a:rPr>
                        <a:t>Advertising Ethics</a:t>
                      </a:r>
                    </a:p>
                    <a:p>
                      <a:endParaRPr lang="en-GB" sz="1200" b="0" kern="1200" dirty="0">
                        <a:solidFill>
                          <a:srgbClr val="002060"/>
                        </a:solidFill>
                        <a:latin typeface="+mn-lt"/>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kern="1200" dirty="0">
                          <a:solidFill>
                            <a:srgbClr val="002060"/>
                          </a:solidFill>
                          <a:latin typeface="+mn-lt"/>
                          <a:ea typeface="+mn-ea"/>
                          <a:cs typeface="Times New Roman" panose="02020603050405020304" pitchFamily="18" charset="0"/>
                        </a:rPr>
                        <a:t>Adhering to ethical advertising codes (e.g., issued by the Advertising Council)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8079795"/>
                  </a:ext>
                </a:extLst>
              </a:tr>
            </a:tbl>
          </a:graphicData>
        </a:graphic>
      </p:graphicFrame>
    </p:spTree>
    <p:extLst>
      <p:ext uri="{BB962C8B-B14F-4D97-AF65-F5344CB8AC3E}">
        <p14:creationId xmlns:p14="http://schemas.microsoft.com/office/powerpoint/2010/main" val="6568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88856" y="101984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pic>
        <p:nvPicPr>
          <p:cNvPr id="4" name="Obrázek 3">
            <a:extLst>
              <a:ext uri="{FF2B5EF4-FFF2-40B4-BE49-F238E27FC236}">
                <a16:creationId xmlns:a16="http://schemas.microsoft.com/office/drawing/2014/main" id="{CED702F6-7D3F-4867-B10E-F62EE5B97917}"/>
              </a:ext>
            </a:extLst>
          </p:cNvPr>
          <p:cNvPicPr>
            <a:picLocks noChangeAspect="1"/>
          </p:cNvPicPr>
          <p:nvPr/>
        </p:nvPicPr>
        <p:blipFill>
          <a:blip r:embed="rId3"/>
          <a:stretch>
            <a:fillRect/>
          </a:stretch>
        </p:blipFill>
        <p:spPr>
          <a:xfrm>
            <a:off x="548325" y="139293"/>
            <a:ext cx="2570531" cy="715042"/>
          </a:xfrm>
          <a:prstGeom prst="rect">
            <a:avLst/>
          </a:prstGeom>
        </p:spPr>
      </p:pic>
      <p:sp>
        <p:nvSpPr>
          <p:cNvPr id="8" name="Obdélník 7">
            <a:extLst>
              <a:ext uri="{FF2B5EF4-FFF2-40B4-BE49-F238E27FC236}">
                <a16:creationId xmlns:a16="http://schemas.microsoft.com/office/drawing/2014/main" id="{1EDB47B6-5866-4501-ABF1-C8F870CA8022}"/>
              </a:ext>
            </a:extLst>
          </p:cNvPr>
          <p:cNvSpPr/>
          <p:nvPr/>
        </p:nvSpPr>
        <p:spPr>
          <a:xfrm>
            <a:off x="288856" y="6428601"/>
            <a:ext cx="3824380" cy="276999"/>
          </a:xfrm>
          <a:prstGeom prst="rect">
            <a:avLst/>
          </a:prstGeom>
        </p:spPr>
        <p:txBody>
          <a:bodyPr wrap="none">
            <a:spAutoFit/>
          </a:bodyPr>
          <a:lstStyle/>
          <a:p>
            <a:r>
              <a:rPr lang="cs-CZ" sz="1200" dirty="0"/>
              <a:t>Source: </a:t>
            </a:r>
            <a:r>
              <a:rPr lang="en-GB" sz="1200" dirty="0"/>
              <a:t>https://udrzitelnost.prazdroj.cz/en/homepage-en/</a:t>
            </a:r>
          </a:p>
        </p:txBody>
      </p:sp>
      <p:pic>
        <p:nvPicPr>
          <p:cNvPr id="10" name="Obrázek 9">
            <a:extLst>
              <a:ext uri="{FF2B5EF4-FFF2-40B4-BE49-F238E27FC236}">
                <a16:creationId xmlns:a16="http://schemas.microsoft.com/office/drawing/2014/main" id="{70F6352E-0C69-4977-B64D-BECD894ACAAD}"/>
              </a:ext>
            </a:extLst>
          </p:cNvPr>
          <p:cNvPicPr>
            <a:picLocks noChangeAspect="1"/>
          </p:cNvPicPr>
          <p:nvPr/>
        </p:nvPicPr>
        <p:blipFill rotWithShape="1">
          <a:blip r:embed="rId4"/>
          <a:srcRect l="35703" t="24937" r="38594" b="24937"/>
          <a:stretch/>
        </p:blipFill>
        <p:spPr>
          <a:xfrm>
            <a:off x="9258714" y="1955060"/>
            <a:ext cx="2687322" cy="2947880"/>
          </a:xfrm>
          <a:prstGeom prst="rect">
            <a:avLst/>
          </a:prstGeom>
          <a:ln>
            <a:noFill/>
          </a:ln>
          <a:effectLst>
            <a:softEdge rad="112500"/>
          </a:effectLst>
        </p:spPr>
      </p:pic>
      <p:pic>
        <p:nvPicPr>
          <p:cNvPr id="11" name="Obrázek 10">
            <a:extLst>
              <a:ext uri="{FF2B5EF4-FFF2-40B4-BE49-F238E27FC236}">
                <a16:creationId xmlns:a16="http://schemas.microsoft.com/office/drawing/2014/main" id="{49B453BF-C39B-4511-9EE1-D4A6EBE83284}"/>
              </a:ext>
            </a:extLst>
          </p:cNvPr>
          <p:cNvPicPr>
            <a:picLocks noChangeAspect="1"/>
          </p:cNvPicPr>
          <p:nvPr/>
        </p:nvPicPr>
        <p:blipFill rotWithShape="1">
          <a:blip r:embed="rId5"/>
          <a:srcRect l="12603" t="23947" r="43064" b="16838"/>
          <a:stretch/>
        </p:blipFill>
        <p:spPr>
          <a:xfrm>
            <a:off x="3853637" y="223369"/>
            <a:ext cx="5405077" cy="4060958"/>
          </a:xfrm>
          <a:prstGeom prst="rect">
            <a:avLst/>
          </a:prstGeom>
          <a:ln>
            <a:noFill/>
          </a:ln>
          <a:effectLst>
            <a:softEdge rad="112500"/>
          </a:effectLst>
        </p:spPr>
      </p:pic>
      <p:pic>
        <p:nvPicPr>
          <p:cNvPr id="12" name="Obrázek 11">
            <a:extLst>
              <a:ext uri="{FF2B5EF4-FFF2-40B4-BE49-F238E27FC236}">
                <a16:creationId xmlns:a16="http://schemas.microsoft.com/office/drawing/2014/main" id="{078A0253-C134-4577-A193-7AB56A2F450C}"/>
              </a:ext>
            </a:extLst>
          </p:cNvPr>
          <p:cNvPicPr>
            <a:picLocks noChangeAspect="1"/>
          </p:cNvPicPr>
          <p:nvPr/>
        </p:nvPicPr>
        <p:blipFill rotWithShape="1">
          <a:blip r:embed="rId6"/>
          <a:srcRect l="8969" t="32399" r="58866" b="7203"/>
          <a:stretch/>
        </p:blipFill>
        <p:spPr>
          <a:xfrm>
            <a:off x="136391" y="1277598"/>
            <a:ext cx="3921551" cy="4142138"/>
          </a:xfrm>
          <a:prstGeom prst="rect">
            <a:avLst/>
          </a:prstGeom>
        </p:spPr>
      </p:pic>
      <p:pic>
        <p:nvPicPr>
          <p:cNvPr id="13" name="Obrázek 12">
            <a:extLst>
              <a:ext uri="{FF2B5EF4-FFF2-40B4-BE49-F238E27FC236}">
                <a16:creationId xmlns:a16="http://schemas.microsoft.com/office/drawing/2014/main" id="{0843BBCE-5002-4FBE-A5F9-3291A40BA5F7}"/>
              </a:ext>
            </a:extLst>
          </p:cNvPr>
          <p:cNvPicPr>
            <a:picLocks noChangeAspect="1"/>
          </p:cNvPicPr>
          <p:nvPr/>
        </p:nvPicPr>
        <p:blipFill rotWithShape="1">
          <a:blip r:embed="rId7"/>
          <a:srcRect l="4125" t="48522" r="5052" b="22062"/>
          <a:stretch/>
        </p:blipFill>
        <p:spPr>
          <a:xfrm>
            <a:off x="3849531" y="4902940"/>
            <a:ext cx="8096506" cy="1475049"/>
          </a:xfrm>
          <a:prstGeom prst="rect">
            <a:avLst/>
          </a:prstGeom>
        </p:spPr>
      </p:pic>
    </p:spTree>
    <p:extLst>
      <p:ext uri="{BB962C8B-B14F-4D97-AF65-F5344CB8AC3E}">
        <p14:creationId xmlns:p14="http://schemas.microsoft.com/office/powerpoint/2010/main" val="333059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88856" y="101984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pic>
        <p:nvPicPr>
          <p:cNvPr id="15362" name="Picture 2" descr="Home - Transparency.org">
            <a:extLst>
              <a:ext uri="{FF2B5EF4-FFF2-40B4-BE49-F238E27FC236}">
                <a16:creationId xmlns:a16="http://schemas.microsoft.com/office/drawing/2014/main" id="{772E40BD-FF0E-49E4-B550-66A7D593A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831" y="209588"/>
            <a:ext cx="2401282" cy="568999"/>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id="{AB29BC14-0DED-4FC6-98F6-C3F2292BAF9D}"/>
              </a:ext>
            </a:extLst>
          </p:cNvPr>
          <p:cNvSpPr/>
          <p:nvPr/>
        </p:nvSpPr>
        <p:spPr>
          <a:xfrm>
            <a:off x="288856" y="6362703"/>
            <a:ext cx="3436325" cy="276999"/>
          </a:xfrm>
          <a:prstGeom prst="rect">
            <a:avLst/>
          </a:prstGeom>
        </p:spPr>
        <p:txBody>
          <a:bodyPr wrap="none">
            <a:spAutoFit/>
          </a:bodyPr>
          <a:lstStyle/>
          <a:p>
            <a:r>
              <a:rPr lang="cs-CZ" sz="1200" dirty="0"/>
              <a:t>Source: </a:t>
            </a:r>
            <a:r>
              <a:rPr lang="en-GB" sz="1200" dirty="0">
                <a:hlinkClick r:id="rId4"/>
              </a:rPr>
              <a:t>https://www.transparency.org/en/cpi/2024</a:t>
            </a:r>
            <a:r>
              <a:rPr lang="cs-CZ" sz="1200" dirty="0"/>
              <a:t> </a:t>
            </a:r>
            <a:endParaRPr lang="en-GB" sz="1200" dirty="0"/>
          </a:p>
        </p:txBody>
      </p:sp>
      <p:pic>
        <p:nvPicPr>
          <p:cNvPr id="8" name="Obrázek 7">
            <a:extLst>
              <a:ext uri="{FF2B5EF4-FFF2-40B4-BE49-F238E27FC236}">
                <a16:creationId xmlns:a16="http://schemas.microsoft.com/office/drawing/2014/main" id="{F3A5F1BA-696A-47E9-8C7F-525B941C87DC}"/>
              </a:ext>
            </a:extLst>
          </p:cNvPr>
          <p:cNvPicPr>
            <a:picLocks noChangeAspect="1"/>
          </p:cNvPicPr>
          <p:nvPr/>
        </p:nvPicPr>
        <p:blipFill rotWithShape="1">
          <a:blip r:embed="rId5"/>
          <a:srcRect t="24002" r="1572" b="10928"/>
          <a:stretch/>
        </p:blipFill>
        <p:spPr>
          <a:xfrm>
            <a:off x="95839" y="1646034"/>
            <a:ext cx="12000322" cy="4462529"/>
          </a:xfrm>
          <a:prstGeom prst="rect">
            <a:avLst/>
          </a:prstGeom>
        </p:spPr>
      </p:pic>
    </p:spTree>
    <p:extLst>
      <p:ext uri="{BB962C8B-B14F-4D97-AF65-F5344CB8AC3E}">
        <p14:creationId xmlns:p14="http://schemas.microsoft.com/office/powerpoint/2010/main" val="1145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288856" y="341152"/>
            <a:ext cx="3593356" cy="461665"/>
          </a:xfrm>
          <a:prstGeom prst="rect">
            <a:avLst/>
          </a:prstGeom>
        </p:spPr>
        <p:txBody>
          <a:bodyPr wrap="none">
            <a:spAutoFit/>
          </a:bodyPr>
          <a:lstStyle/>
          <a:p>
            <a:pPr algn="just"/>
            <a:r>
              <a:rPr lang="en-GB" altLang="cs-CZ" sz="2400" b="1" dirty="0">
                <a:solidFill>
                  <a:srgbClr val="002060"/>
                </a:solidFill>
                <a:cs typeface="Times New Roman" panose="02020603050405020304" pitchFamily="18" charset="0"/>
              </a:rPr>
              <a:t>Timeline of key CSR events</a:t>
            </a: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88856" y="99156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pic>
        <p:nvPicPr>
          <p:cNvPr id="8" name="Obrázek 7">
            <a:extLst>
              <a:ext uri="{FF2B5EF4-FFF2-40B4-BE49-F238E27FC236}">
                <a16:creationId xmlns:a16="http://schemas.microsoft.com/office/drawing/2014/main" id="{F942DC34-CA04-4BBF-BE23-7DB062E7856B}"/>
              </a:ext>
            </a:extLst>
          </p:cNvPr>
          <p:cNvPicPr>
            <a:picLocks noChangeAspect="1"/>
          </p:cNvPicPr>
          <p:nvPr/>
        </p:nvPicPr>
        <p:blipFill>
          <a:blip r:embed="rId3"/>
          <a:stretch>
            <a:fillRect/>
          </a:stretch>
        </p:blipFill>
        <p:spPr>
          <a:xfrm>
            <a:off x="152400" y="983841"/>
            <a:ext cx="9481794" cy="5315256"/>
          </a:xfrm>
          <a:prstGeom prst="rect">
            <a:avLst/>
          </a:prstGeom>
        </p:spPr>
      </p:pic>
      <p:sp>
        <p:nvSpPr>
          <p:cNvPr id="10" name="Obdélník 9">
            <a:extLst>
              <a:ext uri="{FF2B5EF4-FFF2-40B4-BE49-F238E27FC236}">
                <a16:creationId xmlns:a16="http://schemas.microsoft.com/office/drawing/2014/main" id="{8D59B2CE-3EB8-4A66-AE5E-9664CA8FE8CF}"/>
              </a:ext>
            </a:extLst>
          </p:cNvPr>
          <p:cNvSpPr/>
          <p:nvPr/>
        </p:nvSpPr>
        <p:spPr>
          <a:xfrm>
            <a:off x="92696" y="6341405"/>
            <a:ext cx="12006607" cy="276999"/>
          </a:xfrm>
          <a:prstGeom prst="rect">
            <a:avLst/>
          </a:prstGeom>
        </p:spPr>
        <p:txBody>
          <a:bodyPr wrap="square">
            <a:spAutoFit/>
          </a:bodyPr>
          <a:lstStyle/>
          <a:p>
            <a:r>
              <a:rPr lang="cs-CZ" sz="1200" i="1" dirty="0"/>
              <a:t>Source: </a:t>
            </a:r>
            <a:r>
              <a:rPr lang="en-GB" sz="1200" i="1" dirty="0" err="1"/>
              <a:t>Latapí</a:t>
            </a:r>
            <a:r>
              <a:rPr lang="en-GB" sz="1200" i="1" dirty="0"/>
              <a:t> </a:t>
            </a:r>
            <a:r>
              <a:rPr lang="en-GB" sz="1200" i="1" dirty="0" err="1"/>
              <a:t>Agudelo</a:t>
            </a:r>
            <a:r>
              <a:rPr lang="en-GB" sz="1200" i="1" dirty="0"/>
              <a:t>, M.A., </a:t>
            </a:r>
            <a:r>
              <a:rPr lang="en-GB" sz="1200" i="1" dirty="0" err="1"/>
              <a:t>Jóhannsdóttir</a:t>
            </a:r>
            <a:r>
              <a:rPr lang="en-GB" sz="1200" i="1" dirty="0"/>
              <a:t>, L. &amp; </a:t>
            </a:r>
            <a:r>
              <a:rPr lang="en-GB" sz="1200" i="1" dirty="0" err="1"/>
              <a:t>Davídsdóttir</a:t>
            </a:r>
            <a:r>
              <a:rPr lang="en-GB" sz="1200" i="1" dirty="0"/>
              <a:t>, B. A literature review of the history and evolution of corporate social responsibility. Int J Corporate Soc Responsibility 4, 1 (2019). </a:t>
            </a:r>
          </a:p>
        </p:txBody>
      </p:sp>
    </p:spTree>
    <p:extLst>
      <p:ext uri="{BB962C8B-B14F-4D97-AF65-F5344CB8AC3E}">
        <p14:creationId xmlns:p14="http://schemas.microsoft.com/office/powerpoint/2010/main" val="185628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288856" y="377503"/>
            <a:ext cx="3593356" cy="461665"/>
          </a:xfrm>
          <a:prstGeom prst="rect">
            <a:avLst/>
          </a:prstGeom>
        </p:spPr>
        <p:txBody>
          <a:bodyPr wrap="none">
            <a:spAutoFit/>
          </a:bodyPr>
          <a:lstStyle/>
          <a:p>
            <a:pPr algn="just"/>
            <a:r>
              <a:rPr lang="en-GB" altLang="cs-CZ" sz="2400" b="1" dirty="0">
                <a:solidFill>
                  <a:srgbClr val="002060"/>
                </a:solidFill>
                <a:cs typeface="Times New Roman" panose="02020603050405020304" pitchFamily="18" charset="0"/>
              </a:rPr>
              <a:t>Timeline of key CSR events</a:t>
            </a: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88856" y="99156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10" name="Obdélník 9">
            <a:extLst>
              <a:ext uri="{FF2B5EF4-FFF2-40B4-BE49-F238E27FC236}">
                <a16:creationId xmlns:a16="http://schemas.microsoft.com/office/drawing/2014/main" id="{8D59B2CE-3EB8-4A66-AE5E-9664CA8FE8CF}"/>
              </a:ext>
            </a:extLst>
          </p:cNvPr>
          <p:cNvSpPr/>
          <p:nvPr/>
        </p:nvSpPr>
        <p:spPr>
          <a:xfrm>
            <a:off x="152400" y="6378132"/>
            <a:ext cx="12192000" cy="276999"/>
          </a:xfrm>
          <a:prstGeom prst="rect">
            <a:avLst/>
          </a:prstGeom>
        </p:spPr>
        <p:txBody>
          <a:bodyPr wrap="square">
            <a:spAutoFit/>
          </a:bodyPr>
          <a:lstStyle/>
          <a:p>
            <a:r>
              <a:rPr lang="cs-CZ" sz="1200" i="1" dirty="0"/>
              <a:t>Source: </a:t>
            </a:r>
            <a:r>
              <a:rPr lang="en-GB" sz="1200" i="1" dirty="0" err="1"/>
              <a:t>Latapí</a:t>
            </a:r>
            <a:r>
              <a:rPr lang="en-GB" sz="1200" i="1" dirty="0"/>
              <a:t> </a:t>
            </a:r>
            <a:r>
              <a:rPr lang="en-GB" sz="1200" i="1" dirty="0" err="1"/>
              <a:t>Agudelo</a:t>
            </a:r>
            <a:r>
              <a:rPr lang="en-GB" sz="1200" i="1" dirty="0"/>
              <a:t>, M.A., </a:t>
            </a:r>
            <a:r>
              <a:rPr lang="en-GB" sz="1200" i="1" dirty="0" err="1"/>
              <a:t>Jóhannsdóttir</a:t>
            </a:r>
            <a:r>
              <a:rPr lang="en-GB" sz="1200" i="1" dirty="0"/>
              <a:t>, L. &amp; </a:t>
            </a:r>
            <a:r>
              <a:rPr lang="en-GB" sz="1200" i="1" dirty="0" err="1"/>
              <a:t>Davídsdóttir</a:t>
            </a:r>
            <a:r>
              <a:rPr lang="en-GB" sz="1200" i="1" dirty="0"/>
              <a:t>, B. A literature review of the history and evolution of corporate social responsibility. Int J Corporate Soc Responsibility 4, 1 (2019). </a:t>
            </a:r>
          </a:p>
        </p:txBody>
      </p:sp>
      <p:pic>
        <p:nvPicPr>
          <p:cNvPr id="4" name="Obrázek 3">
            <a:extLst>
              <a:ext uri="{FF2B5EF4-FFF2-40B4-BE49-F238E27FC236}">
                <a16:creationId xmlns:a16="http://schemas.microsoft.com/office/drawing/2014/main" id="{2B2796A7-7E63-4775-A96B-AB5437777F25}"/>
              </a:ext>
            </a:extLst>
          </p:cNvPr>
          <p:cNvPicPr>
            <a:picLocks noChangeAspect="1"/>
          </p:cNvPicPr>
          <p:nvPr/>
        </p:nvPicPr>
        <p:blipFill>
          <a:blip r:embed="rId3"/>
          <a:stretch>
            <a:fillRect/>
          </a:stretch>
        </p:blipFill>
        <p:spPr>
          <a:xfrm>
            <a:off x="152401" y="973983"/>
            <a:ext cx="9010454" cy="5325113"/>
          </a:xfrm>
          <a:prstGeom prst="rect">
            <a:avLst/>
          </a:prstGeom>
        </p:spPr>
      </p:pic>
      <p:pic>
        <p:nvPicPr>
          <p:cNvPr id="6" name="Obrázek 5">
            <a:extLst>
              <a:ext uri="{FF2B5EF4-FFF2-40B4-BE49-F238E27FC236}">
                <a16:creationId xmlns:a16="http://schemas.microsoft.com/office/drawing/2014/main" id="{87F2B3E9-27A5-4A9E-80C6-68FCF8458E50}"/>
              </a:ext>
            </a:extLst>
          </p:cNvPr>
          <p:cNvPicPr>
            <a:picLocks noChangeAspect="1"/>
          </p:cNvPicPr>
          <p:nvPr/>
        </p:nvPicPr>
        <p:blipFill>
          <a:blip r:embed="rId4"/>
          <a:stretch>
            <a:fillRect/>
          </a:stretch>
        </p:blipFill>
        <p:spPr>
          <a:xfrm>
            <a:off x="8898903" y="3723355"/>
            <a:ext cx="3293097" cy="1852367"/>
          </a:xfrm>
          <a:prstGeom prst="rect">
            <a:avLst/>
          </a:prstGeom>
        </p:spPr>
      </p:pic>
      <p:sp>
        <p:nvSpPr>
          <p:cNvPr id="7" name="Obdélník 6">
            <a:extLst>
              <a:ext uri="{FF2B5EF4-FFF2-40B4-BE49-F238E27FC236}">
                <a16:creationId xmlns:a16="http://schemas.microsoft.com/office/drawing/2014/main" id="{196F1AAB-B014-4575-8904-69F43E4AD2DE}"/>
              </a:ext>
            </a:extLst>
          </p:cNvPr>
          <p:cNvSpPr/>
          <p:nvPr/>
        </p:nvSpPr>
        <p:spPr>
          <a:xfrm>
            <a:off x="10012983" y="2435833"/>
            <a:ext cx="2121863" cy="769441"/>
          </a:xfrm>
          <a:prstGeom prst="rect">
            <a:avLst/>
          </a:prstGeom>
        </p:spPr>
        <p:txBody>
          <a:bodyPr wrap="none">
            <a:spAutoFit/>
          </a:bodyPr>
          <a:lstStyle/>
          <a:p>
            <a:r>
              <a:rPr lang="cs-CZ" sz="4400" b="1" dirty="0" err="1">
                <a:solidFill>
                  <a:srgbClr val="FF0000"/>
                </a:solidFill>
                <a:cs typeface="Times New Roman" panose="02020603050405020304" pitchFamily="18" charset="0"/>
              </a:rPr>
              <a:t>Next</a:t>
            </a:r>
            <a:r>
              <a:rPr lang="cs-CZ" sz="4400" b="1" dirty="0">
                <a:solidFill>
                  <a:srgbClr val="FF0000"/>
                </a:solidFill>
                <a:cs typeface="Times New Roman" panose="02020603050405020304" pitchFamily="18" charset="0"/>
              </a:rPr>
              <a:t> ?!?</a:t>
            </a:r>
            <a:endParaRPr lang="en-GB" sz="4400" dirty="0">
              <a:solidFill>
                <a:srgbClr val="FF0000"/>
              </a:solidFill>
            </a:endParaRPr>
          </a:p>
        </p:txBody>
      </p:sp>
    </p:spTree>
    <p:extLst>
      <p:ext uri="{BB962C8B-B14F-4D97-AF65-F5344CB8AC3E}">
        <p14:creationId xmlns:p14="http://schemas.microsoft.com/office/powerpoint/2010/main" val="241830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159094" y="354360"/>
            <a:ext cx="7358389" cy="461665"/>
          </a:xfrm>
          <a:prstGeom prst="rect">
            <a:avLst/>
          </a:prstGeom>
        </p:spPr>
        <p:txBody>
          <a:bodyPr wrap="square">
            <a:spAutoFit/>
          </a:bodyPr>
          <a:lstStyle/>
          <a:p>
            <a:pPr algn="just"/>
            <a:r>
              <a:rPr lang="cs-CZ" altLang="cs-CZ" sz="2400" b="1" dirty="0">
                <a:solidFill>
                  <a:srgbClr val="002060"/>
                </a:solidFill>
                <a:cs typeface="Times New Roman" panose="02020603050405020304" pitchFamily="18" charset="0"/>
              </a:rPr>
              <a:t>5. </a:t>
            </a:r>
            <a:r>
              <a:rPr lang="en-GB" altLang="cs-CZ" sz="2400" b="1" dirty="0">
                <a:solidFill>
                  <a:srgbClr val="002060"/>
                </a:solidFill>
                <a:cs typeface="Times New Roman" panose="02020603050405020304" pitchFamily="18" charset="0"/>
              </a:rPr>
              <a:t>European</a:t>
            </a:r>
            <a:r>
              <a:rPr lang="cs-CZ" altLang="cs-CZ" sz="2400" b="1" dirty="0">
                <a:solidFill>
                  <a:srgbClr val="002060"/>
                </a:solidFill>
                <a:cs typeface="Times New Roman" panose="02020603050405020304" pitchFamily="18" charset="0"/>
              </a:rPr>
              <a:t> </a:t>
            </a:r>
            <a:r>
              <a:rPr lang="en-GB" altLang="cs-CZ" sz="2400" b="1" dirty="0">
                <a:solidFill>
                  <a:srgbClr val="002060"/>
                </a:solidFill>
                <a:cs typeface="Times New Roman" panose="02020603050405020304" pitchFamily="18" charset="0"/>
              </a:rPr>
              <a:t>Sustainability Reporting</a:t>
            </a:r>
            <a:r>
              <a:rPr lang="cs-CZ" altLang="cs-CZ" sz="2400" b="1" dirty="0">
                <a:solidFill>
                  <a:srgbClr val="002060"/>
                </a:solidFill>
                <a:cs typeface="Times New Roman" panose="02020603050405020304" pitchFamily="18" charset="0"/>
              </a:rPr>
              <a:t> </a:t>
            </a:r>
            <a:r>
              <a:rPr lang="en-GB" altLang="cs-CZ" sz="2400" b="1" dirty="0">
                <a:solidFill>
                  <a:srgbClr val="002060"/>
                </a:solidFill>
                <a:cs typeface="Times New Roman" panose="02020603050405020304" pitchFamily="18" charset="0"/>
              </a:rPr>
              <a:t>Standards (ESRS)</a:t>
            </a: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88856" y="99156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4" name="Obdélník 3">
            <a:extLst>
              <a:ext uri="{FF2B5EF4-FFF2-40B4-BE49-F238E27FC236}">
                <a16:creationId xmlns:a16="http://schemas.microsoft.com/office/drawing/2014/main" id="{0F0C73CB-AC27-4A00-806F-C2040CBA36D7}"/>
              </a:ext>
            </a:extLst>
          </p:cNvPr>
          <p:cNvSpPr/>
          <p:nvPr/>
        </p:nvSpPr>
        <p:spPr>
          <a:xfrm>
            <a:off x="288856" y="6329366"/>
            <a:ext cx="4186787" cy="461665"/>
          </a:xfrm>
          <a:prstGeom prst="rect">
            <a:avLst/>
          </a:prstGeom>
        </p:spPr>
        <p:txBody>
          <a:bodyPr wrap="none">
            <a:spAutoFit/>
          </a:bodyPr>
          <a:lstStyle/>
          <a:p>
            <a:r>
              <a:rPr lang="cs-CZ" altLang="cs-CZ" sz="1200" dirty="0">
                <a:solidFill>
                  <a:srgbClr val="002060"/>
                </a:solidFill>
                <a:cs typeface="Times New Roman" panose="02020603050405020304" pitchFamily="18" charset="0"/>
              </a:rPr>
              <a:t>Source: </a:t>
            </a:r>
            <a:r>
              <a:rPr lang="en-GB" sz="1200" dirty="0">
                <a:solidFill>
                  <a:srgbClr val="002060"/>
                </a:solidFill>
                <a:cs typeface="Times New Roman" panose="02020603050405020304" pitchFamily="18" charset="0"/>
                <a:hlinkClick r:id="rId3"/>
              </a:rPr>
              <a:t> </a:t>
            </a:r>
            <a:r>
              <a:rPr lang="en-GB" sz="1200" dirty="0">
                <a:solidFill>
                  <a:srgbClr val="002060"/>
                </a:solidFill>
                <a:cs typeface="Times New Roman" panose="02020603050405020304" pitchFamily="18" charset="0"/>
                <a:hlinkClick r:id="rId4"/>
              </a:rPr>
              <a:t>https://www.apiday.com/blog-posts/what-are-the-esrs</a:t>
            </a:r>
            <a:r>
              <a:rPr lang="cs-CZ" sz="1200" dirty="0">
                <a:solidFill>
                  <a:srgbClr val="002060"/>
                </a:solidFill>
                <a:cs typeface="Times New Roman" panose="02020603050405020304" pitchFamily="18" charset="0"/>
              </a:rPr>
              <a:t> </a:t>
            </a:r>
            <a:endParaRPr lang="en-GB" sz="1200" dirty="0">
              <a:solidFill>
                <a:srgbClr val="002060"/>
              </a:solidFill>
              <a:cs typeface="Times New Roman" panose="02020603050405020304" pitchFamily="18" charset="0"/>
            </a:endParaRPr>
          </a:p>
          <a:p>
            <a:endParaRPr lang="cs-CZ" altLang="cs-CZ" sz="1200" dirty="0">
              <a:solidFill>
                <a:srgbClr val="002060"/>
              </a:solidFill>
              <a:cs typeface="Times New Roman" panose="02020603050405020304" pitchFamily="18" charset="0"/>
            </a:endParaRPr>
          </a:p>
        </p:txBody>
      </p:sp>
      <p:sp>
        <p:nvSpPr>
          <p:cNvPr id="8" name="Obdélník 7">
            <a:extLst>
              <a:ext uri="{FF2B5EF4-FFF2-40B4-BE49-F238E27FC236}">
                <a16:creationId xmlns:a16="http://schemas.microsoft.com/office/drawing/2014/main" id="{4399616D-65DE-47C3-8E60-BBAB0F64560B}"/>
              </a:ext>
            </a:extLst>
          </p:cNvPr>
          <p:cNvSpPr/>
          <p:nvPr/>
        </p:nvSpPr>
        <p:spPr>
          <a:xfrm>
            <a:off x="152400" y="961298"/>
            <a:ext cx="11018363" cy="5447645"/>
          </a:xfrm>
          <a:prstGeom prst="rect">
            <a:avLst/>
          </a:prstGeom>
        </p:spPr>
        <p:txBody>
          <a:bodyPr wrap="square">
            <a:spAutoFit/>
          </a:bodyPr>
          <a:lstStyle/>
          <a:p>
            <a:r>
              <a:rPr lang="en-GB" i="1" dirty="0">
                <a:solidFill>
                  <a:srgbClr val="002060"/>
                </a:solidFill>
                <a:cs typeface="Times New Roman" panose="02020603050405020304" pitchFamily="18" charset="0"/>
              </a:rPr>
              <a:t>So the question is, how to measure and report all this?</a:t>
            </a:r>
            <a:endParaRPr lang="cs-CZ" i="1" dirty="0">
              <a:solidFill>
                <a:srgbClr val="002060"/>
              </a:solidFill>
              <a:cs typeface="Times New Roman" panose="02020603050405020304" pitchFamily="18" charset="0"/>
            </a:endParaRPr>
          </a:p>
          <a:p>
            <a:endParaRPr lang="cs-CZ" dirty="0">
              <a:solidFill>
                <a:srgbClr val="002060"/>
              </a:solidFill>
              <a:cs typeface="Times New Roman" panose="02020603050405020304" pitchFamily="18" charset="0"/>
            </a:endParaRPr>
          </a:p>
          <a:p>
            <a:pPr marL="285750" indent="-285750">
              <a:buFont typeface="Arial" panose="020B0604020202020204" pitchFamily="34" charset="0"/>
              <a:buChar char="•"/>
            </a:pPr>
            <a:r>
              <a:rPr lang="cs-CZ" dirty="0">
                <a:solidFill>
                  <a:srgbClr val="002060"/>
                </a:solidFill>
                <a:cs typeface="Times New Roman" panose="02020603050405020304" pitchFamily="18" charset="0"/>
              </a:rPr>
              <a:t>C</a:t>
            </a:r>
            <a:r>
              <a:rPr lang="en-GB" dirty="0" err="1">
                <a:solidFill>
                  <a:srgbClr val="002060"/>
                </a:solidFill>
                <a:cs typeface="Times New Roman" panose="02020603050405020304" pitchFamily="18" charset="0"/>
              </a:rPr>
              <a:t>orporate</a:t>
            </a:r>
            <a:r>
              <a:rPr lang="en-GB" dirty="0">
                <a:solidFill>
                  <a:srgbClr val="002060"/>
                </a:solidFill>
                <a:cs typeface="Times New Roman" panose="02020603050405020304" pitchFamily="18" charset="0"/>
              </a:rPr>
              <a:t> responsibility within the European Union has taken a significant leap forward with the implementation of the </a:t>
            </a:r>
            <a:r>
              <a:rPr lang="en-GB" b="1" dirty="0">
                <a:solidFill>
                  <a:srgbClr val="002060"/>
                </a:solidFill>
                <a:cs typeface="Times New Roman" panose="02020603050405020304" pitchFamily="18" charset="0"/>
              </a:rPr>
              <a:t>Corporate Sustainability Reporting Directive </a:t>
            </a:r>
            <a:r>
              <a:rPr lang="en-GB" dirty="0">
                <a:solidFill>
                  <a:srgbClr val="002060"/>
                </a:solidFill>
                <a:cs typeface="Times New Roman" panose="02020603050405020304" pitchFamily="18" charset="0"/>
              </a:rPr>
              <a:t>(CSRD).</a:t>
            </a:r>
            <a:r>
              <a:rPr lang="cs-CZ" dirty="0">
                <a:solidFill>
                  <a:srgbClr val="002060"/>
                </a:solidFill>
                <a:cs typeface="Times New Roman" panose="02020603050405020304" pitchFamily="18" charset="0"/>
              </a:rPr>
              <a:t> </a:t>
            </a:r>
            <a:r>
              <a:rPr lang="cs-CZ" sz="1200" dirty="0">
                <a:solidFill>
                  <a:srgbClr val="002060"/>
                </a:solidFill>
                <a:cs typeface="Times New Roman" panose="02020603050405020304" pitchFamily="18" charset="0"/>
                <a:hlinkClick r:id="rId5"/>
              </a:rPr>
              <a:t>https://eur-lex.europa.eu/legal-content/en/TXT/?uri=CELEX:32023R2772</a:t>
            </a:r>
            <a:r>
              <a:rPr lang="cs-CZ" sz="1200" dirty="0">
                <a:solidFill>
                  <a:srgbClr val="002060"/>
                </a:solidFill>
                <a:cs typeface="Times New Roman" panose="02020603050405020304" pitchFamily="18" charset="0"/>
              </a:rPr>
              <a:t> </a:t>
            </a:r>
            <a:endParaRPr lang="en-GB" sz="1200" dirty="0">
              <a:solidFill>
                <a:srgbClr val="002060"/>
              </a:solidFill>
              <a:cs typeface="Times New Roman" panose="02020603050405020304" pitchFamily="18" charset="0"/>
            </a:endParaRPr>
          </a:p>
          <a:p>
            <a:pPr marL="285750" indent="-285750">
              <a:buFont typeface="Arial" panose="020B0604020202020204" pitchFamily="34" charset="0"/>
              <a:buChar char="•"/>
            </a:pPr>
            <a:endParaRPr lang="en-GB" dirty="0">
              <a:solidFill>
                <a:srgbClr val="002060"/>
              </a:solidFill>
              <a:cs typeface="Times New Roman" panose="02020603050405020304" pitchFamily="18" charset="0"/>
            </a:endParaRPr>
          </a:p>
          <a:p>
            <a:pPr marL="285750" indent="-285750">
              <a:buFont typeface="Arial" panose="020B0604020202020204" pitchFamily="34" charset="0"/>
              <a:buChar char="•"/>
            </a:pPr>
            <a:r>
              <a:rPr lang="en-GB" dirty="0">
                <a:solidFill>
                  <a:srgbClr val="002060"/>
                </a:solidFill>
                <a:cs typeface="Times New Roman" panose="02020603050405020304" pitchFamily="18" charset="0"/>
              </a:rPr>
              <a:t>This directive serves as a cornerstone of the EU’s comprehensive strategy to enhance corporate transparency, </a:t>
            </a:r>
            <a:r>
              <a:rPr lang="en-GB" b="1" dirty="0">
                <a:solidFill>
                  <a:srgbClr val="002060"/>
                </a:solidFill>
                <a:cs typeface="Times New Roman" panose="02020603050405020304" pitchFamily="18" charset="0"/>
              </a:rPr>
              <a:t>integrate sustainability into core business strategies</a:t>
            </a:r>
            <a:r>
              <a:rPr lang="en-GB" dirty="0">
                <a:solidFill>
                  <a:srgbClr val="002060"/>
                </a:solidFill>
                <a:cs typeface="Times New Roman" panose="02020603050405020304" pitchFamily="18" charset="0"/>
              </a:rPr>
              <a:t>, and foster long-term growth.</a:t>
            </a:r>
          </a:p>
          <a:p>
            <a:pPr marL="285750" indent="-285750">
              <a:buFont typeface="Arial" panose="020B0604020202020204" pitchFamily="34" charset="0"/>
              <a:buChar char="•"/>
            </a:pPr>
            <a:endParaRPr lang="en-GB" dirty="0">
              <a:solidFill>
                <a:srgbClr val="002060"/>
              </a:solidFill>
              <a:cs typeface="Times New Roman" panose="02020603050405020304" pitchFamily="18" charset="0"/>
            </a:endParaRPr>
          </a:p>
          <a:p>
            <a:pPr marL="285750" indent="-285750">
              <a:buFont typeface="Arial" panose="020B0604020202020204" pitchFamily="34" charset="0"/>
              <a:buChar char="•"/>
            </a:pPr>
            <a:r>
              <a:rPr lang="en-GB" dirty="0">
                <a:solidFill>
                  <a:srgbClr val="002060"/>
                </a:solidFill>
                <a:cs typeface="Times New Roman" panose="02020603050405020304" pitchFamily="18" charset="0"/>
              </a:rPr>
              <a:t>At the heart of this directive are the </a:t>
            </a:r>
            <a:r>
              <a:rPr lang="en-GB" b="1" dirty="0">
                <a:solidFill>
                  <a:srgbClr val="002060"/>
                </a:solidFill>
                <a:cs typeface="Times New Roman" panose="02020603050405020304" pitchFamily="18" charset="0"/>
              </a:rPr>
              <a:t>European Sustainability Reporting Standards </a:t>
            </a:r>
            <a:r>
              <a:rPr lang="en-GB" dirty="0">
                <a:solidFill>
                  <a:srgbClr val="002060"/>
                </a:solidFill>
                <a:cs typeface="Times New Roman" panose="02020603050405020304" pitchFamily="18" charset="0"/>
              </a:rPr>
              <a:t>(ESRS), which are </a:t>
            </a:r>
            <a:r>
              <a:rPr lang="en-GB" b="1" dirty="0">
                <a:solidFill>
                  <a:srgbClr val="002060"/>
                </a:solidFill>
                <a:cs typeface="Times New Roman" panose="02020603050405020304" pitchFamily="18" charset="0"/>
              </a:rPr>
              <a:t>designed to standardise how companies report on environmental, social, and governance (ESG) factors</a:t>
            </a:r>
            <a:r>
              <a:rPr lang="en-GB" dirty="0">
                <a:solidFill>
                  <a:srgbClr val="002060"/>
                </a:solidFill>
                <a:cs typeface="Times New Roman" panose="02020603050405020304" pitchFamily="18" charset="0"/>
              </a:rPr>
              <a:t>, ensuring that sustainability disclosures are consistent, comparable, and actionable across the EU.</a:t>
            </a:r>
            <a:r>
              <a:rPr lang="cs-CZ" dirty="0">
                <a:solidFill>
                  <a:srgbClr val="002060"/>
                </a:solidFill>
                <a:cs typeface="Times New Roman" panose="02020603050405020304" pitchFamily="18" charset="0"/>
              </a:rPr>
              <a:t> </a:t>
            </a:r>
            <a:r>
              <a:rPr lang="cs-CZ" sz="1200" dirty="0">
                <a:solidFill>
                  <a:srgbClr val="002060"/>
                </a:solidFill>
                <a:cs typeface="Times New Roman" panose="02020603050405020304" pitchFamily="18" charset="0"/>
                <a:hlinkClick r:id="rId6"/>
              </a:rPr>
              <a:t>https://finance.ec.europa.eu/capital-markets-union-and-financial-markets/company-reporting-and-auditing/company-reporting/corporate-sustainability-reporting_en#legislation</a:t>
            </a:r>
            <a:r>
              <a:rPr lang="cs-CZ" sz="1200" dirty="0">
                <a:solidFill>
                  <a:srgbClr val="002060"/>
                </a:solidFill>
                <a:cs typeface="Times New Roman" panose="02020603050405020304" pitchFamily="18" charset="0"/>
              </a:rPr>
              <a:t> </a:t>
            </a:r>
          </a:p>
          <a:p>
            <a:pPr marL="285750" indent="-285750">
              <a:buFont typeface="Arial" panose="020B0604020202020204" pitchFamily="34" charset="0"/>
              <a:buChar char="•"/>
            </a:pPr>
            <a:endParaRPr lang="cs-CZ" sz="1200" dirty="0">
              <a:solidFill>
                <a:srgbClr val="002060"/>
              </a:solidFill>
              <a:cs typeface="Times New Roman" panose="02020603050405020304" pitchFamily="18" charset="0"/>
            </a:endParaRPr>
          </a:p>
          <a:p>
            <a:pPr marL="285750" indent="-285750">
              <a:buFont typeface="Arial" panose="020B0604020202020204" pitchFamily="34" charset="0"/>
              <a:buChar char="•"/>
            </a:pPr>
            <a:r>
              <a:rPr lang="cs-CZ" dirty="0">
                <a:solidFill>
                  <a:srgbClr val="002060"/>
                </a:solidFill>
                <a:cs typeface="Times New Roman" panose="02020603050405020304" pitchFamily="18" charset="0"/>
              </a:rPr>
              <a:t>For </a:t>
            </a:r>
            <a:r>
              <a:rPr lang="cs-CZ" dirty="0" err="1">
                <a:solidFill>
                  <a:srgbClr val="002060"/>
                </a:solidFill>
                <a:cs typeface="Times New Roman" panose="02020603050405020304" pitchFamily="18" charset="0"/>
              </a:rPr>
              <a:t>detailed</a:t>
            </a:r>
            <a:r>
              <a:rPr lang="cs-CZ" dirty="0">
                <a:solidFill>
                  <a:srgbClr val="002060"/>
                </a:solidFill>
                <a:cs typeface="Times New Roman" panose="02020603050405020304" pitchFamily="18" charset="0"/>
              </a:rPr>
              <a:t> </a:t>
            </a:r>
            <a:r>
              <a:rPr lang="cs-CZ" dirty="0" err="1">
                <a:solidFill>
                  <a:srgbClr val="002060"/>
                </a:solidFill>
                <a:cs typeface="Times New Roman" panose="02020603050405020304" pitchFamily="18" charset="0"/>
              </a:rPr>
              <a:t>view</a:t>
            </a:r>
            <a:r>
              <a:rPr lang="cs-CZ" dirty="0">
                <a:solidFill>
                  <a:srgbClr val="002060"/>
                </a:solidFill>
                <a:cs typeface="Times New Roman" panose="02020603050405020304" pitchFamily="18" charset="0"/>
              </a:rPr>
              <a:t> of the </a:t>
            </a:r>
            <a:r>
              <a:rPr lang="cs-CZ" dirty="0" err="1">
                <a:solidFill>
                  <a:srgbClr val="002060"/>
                </a:solidFill>
                <a:cs typeface="Times New Roman" panose="02020603050405020304" pitchFamily="18" charset="0"/>
              </a:rPr>
              <a:t>structure</a:t>
            </a:r>
            <a:r>
              <a:rPr lang="cs-CZ" dirty="0">
                <a:solidFill>
                  <a:srgbClr val="002060"/>
                </a:solidFill>
                <a:cs typeface="Times New Roman" panose="02020603050405020304" pitchFamily="18" charset="0"/>
              </a:rPr>
              <a:t> ESRS and </a:t>
            </a:r>
            <a:r>
              <a:rPr lang="cs-CZ" dirty="0" err="1">
                <a:solidFill>
                  <a:srgbClr val="002060"/>
                </a:solidFill>
                <a:cs typeface="Times New Roman" panose="02020603050405020304" pitchFamily="18" charset="0"/>
              </a:rPr>
              <a:t>metrics</a:t>
            </a:r>
            <a:r>
              <a:rPr lang="cs-CZ" dirty="0">
                <a:solidFill>
                  <a:srgbClr val="002060"/>
                </a:solidFill>
                <a:cs typeface="Times New Roman" panose="02020603050405020304" pitchFamily="18" charset="0"/>
              </a:rPr>
              <a:t> </a:t>
            </a:r>
            <a:r>
              <a:rPr lang="cs-CZ" dirty="0" err="1">
                <a:solidFill>
                  <a:srgbClr val="002060"/>
                </a:solidFill>
                <a:cs typeface="Times New Roman" panose="02020603050405020304" pitchFamily="18" charset="0"/>
              </a:rPr>
              <a:t>look</a:t>
            </a:r>
            <a:r>
              <a:rPr lang="cs-CZ" dirty="0">
                <a:solidFill>
                  <a:srgbClr val="002060"/>
                </a:solidFill>
                <a:cs typeface="Times New Roman" panose="02020603050405020304" pitchFamily="18" charset="0"/>
              </a:rPr>
              <a:t> </a:t>
            </a:r>
            <a:r>
              <a:rPr lang="cs-CZ" dirty="0" err="1">
                <a:solidFill>
                  <a:srgbClr val="002060"/>
                </a:solidFill>
                <a:cs typeface="Times New Roman" panose="02020603050405020304" pitchFamily="18" charset="0"/>
              </a:rPr>
              <a:t>at</a:t>
            </a:r>
            <a:r>
              <a:rPr lang="cs-CZ" dirty="0">
                <a:solidFill>
                  <a:srgbClr val="002060"/>
                </a:solidFill>
                <a:cs typeface="Times New Roman" panose="02020603050405020304" pitchFamily="18" charset="0"/>
              </a:rPr>
              <a:t> </a:t>
            </a:r>
            <a:r>
              <a:rPr lang="cs-CZ" sz="1200" dirty="0">
                <a:solidFill>
                  <a:srgbClr val="002060"/>
                </a:solidFill>
                <a:cs typeface="Times New Roman" panose="02020603050405020304" pitchFamily="18" charset="0"/>
                <a:hlinkClick r:id="rId7"/>
              </a:rPr>
              <a:t>https://cfrr.worldbank.org/sites/default/files/2023-12/Updated%20to%20be%20used%20from%20MONIKA%20BROM.pdf</a:t>
            </a:r>
            <a:r>
              <a:rPr lang="cs-CZ" sz="1200" dirty="0">
                <a:solidFill>
                  <a:srgbClr val="002060"/>
                </a:solidFill>
                <a:cs typeface="Times New Roman" panose="02020603050405020304" pitchFamily="18" charset="0"/>
              </a:rPr>
              <a:t> </a:t>
            </a:r>
          </a:p>
          <a:p>
            <a:pPr marL="285750" indent="-285750">
              <a:buFont typeface="Arial" panose="020B0604020202020204" pitchFamily="34" charset="0"/>
              <a:buChar char="•"/>
            </a:pPr>
            <a:endParaRPr lang="cs-CZ" dirty="0">
              <a:solidFill>
                <a:srgbClr val="002060"/>
              </a:solidFill>
              <a:cs typeface="Times New Roman" panose="02020603050405020304" pitchFamily="18" charset="0"/>
            </a:endParaRPr>
          </a:p>
          <a:p>
            <a:pPr marL="285750" indent="-285750">
              <a:buFont typeface="Arial" panose="020B0604020202020204" pitchFamily="34" charset="0"/>
              <a:buChar char="•"/>
            </a:pPr>
            <a:r>
              <a:rPr lang="en-GB" b="1" dirty="0">
                <a:solidFill>
                  <a:srgbClr val="002060"/>
                </a:solidFill>
                <a:cs typeface="Times New Roman" panose="02020603050405020304" pitchFamily="18" charset="0"/>
              </a:rPr>
              <a:t>G</a:t>
            </a:r>
            <a:r>
              <a:rPr lang="cs-CZ" b="1" dirty="0" err="1">
                <a:solidFill>
                  <a:srgbClr val="002060"/>
                </a:solidFill>
                <a:cs typeface="Times New Roman" panose="02020603050405020304" pitchFamily="18" charset="0"/>
              </a:rPr>
              <a:t>lobal</a:t>
            </a:r>
            <a:r>
              <a:rPr lang="cs-CZ" b="1" dirty="0">
                <a:solidFill>
                  <a:srgbClr val="002060"/>
                </a:solidFill>
                <a:cs typeface="Times New Roman" panose="02020603050405020304" pitchFamily="18" charset="0"/>
              </a:rPr>
              <a:t> Reporting Initiative (GRI) </a:t>
            </a:r>
            <a:r>
              <a:rPr lang="cs-CZ" dirty="0">
                <a:solidFill>
                  <a:srgbClr val="002060"/>
                </a:solidFill>
                <a:cs typeface="Times New Roman" panose="02020603050405020304" pitchFamily="18" charset="0"/>
              </a:rPr>
              <a:t>is</a:t>
            </a:r>
            <a:r>
              <a:rPr lang="en-GB" dirty="0">
                <a:solidFill>
                  <a:srgbClr val="002060"/>
                </a:solidFill>
                <a:cs typeface="Times New Roman" panose="02020603050405020304" pitchFamily="18" charset="0"/>
              </a:rPr>
              <a:t> a globally recognised framework for reporting on a wide range of sustainability topics.  ESRS integrates GRI principles into its social and environmental disclosure requirements, enabling comprehensive and detailed reporting that is consistent with international best practices.</a:t>
            </a:r>
            <a:r>
              <a:rPr lang="cs-CZ" dirty="0">
                <a:solidFill>
                  <a:srgbClr val="002060"/>
                </a:solidFill>
                <a:cs typeface="Times New Roman" panose="02020603050405020304" pitchFamily="18" charset="0"/>
              </a:rPr>
              <a:t> </a:t>
            </a:r>
            <a:r>
              <a:rPr lang="cs-CZ" sz="1200" dirty="0">
                <a:solidFill>
                  <a:srgbClr val="002060"/>
                </a:solidFill>
                <a:cs typeface="Times New Roman" panose="02020603050405020304" pitchFamily="18" charset="0"/>
                <a:hlinkClick r:id="rId8"/>
              </a:rPr>
              <a:t>https://www.globalreporting.org/standards/</a:t>
            </a:r>
            <a:r>
              <a:rPr lang="cs-CZ" sz="1200" dirty="0">
                <a:solidFill>
                  <a:srgbClr val="002060"/>
                </a:solidFill>
                <a:cs typeface="Times New Roman" panose="02020603050405020304" pitchFamily="18" charset="0"/>
              </a:rPr>
              <a:t> </a:t>
            </a:r>
          </a:p>
          <a:p>
            <a:pPr marL="285750" indent="-285750">
              <a:buFont typeface="Arial" panose="020B0604020202020204" pitchFamily="34" charset="0"/>
              <a:buChar char="•"/>
            </a:pPr>
            <a:endParaRPr lang="cs-CZ" sz="1200"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57101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395899" y="361969"/>
            <a:ext cx="7609112" cy="461665"/>
          </a:xfrm>
          <a:prstGeom prst="rect">
            <a:avLst/>
          </a:prstGeom>
        </p:spPr>
        <p:txBody>
          <a:bodyPr wrap="square">
            <a:spAutoFit/>
          </a:bodyPr>
          <a:lstStyle/>
          <a:p>
            <a:pPr lvl="0">
              <a:defRPr/>
            </a:pPr>
            <a:r>
              <a:rPr lang="cs-CZ" sz="2400" kern="0" dirty="0">
                <a:solidFill>
                  <a:srgbClr val="002060"/>
                </a:solidFill>
                <a:latin typeface="Times New Roman"/>
                <a:ea typeface="+mj-ea"/>
                <a:cs typeface="+mj-cs"/>
              </a:rPr>
              <a:t>Key </a:t>
            </a:r>
            <a:r>
              <a:rPr lang="cs-CZ" sz="2400" kern="0" dirty="0" err="1">
                <a:solidFill>
                  <a:srgbClr val="002060"/>
                </a:solidFill>
                <a:latin typeface="Times New Roman"/>
                <a:ea typeface="+mj-ea"/>
                <a:cs typeface="+mj-cs"/>
              </a:rPr>
              <a:t>takeaways</a:t>
            </a:r>
            <a:endParaRPr lang="en-GB" sz="2400" kern="0" dirty="0">
              <a:solidFill>
                <a:srgbClr val="002060"/>
              </a:solidFill>
              <a:latin typeface="Times New Roman"/>
              <a:ea typeface="+mj-ea"/>
              <a:cs typeface="+mj-cs"/>
            </a:endParaRPr>
          </a:p>
        </p:txBody>
      </p:sp>
      <p:pic>
        <p:nvPicPr>
          <p:cNvPr id="20" name="Obrázek 19">
            <a:extLst>
              <a:ext uri="{FF2B5EF4-FFF2-40B4-BE49-F238E27FC236}">
                <a16:creationId xmlns:a16="http://schemas.microsoft.com/office/drawing/2014/main" id="{0BB59979-1B74-41B6-848F-188EBBE77D77}"/>
              </a:ext>
            </a:extLst>
          </p:cNvPr>
          <p:cNvPicPr>
            <a:picLocks noChangeAspect="1"/>
          </p:cNvPicPr>
          <p:nvPr/>
        </p:nvPicPr>
        <p:blipFill>
          <a:blip r:embed="rId3"/>
          <a:stretch>
            <a:fillRect/>
          </a:stretch>
        </p:blipFill>
        <p:spPr>
          <a:xfrm>
            <a:off x="0" y="1280160"/>
            <a:ext cx="10378911" cy="4878088"/>
          </a:xfrm>
          <a:prstGeom prst="rect">
            <a:avLst/>
          </a:prstGeom>
        </p:spPr>
      </p:pic>
    </p:spTree>
    <p:extLst>
      <p:ext uri="{BB962C8B-B14F-4D97-AF65-F5344CB8AC3E}">
        <p14:creationId xmlns:p14="http://schemas.microsoft.com/office/powerpoint/2010/main" val="267750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2635" y="557291"/>
            <a:ext cx="1760035" cy="1355192"/>
          </a:xfrm>
          <a:prstGeom prst="rect">
            <a:avLst/>
          </a:prstGeom>
        </p:spPr>
      </p:pic>
      <p:sp>
        <p:nvSpPr>
          <p:cNvPr id="7" name="Obdélník 6"/>
          <p:cNvSpPr/>
          <p:nvPr/>
        </p:nvSpPr>
        <p:spPr>
          <a:xfrm>
            <a:off x="335360" y="356659"/>
            <a:ext cx="7488832" cy="6144683"/>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623392" y="557291"/>
            <a:ext cx="6912768" cy="2880320"/>
          </a:xfrm>
          <a:prstGeom prst="rect">
            <a:avLst/>
          </a:prstGeom>
        </p:spPr>
        <p:txBody>
          <a:bodyPr anchor="t">
            <a:normAutofit fontScale="90000"/>
          </a:bodyPr>
          <a:lstStyle/>
          <a:p>
            <a:pPr algn="ctr"/>
            <a:br>
              <a:rPr lang="cs-CZ" sz="5333" b="1" dirty="0">
                <a:solidFill>
                  <a:schemeClr val="bg1"/>
                </a:solidFill>
                <a:latin typeface="Times New Roman" panose="02020603050405020304" pitchFamily="18" charset="0"/>
                <a:cs typeface="Times New Roman" panose="02020603050405020304" pitchFamily="18" charset="0"/>
              </a:rPr>
            </a:br>
            <a:r>
              <a:rPr lang="cs-CZ" sz="5333" b="1" dirty="0">
                <a:solidFill>
                  <a:schemeClr val="bg1"/>
                </a:solidFill>
                <a:latin typeface="Times New Roman" panose="02020603050405020304" pitchFamily="18" charset="0"/>
                <a:cs typeface="Times New Roman" panose="02020603050405020304" pitchFamily="18" charset="0"/>
              </a:rPr>
              <a:t>T</a:t>
            </a:r>
            <a:r>
              <a:rPr lang="en-GB" sz="5333" b="1" dirty="0">
                <a:solidFill>
                  <a:schemeClr val="bg1"/>
                </a:solidFill>
                <a:latin typeface="Times New Roman" panose="02020603050405020304" pitchFamily="18" charset="0"/>
                <a:cs typeface="Times New Roman" panose="02020603050405020304" pitchFamily="18" charset="0"/>
              </a:rPr>
              <a:t>hank </a:t>
            </a:r>
            <a:r>
              <a:rPr lang="en-GB" sz="5333" b="1" dirty="0" err="1">
                <a:solidFill>
                  <a:schemeClr val="bg1"/>
                </a:solidFill>
                <a:latin typeface="Times New Roman" panose="02020603050405020304" pitchFamily="18" charset="0"/>
                <a:cs typeface="Times New Roman" panose="02020603050405020304" pitchFamily="18" charset="0"/>
              </a:rPr>
              <a:t>yo</a:t>
            </a:r>
            <a:r>
              <a:rPr lang="cs-CZ" sz="5333" b="1" dirty="0">
                <a:solidFill>
                  <a:schemeClr val="bg1"/>
                </a:solidFill>
                <a:latin typeface="Times New Roman" panose="02020603050405020304" pitchFamily="18" charset="0"/>
                <a:cs typeface="Times New Roman" panose="02020603050405020304" pitchFamily="18" charset="0"/>
              </a:rPr>
              <a:t>u!</a:t>
            </a:r>
            <a:br>
              <a:rPr lang="cs-CZ" sz="5333" b="1" dirty="0">
                <a:solidFill>
                  <a:schemeClr val="bg1"/>
                </a:solidFill>
                <a:latin typeface="Times New Roman" panose="02020603050405020304" pitchFamily="18" charset="0"/>
                <a:cs typeface="Times New Roman" panose="02020603050405020304" pitchFamily="18" charset="0"/>
              </a:rPr>
            </a:br>
            <a:br>
              <a:rPr lang="cs-CZ" sz="5333" b="1" dirty="0">
                <a:solidFill>
                  <a:schemeClr val="bg1"/>
                </a:solidFill>
                <a:latin typeface="Times New Roman" panose="02020603050405020304" pitchFamily="18" charset="0"/>
                <a:cs typeface="Times New Roman" panose="02020603050405020304" pitchFamily="18" charset="0"/>
              </a:rPr>
            </a:br>
            <a:br>
              <a:rPr lang="cs-CZ" sz="5333" b="1" dirty="0">
                <a:solidFill>
                  <a:schemeClr val="bg1"/>
                </a:solidFill>
                <a:latin typeface="Times New Roman" panose="02020603050405020304" pitchFamily="18" charset="0"/>
                <a:cs typeface="Times New Roman" panose="02020603050405020304" pitchFamily="18" charset="0"/>
              </a:rPr>
            </a:br>
            <a:br>
              <a:rPr lang="cs-CZ" sz="5333" b="1" dirty="0">
                <a:solidFill>
                  <a:schemeClr val="bg1"/>
                </a:solidFill>
                <a:latin typeface="Times New Roman" panose="02020603050405020304" pitchFamily="18" charset="0"/>
                <a:cs typeface="Times New Roman" panose="02020603050405020304" pitchFamily="18" charset="0"/>
              </a:rPr>
            </a:br>
            <a:endParaRPr lang="en-AU" sz="5333" b="1" dirty="0">
              <a:solidFill>
                <a:schemeClr val="bg1"/>
              </a:solidFill>
              <a:latin typeface="Times New Roman" panose="02020603050405020304" pitchFamily="18" charset="0"/>
              <a:cs typeface="Times New Roman" panose="02020603050405020304" pitchFamily="18" charset="0"/>
            </a:endParaRPr>
          </a:p>
        </p:txBody>
      </p:sp>
      <p:sp>
        <p:nvSpPr>
          <p:cNvPr id="3" name="Podnadpis 2"/>
          <p:cNvSpPr>
            <a:spLocks noGrp="1"/>
          </p:cNvSpPr>
          <p:nvPr>
            <p:ph type="subTitle" idx="4294967295"/>
          </p:nvPr>
        </p:nvSpPr>
        <p:spPr>
          <a:xfrm>
            <a:off x="623392" y="5391532"/>
            <a:ext cx="6530443" cy="2789904"/>
          </a:xfrm>
          <a:prstGeom prst="rect">
            <a:avLst/>
          </a:prstGeom>
        </p:spPr>
        <p:txBody>
          <a:bodyPr>
            <a:normAutofit/>
          </a:bodyPr>
          <a:lstStyle/>
          <a:p>
            <a:pPr marL="0" indent="0">
              <a:buNone/>
            </a:pPr>
            <a:r>
              <a:rPr lang="en-AU" sz="3200" dirty="0">
                <a:solidFill>
                  <a:schemeClr val="bg1"/>
                </a:solidFill>
                <a:latin typeface="Times New Roman" panose="02020603050405020304" pitchFamily="18" charset="0"/>
                <a:cs typeface="Times New Roman" panose="02020603050405020304" pitchFamily="18" charset="0"/>
              </a:rPr>
              <a:t>Pavel Adámek,</a:t>
            </a:r>
            <a:r>
              <a:rPr lang="cs-CZ" sz="3200" dirty="0">
                <a:solidFill>
                  <a:schemeClr val="bg1"/>
                </a:solidFill>
                <a:latin typeface="Times New Roman" panose="02020603050405020304" pitchFamily="18" charset="0"/>
                <a:cs typeface="Times New Roman" panose="02020603050405020304" pitchFamily="18" charset="0"/>
              </a:rPr>
              <a:t> Ing., </a:t>
            </a:r>
            <a:r>
              <a:rPr lang="en-AU" sz="3200" dirty="0">
                <a:solidFill>
                  <a:schemeClr val="bg1"/>
                </a:solidFill>
                <a:latin typeface="Times New Roman" panose="02020603050405020304" pitchFamily="18" charset="0"/>
                <a:cs typeface="Times New Roman" panose="02020603050405020304" pitchFamily="18" charset="0"/>
              </a:rPr>
              <a:t>Ph.D.</a:t>
            </a:r>
          </a:p>
          <a:p>
            <a:pPr marL="0" indent="0">
              <a:buNone/>
            </a:pPr>
            <a:r>
              <a:rPr lang="en-AU" sz="2000" dirty="0">
                <a:solidFill>
                  <a:schemeClr val="bg1"/>
                </a:solidFill>
                <a:latin typeface="Times New Roman" panose="02020603050405020304" pitchFamily="18" charset="0"/>
                <a:cs typeface="Times New Roman" panose="02020603050405020304" pitchFamily="18" charset="0"/>
              </a:rPr>
              <a:t>adamek@opf.slu.cz</a:t>
            </a: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cs-CZ" sz="2000" dirty="0">
              <a:solidFill>
                <a:schemeClr val="bg1"/>
              </a:solidFill>
              <a:latin typeface="Times New Roman" panose="02020603050405020304" pitchFamily="18" charset="0"/>
              <a:cs typeface="Times New Roman" panose="02020603050405020304" pitchFamily="18" charset="0"/>
            </a:endParaRPr>
          </a:p>
          <a:p>
            <a:pPr marL="0" indent="0">
              <a:buNone/>
            </a:pPr>
            <a:endParaRPr lang="en-GB" sz="2000" dirty="0">
              <a:solidFill>
                <a:schemeClr val="bg1"/>
              </a:solidFill>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1FAB348C-E2A1-4D8C-9104-DFAD8ACD89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2281" b="21637"/>
          <a:stretch/>
        </p:blipFill>
        <p:spPr>
          <a:xfrm>
            <a:off x="8841266" y="2819581"/>
            <a:ext cx="1901404" cy="2962653"/>
          </a:xfrm>
          <a:prstGeom prst="rect">
            <a:avLst/>
          </a:prstGeom>
          <a:ln>
            <a:noFill/>
          </a:ln>
          <a:effectLst>
            <a:softEdge rad="112500"/>
          </a:effectLst>
        </p:spPr>
      </p:pic>
    </p:spTree>
    <p:extLst>
      <p:ext uri="{BB962C8B-B14F-4D97-AF65-F5344CB8AC3E}">
        <p14:creationId xmlns:p14="http://schemas.microsoft.com/office/powerpoint/2010/main" val="1092098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51520" y="195486"/>
            <a:ext cx="4536504" cy="50770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dirty="0"/>
          </a:p>
        </p:txBody>
      </p:sp>
      <p:sp>
        <p:nvSpPr>
          <p:cNvPr id="6" name="Obdélník 5"/>
          <p:cNvSpPr/>
          <p:nvPr/>
        </p:nvSpPr>
        <p:spPr>
          <a:xfrm>
            <a:off x="449092" y="417096"/>
            <a:ext cx="3755263" cy="6063916"/>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dirty="0">
              <a:solidFill>
                <a:schemeClr val="bg1"/>
              </a:solidFill>
              <a:cs typeface="Times New Roman" panose="02020603050405020304" pitchFamily="18" charset="0"/>
            </a:endParaRPr>
          </a:p>
          <a:p>
            <a:pPr lvl="0"/>
            <a:endParaRPr lang="en-GB" dirty="0">
              <a:solidFill>
                <a:schemeClr val="bg1"/>
              </a:solidFill>
              <a:cs typeface="Times New Roman" panose="02020603050405020304" pitchFamily="18" charset="0"/>
            </a:endParaRPr>
          </a:p>
          <a:p>
            <a:pPr lvl="0"/>
            <a:endParaRPr lang="en-GB" dirty="0">
              <a:solidFill>
                <a:schemeClr val="bg1"/>
              </a:solidFill>
              <a:cs typeface="Times New Roman" panose="02020603050405020304" pitchFamily="18" charset="0"/>
            </a:endParaRPr>
          </a:p>
          <a:p>
            <a:pPr lvl="0"/>
            <a:endParaRPr lang="en-GB" dirty="0">
              <a:solidFill>
                <a:schemeClr val="bg1"/>
              </a:solidFill>
              <a:cs typeface="Times New Roman" panose="02020603050405020304" pitchFamily="18" charset="0"/>
            </a:endParaRPr>
          </a:p>
          <a:p>
            <a:pPr lvl="0"/>
            <a:endParaRPr lang="en-GB" dirty="0">
              <a:solidFill>
                <a:schemeClr val="bg1"/>
              </a:solidFill>
              <a:cs typeface="Times New Roman" panose="02020603050405020304" pitchFamily="18" charset="0"/>
            </a:endParaRPr>
          </a:p>
          <a:p>
            <a:pPr lvl="0" algn="ctr"/>
            <a:r>
              <a:rPr lang="en-GB" dirty="0">
                <a:solidFill>
                  <a:schemeClr val="bg1"/>
                </a:solidFill>
                <a:cs typeface="Times New Roman" panose="02020603050405020304" pitchFamily="18" charset="0"/>
              </a:rPr>
              <a:t>Corporate social responsibility (CSR) is about the </a:t>
            </a:r>
            <a:r>
              <a:rPr lang="en-GB" b="1" dirty="0">
                <a:solidFill>
                  <a:schemeClr val="bg1"/>
                </a:solidFill>
                <a:cs typeface="Times New Roman" panose="02020603050405020304" pitchFamily="18" charset="0"/>
              </a:rPr>
              <a:t>impact an organisation </a:t>
            </a:r>
            <a:r>
              <a:rPr lang="en-GB" dirty="0">
                <a:solidFill>
                  <a:schemeClr val="bg1"/>
                </a:solidFill>
                <a:cs typeface="Times New Roman" panose="02020603050405020304" pitchFamily="18" charset="0"/>
              </a:rPr>
              <a:t>makes on society, the environment and the economy.</a:t>
            </a:r>
          </a:p>
          <a:p>
            <a:pPr lvl="0"/>
            <a:endParaRPr lang="en-GB" dirty="0">
              <a:solidFill>
                <a:schemeClr val="bg1"/>
              </a:solidFill>
              <a:cs typeface="Times New Roman" panose="02020603050405020304" pitchFamily="18" charset="0"/>
            </a:endParaRPr>
          </a:p>
          <a:p>
            <a:pPr lvl="0"/>
            <a:endParaRPr lang="en-GB" dirty="0">
              <a:solidFill>
                <a:schemeClr val="bg1"/>
              </a:solidFill>
              <a:cs typeface="Times New Roman" panose="02020603050405020304" pitchFamily="18" charset="0"/>
            </a:endParaRPr>
          </a:p>
          <a:p>
            <a:pPr lvl="0"/>
            <a:endParaRPr lang="en-GB" dirty="0">
              <a:solidFill>
                <a:schemeClr val="bg1"/>
              </a:solidFill>
              <a:cs typeface="Times New Roman" panose="02020603050405020304" pitchFamily="18" charset="0"/>
            </a:endParaRPr>
          </a:p>
          <a:p>
            <a:pPr lvl="0"/>
            <a:r>
              <a:rPr lang="en-GB" dirty="0">
                <a:solidFill>
                  <a:srgbClr val="FFFF00"/>
                </a:solidFill>
                <a:cs typeface="Times New Roman" panose="02020603050405020304" pitchFamily="18" charset="0"/>
              </a:rPr>
              <a:t>CSR and relation to ESG?</a:t>
            </a:r>
          </a:p>
          <a:p>
            <a:pPr lvl="0"/>
            <a:endParaRPr lang="en-GB" dirty="0">
              <a:solidFill>
                <a:schemeClr val="bg1"/>
              </a:solidFill>
              <a:cs typeface="Times New Roman" panose="02020603050405020304" pitchFamily="18" charset="0"/>
            </a:endParaRPr>
          </a:p>
          <a:p>
            <a:pPr lvl="0"/>
            <a:endParaRPr lang="en-GB" dirty="0">
              <a:solidFill>
                <a:schemeClr val="bg1"/>
              </a:solidFill>
              <a:cs typeface="Times New Roman" panose="02020603050405020304" pitchFamily="18" charset="0"/>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7493" y="274187"/>
            <a:ext cx="1464833" cy="1127893"/>
          </a:xfrm>
          <a:prstGeom prst="rect">
            <a:avLst/>
          </a:prstGeom>
        </p:spPr>
      </p:pic>
      <p:sp>
        <p:nvSpPr>
          <p:cNvPr id="9" name="Nadpis 1"/>
          <p:cNvSpPr txBox="1">
            <a:spLocks/>
          </p:cNvSpPr>
          <p:nvPr/>
        </p:nvSpPr>
        <p:spPr>
          <a:xfrm>
            <a:off x="666806" y="720605"/>
            <a:ext cx="2943660" cy="2283851"/>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2400" b="1" dirty="0">
                <a:solidFill>
                  <a:schemeClr val="bg1"/>
                </a:solidFill>
                <a:latin typeface="+mn-lt"/>
                <a:cs typeface="Times New Roman" panose="02020603050405020304" pitchFamily="18" charset="0"/>
              </a:rPr>
              <a:t>1. Introduction to Corporate Social Responsibility</a:t>
            </a:r>
          </a:p>
          <a:p>
            <a:pPr algn="l"/>
            <a:endParaRPr lang="cs-CZ" sz="2400" b="1" dirty="0">
              <a:solidFill>
                <a:schemeClr val="bg1"/>
              </a:solidFill>
              <a:latin typeface="+mn-lt"/>
              <a:cs typeface="Times New Roman" panose="02020603050405020304" pitchFamily="18" charset="0"/>
            </a:endParaRPr>
          </a:p>
        </p:txBody>
      </p:sp>
      <p:sp>
        <p:nvSpPr>
          <p:cNvPr id="11" name="Zástupný symbol pro obsah 2"/>
          <p:cNvSpPr txBox="1">
            <a:spLocks/>
          </p:cNvSpPr>
          <p:nvPr/>
        </p:nvSpPr>
        <p:spPr>
          <a:xfrm>
            <a:off x="4337453" y="243310"/>
            <a:ext cx="5538444" cy="69809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800" dirty="0">
              <a:solidFill>
                <a:srgbClr val="002060"/>
              </a:solidFill>
              <a:cs typeface="Times New Roman" panose="02020603050405020304" pitchFamily="18" charset="0"/>
            </a:endParaRPr>
          </a:p>
          <a:p>
            <a:pPr marL="0" indent="0">
              <a:buNone/>
            </a:pPr>
            <a:endParaRPr lang="cs-CZ" sz="1800" dirty="0">
              <a:solidFill>
                <a:srgbClr val="002060"/>
              </a:solidFill>
              <a:cs typeface="Times New Roman" panose="02020603050405020304" pitchFamily="18" charset="0"/>
            </a:endParaRPr>
          </a:p>
          <a:p>
            <a:pPr marL="0" indent="0">
              <a:buNone/>
            </a:pPr>
            <a:endParaRPr lang="en-US" sz="1800" dirty="0">
              <a:solidFill>
                <a:srgbClr val="002060"/>
              </a:solidFill>
              <a:cs typeface="Times New Roman" panose="02020603050405020304" pitchFamily="18" charset="0"/>
            </a:endParaRPr>
          </a:p>
          <a:p>
            <a:r>
              <a:rPr lang="en-US" sz="1800" dirty="0">
                <a:solidFill>
                  <a:srgbClr val="002060"/>
                </a:solidFill>
                <a:cs typeface="Times New Roman" panose="02020603050405020304" pitchFamily="18" charset="0"/>
              </a:rPr>
              <a:t>CSR means </a:t>
            </a:r>
            <a:r>
              <a:rPr lang="cs-CZ" sz="1800" dirty="0">
                <a:solidFill>
                  <a:srgbClr val="002060"/>
                </a:solidFill>
                <a:cs typeface="Times New Roman" panose="02020603050405020304" pitchFamily="18" charset="0"/>
              </a:rPr>
              <a:t>r</a:t>
            </a:r>
            <a:r>
              <a:rPr lang="en-US" sz="1800" dirty="0">
                <a:solidFill>
                  <a:srgbClr val="002060"/>
                </a:solidFill>
                <a:cs typeface="Times New Roman" panose="02020603050405020304" pitchFamily="18" charset="0"/>
              </a:rPr>
              <a:t>esponsibility</a:t>
            </a:r>
            <a:r>
              <a:rPr lang="cs-CZ" sz="1800" dirty="0">
                <a:solidFill>
                  <a:srgbClr val="002060"/>
                </a:solidFill>
                <a:cs typeface="Times New Roman" panose="02020603050405020304" pitchFamily="18" charset="0"/>
              </a:rPr>
              <a:t> </a:t>
            </a:r>
            <a:r>
              <a:rPr lang="en-US" sz="1800" dirty="0">
                <a:solidFill>
                  <a:srgbClr val="002060"/>
                </a:solidFill>
                <a:cs typeface="Times New Roman" panose="02020603050405020304" pitchFamily="18" charset="0"/>
              </a:rPr>
              <a:t> among firms to meet the needs of their stakeholders, and a </a:t>
            </a:r>
            <a:r>
              <a:rPr lang="cs-CZ" sz="1800" dirty="0">
                <a:solidFill>
                  <a:srgbClr val="002060"/>
                </a:solidFill>
                <a:cs typeface="Times New Roman" panose="02020603050405020304" pitchFamily="18" charset="0"/>
              </a:rPr>
              <a:t>r</a:t>
            </a:r>
            <a:r>
              <a:rPr lang="en-US" sz="1800" dirty="0">
                <a:solidFill>
                  <a:srgbClr val="002060"/>
                </a:solidFill>
                <a:cs typeface="Times New Roman" panose="02020603050405020304" pitchFamily="18" charset="0"/>
              </a:rPr>
              <a:t>esponsibility among stakeholders to hold firms to account for their actions. (Chandler, 2023).</a:t>
            </a:r>
          </a:p>
          <a:p>
            <a:endParaRPr lang="cs-CZ" sz="1800" dirty="0">
              <a:solidFill>
                <a:srgbClr val="002060"/>
              </a:solidFill>
              <a:cs typeface="Times New Roman" panose="02020603050405020304" pitchFamily="18" charset="0"/>
            </a:endParaRPr>
          </a:p>
          <a:p>
            <a:pPr marL="0" indent="0">
              <a:buNone/>
            </a:pPr>
            <a:endParaRPr lang="cs-CZ" sz="1800" dirty="0">
              <a:solidFill>
                <a:srgbClr val="002060"/>
              </a:solidFill>
              <a:cs typeface="Times New Roman" panose="02020603050405020304" pitchFamily="18" charset="0"/>
            </a:endParaRPr>
          </a:p>
          <a:p>
            <a:r>
              <a:rPr lang="en-GB" sz="1800" dirty="0">
                <a:solidFill>
                  <a:srgbClr val="002060"/>
                </a:solidFill>
                <a:cs typeface="Times New Roman" panose="02020603050405020304" pitchFamily="18" charset="0"/>
              </a:rPr>
              <a:t>It is related to, but can be distinguished from, </a:t>
            </a:r>
            <a:r>
              <a:rPr lang="en-GB" sz="1800" b="1" dirty="0">
                <a:solidFill>
                  <a:srgbClr val="002060"/>
                </a:solidFill>
                <a:cs typeface="Times New Roman" panose="02020603050405020304" pitchFamily="18" charset="0"/>
              </a:rPr>
              <a:t>environmental, social and governance policy (ESG)</a:t>
            </a:r>
            <a:r>
              <a:rPr lang="en-GB" sz="1800" dirty="0">
                <a:solidFill>
                  <a:srgbClr val="002060"/>
                </a:solidFill>
                <a:cs typeface="Times New Roman" panose="02020603050405020304" pitchFamily="18" charset="0"/>
              </a:rPr>
              <a:t>,</a:t>
            </a:r>
            <a:r>
              <a:rPr lang="en-GB" sz="1800" b="1" dirty="0">
                <a:solidFill>
                  <a:srgbClr val="002060"/>
                </a:solidFill>
                <a:cs typeface="Times New Roman" panose="02020603050405020304" pitchFamily="18" charset="0"/>
              </a:rPr>
              <a:t> </a:t>
            </a:r>
            <a:r>
              <a:rPr lang="en-GB" sz="1800" dirty="0">
                <a:solidFill>
                  <a:srgbClr val="002060"/>
                </a:solidFill>
                <a:cs typeface="Times New Roman" panose="02020603050405020304" pitchFamily="18" charset="0"/>
              </a:rPr>
              <a:t>which is more about how investors see the company.</a:t>
            </a:r>
            <a:endParaRPr lang="cs-CZ" sz="1800" dirty="0">
              <a:solidFill>
                <a:srgbClr val="002060"/>
              </a:solidFill>
              <a:cs typeface="Times New Roman" panose="02020603050405020304" pitchFamily="18" charset="0"/>
            </a:endParaRPr>
          </a:p>
          <a:p>
            <a:endParaRPr lang="en-GB" sz="1800" dirty="0">
              <a:solidFill>
                <a:srgbClr val="002060"/>
              </a:solidFill>
              <a:cs typeface="Times New Roman" panose="02020603050405020304" pitchFamily="18" charset="0"/>
            </a:endParaRPr>
          </a:p>
          <a:p>
            <a:pPr marL="0" indent="0">
              <a:buNone/>
            </a:pPr>
            <a:endParaRPr lang="en-GB" sz="1800" dirty="0">
              <a:solidFill>
                <a:srgbClr val="002060"/>
              </a:solidFill>
              <a:cs typeface="Times New Roman" panose="02020603050405020304" pitchFamily="18" charset="0"/>
            </a:endParaRPr>
          </a:p>
          <a:p>
            <a:r>
              <a:rPr lang="en-GB" sz="1800" dirty="0">
                <a:solidFill>
                  <a:srgbClr val="002060"/>
                </a:solidFill>
                <a:cs typeface="Times New Roman" panose="02020603050405020304" pitchFamily="18" charset="0"/>
              </a:rPr>
              <a:t>The criteria ensure that a business is being socially responsible and held accountable, which is in the best interest of shareholders and potential investors.</a:t>
            </a:r>
          </a:p>
        </p:txBody>
      </p:sp>
      <p:sp>
        <p:nvSpPr>
          <p:cNvPr id="5" name="AutoShape 2" descr="What is sustainability">
            <a:extLst>
              <a:ext uri="{FF2B5EF4-FFF2-40B4-BE49-F238E27FC236}">
                <a16:creationId xmlns:a16="http://schemas.microsoft.com/office/drawing/2014/main" id="{8DD8E3B0-14A9-4946-9CE8-4B03136E1BB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4" descr="What is sustainability">
            <a:extLst>
              <a:ext uri="{FF2B5EF4-FFF2-40B4-BE49-F238E27FC236}">
                <a16:creationId xmlns:a16="http://schemas.microsoft.com/office/drawing/2014/main" id="{1A218227-CE53-47D4-B8AF-FCCE7B6FFAA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Obrázek 9">
            <a:extLst>
              <a:ext uri="{FF2B5EF4-FFF2-40B4-BE49-F238E27FC236}">
                <a16:creationId xmlns:a16="http://schemas.microsoft.com/office/drawing/2014/main" id="{4ADE492A-7EDC-4BA0-897C-BCDF15069075}"/>
              </a:ext>
            </a:extLst>
          </p:cNvPr>
          <p:cNvPicPr>
            <a:picLocks noChangeAspect="1"/>
          </p:cNvPicPr>
          <p:nvPr/>
        </p:nvPicPr>
        <p:blipFill rotWithShape="1">
          <a:blip r:embed="rId3"/>
          <a:srcRect l="43539"/>
          <a:stretch/>
        </p:blipFill>
        <p:spPr>
          <a:xfrm>
            <a:off x="2887579" y="5106680"/>
            <a:ext cx="1383325" cy="1374332"/>
          </a:xfrm>
          <a:prstGeom prst="rect">
            <a:avLst/>
          </a:prstGeom>
          <a:ln>
            <a:noFill/>
          </a:ln>
          <a:effectLst>
            <a:softEdge rad="112500"/>
          </a:effectLst>
        </p:spPr>
      </p:pic>
    </p:spTree>
    <p:extLst>
      <p:ext uri="{BB962C8B-B14F-4D97-AF65-F5344CB8AC3E}">
        <p14:creationId xmlns:p14="http://schemas.microsoft.com/office/powerpoint/2010/main" val="1669206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534093" y="341368"/>
            <a:ext cx="6436057" cy="461665"/>
          </a:xfrm>
          <a:prstGeom prst="rect">
            <a:avLst/>
          </a:prstGeom>
        </p:spPr>
        <p:txBody>
          <a:bodyPr wrap="none">
            <a:spAutoFit/>
          </a:bodyPr>
          <a:lstStyle/>
          <a:p>
            <a:pPr algn="just"/>
            <a:r>
              <a:rPr lang="cs-CZ" altLang="cs-CZ" sz="2400" b="1" dirty="0">
                <a:solidFill>
                  <a:srgbClr val="002060"/>
                </a:solidFill>
                <a:cs typeface="Times New Roman" panose="02020603050405020304" pitchFamily="18" charset="0"/>
              </a:rPr>
              <a:t>1. </a:t>
            </a:r>
            <a:r>
              <a:rPr lang="en-GB" altLang="cs-CZ" sz="2400" b="1" dirty="0">
                <a:solidFill>
                  <a:srgbClr val="002060"/>
                </a:solidFill>
                <a:cs typeface="Times New Roman" panose="02020603050405020304" pitchFamily="18" charset="0"/>
              </a:rPr>
              <a:t>Introduction to Corporate Social Responsibility</a:t>
            </a: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88856" y="99156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4" name="Obdélník 3">
            <a:extLst>
              <a:ext uri="{FF2B5EF4-FFF2-40B4-BE49-F238E27FC236}">
                <a16:creationId xmlns:a16="http://schemas.microsoft.com/office/drawing/2014/main" id="{0F0C73CB-AC27-4A00-806F-C2040CBA36D7}"/>
              </a:ext>
            </a:extLst>
          </p:cNvPr>
          <p:cNvSpPr/>
          <p:nvPr/>
        </p:nvSpPr>
        <p:spPr>
          <a:xfrm>
            <a:off x="534093" y="6456474"/>
            <a:ext cx="9646615" cy="338554"/>
          </a:xfrm>
          <a:prstGeom prst="rect">
            <a:avLst/>
          </a:prstGeom>
        </p:spPr>
        <p:txBody>
          <a:bodyPr wrap="none">
            <a:spAutoFit/>
          </a:bodyPr>
          <a:lstStyle/>
          <a:p>
            <a:r>
              <a:rPr lang="cs-CZ" altLang="cs-CZ" sz="1600" dirty="0">
                <a:solidFill>
                  <a:srgbClr val="002060"/>
                </a:solidFill>
                <a:cs typeface="Times New Roman" panose="02020603050405020304" pitchFamily="18" charset="0"/>
              </a:rPr>
              <a:t>Source: ESG </a:t>
            </a:r>
            <a:r>
              <a:rPr lang="cs-CZ" altLang="cs-CZ" sz="1600" dirty="0" err="1">
                <a:solidFill>
                  <a:srgbClr val="002060"/>
                </a:solidFill>
                <a:cs typeface="Times New Roman" panose="02020603050405020304" pitchFamily="18" charset="0"/>
              </a:rPr>
              <a:t>Disclosure</a:t>
            </a:r>
            <a:r>
              <a:rPr lang="cs-CZ" altLang="cs-CZ" sz="1600" dirty="0">
                <a:solidFill>
                  <a:srgbClr val="002060"/>
                </a:solidFill>
                <a:cs typeface="Times New Roman" panose="02020603050405020304" pitchFamily="18" charset="0"/>
              </a:rPr>
              <a:t> Handbook, WBSC, 2019, </a:t>
            </a:r>
            <a:r>
              <a:rPr lang="cs-CZ" altLang="cs-CZ" sz="1600" dirty="0">
                <a:solidFill>
                  <a:srgbClr val="002060"/>
                </a:solidFill>
                <a:cs typeface="Times New Roman" panose="02020603050405020304" pitchFamily="18" charset="0"/>
                <a:hlinkClick r:id="rId3"/>
              </a:rPr>
              <a:t>https://docs.wbcsd.org/2019/04/ESG_Disclosure_Handbook.pdf</a:t>
            </a:r>
            <a:r>
              <a:rPr lang="cs-CZ" altLang="cs-CZ" sz="1600" dirty="0">
                <a:solidFill>
                  <a:srgbClr val="002060"/>
                </a:solidFill>
                <a:cs typeface="Times New Roman" panose="02020603050405020304" pitchFamily="18" charset="0"/>
              </a:rPr>
              <a:t>  </a:t>
            </a:r>
          </a:p>
        </p:txBody>
      </p:sp>
      <p:sp>
        <p:nvSpPr>
          <p:cNvPr id="7" name="Zástupný symbol pro obsah 2">
            <a:extLst>
              <a:ext uri="{FF2B5EF4-FFF2-40B4-BE49-F238E27FC236}">
                <a16:creationId xmlns:a16="http://schemas.microsoft.com/office/drawing/2014/main" id="{BB1722B9-1472-4E9A-A71D-807F2DE3F13E}"/>
              </a:ext>
            </a:extLst>
          </p:cNvPr>
          <p:cNvSpPr txBox="1">
            <a:spLocks/>
          </p:cNvSpPr>
          <p:nvPr/>
        </p:nvSpPr>
        <p:spPr>
          <a:xfrm>
            <a:off x="288856" y="1161489"/>
            <a:ext cx="5538444" cy="470494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i="1" dirty="0">
                <a:solidFill>
                  <a:srgbClr val="002060"/>
                </a:solidFill>
                <a:cs typeface="Times New Roman" panose="02020603050405020304" pitchFamily="18" charset="0"/>
              </a:rPr>
              <a:t>So what is the point of ESG?</a:t>
            </a:r>
            <a:endParaRPr lang="cs-CZ" sz="2000" i="1" dirty="0">
              <a:solidFill>
                <a:srgbClr val="002060"/>
              </a:solidFill>
              <a:cs typeface="Times New Roman" panose="02020603050405020304" pitchFamily="18" charset="0"/>
            </a:endParaRPr>
          </a:p>
          <a:p>
            <a:pPr marL="0" indent="0">
              <a:buNone/>
            </a:pPr>
            <a:endParaRPr lang="cs-CZ" sz="1800" dirty="0">
              <a:solidFill>
                <a:srgbClr val="002060"/>
              </a:solidFill>
              <a:cs typeface="Times New Roman" panose="02020603050405020304" pitchFamily="18" charset="0"/>
            </a:endParaRPr>
          </a:p>
          <a:p>
            <a:r>
              <a:rPr lang="en-GB" sz="1800" dirty="0">
                <a:solidFill>
                  <a:srgbClr val="002060"/>
                </a:solidFill>
                <a:cs typeface="Times New Roman" panose="02020603050405020304" pitchFamily="18" charset="0"/>
              </a:rPr>
              <a:t>Having an effective C</a:t>
            </a:r>
            <a:r>
              <a:rPr lang="cs-CZ" sz="1800" dirty="0">
                <a:solidFill>
                  <a:srgbClr val="002060"/>
                </a:solidFill>
                <a:cs typeface="Times New Roman" panose="02020603050405020304" pitchFamily="18" charset="0"/>
              </a:rPr>
              <a:t>S</a:t>
            </a:r>
            <a:r>
              <a:rPr lang="en-GB" sz="1800" dirty="0">
                <a:solidFill>
                  <a:srgbClr val="002060"/>
                </a:solidFill>
                <a:cs typeface="Times New Roman" panose="02020603050405020304" pitchFamily="18" charset="0"/>
              </a:rPr>
              <a:t>R programme contributes positively to all </a:t>
            </a:r>
            <a:r>
              <a:rPr lang="en-GB" sz="1800" b="1" dirty="0">
                <a:solidFill>
                  <a:srgbClr val="002060"/>
                </a:solidFill>
                <a:cs typeface="Times New Roman" panose="02020603050405020304" pitchFamily="18" charset="0"/>
              </a:rPr>
              <a:t>stakeholders</a:t>
            </a:r>
            <a:r>
              <a:rPr lang="en-GB" sz="1800" dirty="0">
                <a:solidFill>
                  <a:srgbClr val="002060"/>
                </a:solidFill>
                <a:cs typeface="Times New Roman" panose="02020603050405020304" pitchFamily="18" charset="0"/>
              </a:rPr>
              <a:t> as well as </a:t>
            </a:r>
            <a:r>
              <a:rPr lang="en-GB" sz="1800" b="1" dirty="0">
                <a:solidFill>
                  <a:srgbClr val="002060"/>
                </a:solidFill>
                <a:cs typeface="Times New Roman" panose="02020603050405020304" pitchFamily="18" charset="0"/>
              </a:rPr>
              <a:t>adding value </a:t>
            </a:r>
            <a:r>
              <a:rPr lang="en-GB" sz="1800" dirty="0">
                <a:solidFill>
                  <a:srgbClr val="002060"/>
                </a:solidFill>
                <a:cs typeface="Times New Roman" panose="02020603050405020304" pitchFamily="18" charset="0"/>
              </a:rPr>
              <a:t>for the organisation itself, and ensures it operates in a sustainable way. </a:t>
            </a:r>
            <a:endParaRPr lang="cs-CZ" sz="1800" dirty="0">
              <a:solidFill>
                <a:srgbClr val="002060"/>
              </a:solidFill>
              <a:cs typeface="Times New Roman" panose="02020603050405020304" pitchFamily="18" charset="0"/>
            </a:endParaRPr>
          </a:p>
          <a:p>
            <a:pPr marL="0" indent="0">
              <a:buNone/>
            </a:pPr>
            <a:endParaRPr lang="en-GB" sz="1800" dirty="0">
              <a:solidFill>
                <a:srgbClr val="002060"/>
              </a:solidFill>
              <a:cs typeface="Times New Roman" panose="02020603050405020304" pitchFamily="18" charset="0"/>
            </a:endParaRPr>
          </a:p>
          <a:p>
            <a:r>
              <a:rPr lang="en-GB" sz="1800" dirty="0">
                <a:solidFill>
                  <a:srgbClr val="002060"/>
                </a:solidFill>
                <a:cs typeface="Times New Roman" panose="02020603050405020304" pitchFamily="18" charset="0"/>
              </a:rPr>
              <a:t>ESG stands for environmental, social, and governance, and is a </a:t>
            </a:r>
            <a:r>
              <a:rPr lang="en-GB" sz="1800" b="1" dirty="0">
                <a:solidFill>
                  <a:srgbClr val="002060"/>
                </a:solidFill>
                <a:cs typeface="Times New Roman" panose="02020603050405020304" pitchFamily="18" charset="0"/>
              </a:rPr>
              <a:t>holistic framework that measures the sustainable and ethical behaviour </a:t>
            </a:r>
            <a:r>
              <a:rPr lang="en-GB" sz="1800" dirty="0">
                <a:solidFill>
                  <a:srgbClr val="002060"/>
                </a:solidFill>
                <a:cs typeface="Times New Roman" panose="02020603050405020304" pitchFamily="18" charset="0"/>
              </a:rPr>
              <a:t>of a business.  </a:t>
            </a:r>
            <a:endParaRPr lang="cs-CZ" sz="1800" dirty="0">
              <a:solidFill>
                <a:srgbClr val="002060"/>
              </a:solidFill>
              <a:cs typeface="Times New Roman" panose="02020603050405020304" pitchFamily="18" charset="0"/>
            </a:endParaRPr>
          </a:p>
          <a:p>
            <a:endParaRPr lang="cs-CZ" sz="1800" dirty="0">
              <a:solidFill>
                <a:srgbClr val="002060"/>
              </a:solidFill>
              <a:cs typeface="Times New Roman" panose="02020603050405020304" pitchFamily="18" charset="0"/>
            </a:endParaRPr>
          </a:p>
          <a:p>
            <a:r>
              <a:rPr lang="cs-CZ" sz="1800" dirty="0">
                <a:solidFill>
                  <a:srgbClr val="002060"/>
                </a:solidFill>
                <a:cs typeface="Times New Roman" panose="02020603050405020304" pitchFamily="18" charset="0"/>
              </a:rPr>
              <a:t>I</a:t>
            </a:r>
            <a:r>
              <a:rPr lang="en-GB" sz="1800" dirty="0">
                <a:solidFill>
                  <a:srgbClr val="002060"/>
                </a:solidFill>
                <a:cs typeface="Times New Roman" panose="02020603050405020304" pitchFamily="18" charset="0"/>
              </a:rPr>
              <a:t>t</a:t>
            </a:r>
            <a:r>
              <a:rPr lang="cs-CZ" sz="1800" dirty="0">
                <a:solidFill>
                  <a:srgbClr val="002060"/>
                </a:solidFill>
                <a:cs typeface="Times New Roman" panose="02020603050405020304" pitchFamily="18" charset="0"/>
              </a:rPr>
              <a:t>´</a:t>
            </a:r>
            <a:r>
              <a:rPr lang="en-GB" sz="1800" dirty="0">
                <a:solidFill>
                  <a:srgbClr val="002060"/>
                </a:solidFill>
                <a:cs typeface="Times New Roman" panose="02020603050405020304" pitchFamily="18" charset="0"/>
              </a:rPr>
              <a:t>s becoming a core </a:t>
            </a:r>
            <a:r>
              <a:rPr lang="en-GB" sz="1800" b="1" dirty="0">
                <a:solidFill>
                  <a:srgbClr val="002060"/>
                </a:solidFill>
                <a:cs typeface="Times New Roman" panose="02020603050405020304" pitchFamily="18" charset="0"/>
              </a:rPr>
              <a:t>strategy</a:t>
            </a:r>
            <a:r>
              <a:rPr lang="en-GB" sz="1800" dirty="0">
                <a:solidFill>
                  <a:srgbClr val="002060"/>
                </a:solidFill>
                <a:cs typeface="Times New Roman" panose="02020603050405020304" pitchFamily="18" charset="0"/>
              </a:rPr>
              <a:t> for companies - how to maximize the interests of stakeholders and shareholders.</a:t>
            </a:r>
            <a:endParaRPr lang="cs-CZ" sz="1800" dirty="0">
              <a:solidFill>
                <a:srgbClr val="002060"/>
              </a:solidFill>
              <a:cs typeface="Times New Roman" panose="02020603050405020304" pitchFamily="18" charset="0"/>
            </a:endParaRPr>
          </a:p>
          <a:p>
            <a:pPr marL="0" indent="0">
              <a:buNone/>
            </a:pPr>
            <a:endParaRPr lang="cs-CZ" sz="1800" dirty="0">
              <a:solidFill>
                <a:srgbClr val="002060"/>
              </a:solidFill>
              <a:cs typeface="Times New Roman" panose="02020603050405020304" pitchFamily="18" charset="0"/>
            </a:endParaRPr>
          </a:p>
        </p:txBody>
      </p:sp>
      <p:sp>
        <p:nvSpPr>
          <p:cNvPr id="6" name="Obdélník 5">
            <a:extLst>
              <a:ext uri="{FF2B5EF4-FFF2-40B4-BE49-F238E27FC236}">
                <a16:creationId xmlns:a16="http://schemas.microsoft.com/office/drawing/2014/main" id="{D6E249EA-F2D1-444C-B191-7148E4919B99}"/>
              </a:ext>
            </a:extLst>
          </p:cNvPr>
          <p:cNvSpPr/>
          <p:nvPr/>
        </p:nvSpPr>
        <p:spPr>
          <a:xfrm>
            <a:off x="6476215" y="1611624"/>
            <a:ext cx="5297864" cy="4247317"/>
          </a:xfrm>
          <a:prstGeom prst="rect">
            <a:avLst/>
          </a:prstGeom>
          <a:ln>
            <a:solidFill>
              <a:srgbClr val="0070C0"/>
            </a:solidFill>
          </a:ln>
        </p:spPr>
        <p:txBody>
          <a:bodyPr wrap="square">
            <a:spAutoFit/>
          </a:bodyPr>
          <a:lstStyle/>
          <a:p>
            <a:r>
              <a:rPr lang="en-GB" i="1" dirty="0">
                <a:solidFill>
                  <a:srgbClr val="002060"/>
                </a:solidFill>
                <a:cs typeface="Times New Roman" panose="02020603050405020304" pitchFamily="18" charset="0"/>
              </a:rPr>
              <a:t>Formal consequences</a:t>
            </a:r>
            <a:r>
              <a:rPr lang="cs-CZ" i="1" dirty="0">
                <a:solidFill>
                  <a:srgbClr val="002060"/>
                </a:solidFill>
                <a:cs typeface="Times New Roman" panose="02020603050405020304" pitchFamily="18" charset="0"/>
              </a:rPr>
              <a:t>?</a:t>
            </a:r>
          </a:p>
          <a:p>
            <a:pPr marL="285750" indent="-285750">
              <a:buFont typeface="Arial" panose="020B0604020202020204" pitchFamily="34" charset="0"/>
              <a:buChar char="•"/>
            </a:pPr>
            <a:endParaRPr lang="cs-CZ" dirty="0">
              <a:solidFill>
                <a:srgbClr val="002060"/>
              </a:solidFill>
              <a:cs typeface="Times New Roman" panose="02020603050405020304" pitchFamily="18" charset="0"/>
            </a:endParaRPr>
          </a:p>
          <a:p>
            <a:pPr marL="285750" indent="-285750">
              <a:buFont typeface="Arial" panose="020B0604020202020204" pitchFamily="34" charset="0"/>
              <a:buChar char="•"/>
            </a:pPr>
            <a:r>
              <a:rPr lang="en-GB" dirty="0">
                <a:solidFill>
                  <a:srgbClr val="002060"/>
                </a:solidFill>
                <a:cs typeface="Times New Roman" panose="02020603050405020304" pitchFamily="18" charset="0"/>
              </a:rPr>
              <a:t>The burgeoning interest in corporate environmental, social and governance (ESG) information from investors, society, central bankers and others has led to welcome developments in </a:t>
            </a:r>
            <a:r>
              <a:rPr lang="en-GB" b="1" dirty="0">
                <a:solidFill>
                  <a:srgbClr val="002060"/>
                </a:solidFill>
                <a:cs typeface="Times New Roman" panose="02020603050405020304" pitchFamily="18" charset="0"/>
              </a:rPr>
              <a:t>reporting frameworks, codes, rules and practices</a:t>
            </a:r>
            <a:r>
              <a:rPr lang="cs-CZ" b="1" dirty="0">
                <a:solidFill>
                  <a:srgbClr val="002060"/>
                </a:solidFill>
                <a:cs typeface="Times New Roman" panose="02020603050405020304" pitchFamily="18" charset="0"/>
              </a:rPr>
              <a:t>.</a:t>
            </a:r>
          </a:p>
          <a:p>
            <a:pPr marL="285750" indent="-285750">
              <a:buFont typeface="Arial" panose="020B0604020202020204" pitchFamily="34" charset="0"/>
              <a:buChar char="•"/>
            </a:pPr>
            <a:endParaRPr lang="cs-CZ" b="1" dirty="0">
              <a:solidFill>
                <a:srgbClr val="002060"/>
              </a:solidFill>
              <a:cs typeface="Times New Roman" panose="02020603050405020304" pitchFamily="18" charset="0"/>
            </a:endParaRPr>
          </a:p>
          <a:p>
            <a:pPr marL="285750" indent="-285750">
              <a:buFont typeface="Arial" panose="020B0604020202020204" pitchFamily="34" charset="0"/>
              <a:buChar char="•"/>
            </a:pPr>
            <a:r>
              <a:rPr lang="cs-CZ" dirty="0">
                <a:solidFill>
                  <a:srgbClr val="002060"/>
                </a:solidFill>
                <a:cs typeface="Times New Roman" panose="02020603050405020304" pitchFamily="18" charset="0"/>
              </a:rPr>
              <a:t>F</a:t>
            </a:r>
            <a:r>
              <a:rPr lang="en-GB" dirty="0">
                <a:solidFill>
                  <a:srgbClr val="002060"/>
                </a:solidFill>
                <a:cs typeface="Times New Roman" panose="02020603050405020304" pitchFamily="18" charset="0"/>
              </a:rPr>
              <a:t>rameworks that</a:t>
            </a:r>
            <a:r>
              <a:rPr lang="cs-CZ" dirty="0">
                <a:solidFill>
                  <a:srgbClr val="002060"/>
                </a:solidFill>
                <a:cs typeface="Times New Roman" panose="02020603050405020304" pitchFamily="18" charset="0"/>
              </a:rPr>
              <a:t> </a:t>
            </a:r>
            <a:r>
              <a:rPr lang="en-GB" dirty="0">
                <a:solidFill>
                  <a:srgbClr val="002060"/>
                </a:solidFill>
                <a:cs typeface="Times New Roman" panose="02020603050405020304" pitchFamily="18" charset="0"/>
              </a:rPr>
              <a:t>promote further </a:t>
            </a:r>
            <a:r>
              <a:rPr lang="en-GB" b="1" dirty="0">
                <a:solidFill>
                  <a:srgbClr val="002060"/>
                </a:solidFill>
                <a:cs typeface="Times New Roman" panose="02020603050405020304" pitchFamily="18" charset="0"/>
              </a:rPr>
              <a:t>integration</a:t>
            </a:r>
            <a:r>
              <a:rPr lang="en-GB" dirty="0">
                <a:solidFill>
                  <a:srgbClr val="002060"/>
                </a:solidFill>
                <a:cs typeface="Times New Roman" panose="02020603050405020304" pitchFamily="18" charset="0"/>
              </a:rPr>
              <a:t> between non-financial and</a:t>
            </a:r>
            <a:r>
              <a:rPr lang="cs-CZ" dirty="0">
                <a:solidFill>
                  <a:srgbClr val="002060"/>
                </a:solidFill>
                <a:cs typeface="Times New Roman" panose="02020603050405020304" pitchFamily="18" charset="0"/>
              </a:rPr>
              <a:t> </a:t>
            </a:r>
            <a:r>
              <a:rPr lang="en-GB" dirty="0">
                <a:solidFill>
                  <a:srgbClr val="002060"/>
                </a:solidFill>
                <a:cs typeface="Times New Roman" panose="02020603050405020304" pitchFamily="18" charset="0"/>
              </a:rPr>
              <a:t>financial reporting</a:t>
            </a:r>
            <a:r>
              <a:rPr lang="en-GB" b="1" dirty="0">
                <a:solidFill>
                  <a:srgbClr val="002060"/>
                </a:solidFill>
                <a:cs typeface="Times New Roman" panose="02020603050405020304" pitchFamily="18" charset="0"/>
              </a:rPr>
              <a:t>. </a:t>
            </a:r>
            <a:endParaRPr lang="cs-CZ" b="1" dirty="0">
              <a:solidFill>
                <a:srgbClr val="002060"/>
              </a:solidFill>
              <a:cs typeface="Times New Roman" panose="02020603050405020304" pitchFamily="18" charset="0"/>
            </a:endParaRPr>
          </a:p>
          <a:p>
            <a:pPr marL="285750" indent="-285750">
              <a:buFont typeface="Arial" panose="020B0604020202020204" pitchFamily="34" charset="0"/>
              <a:buChar char="•"/>
            </a:pPr>
            <a:endParaRPr lang="cs-CZ" b="1" dirty="0">
              <a:solidFill>
                <a:srgbClr val="002060"/>
              </a:solidFill>
              <a:cs typeface="Times New Roman" panose="02020603050405020304" pitchFamily="18" charset="0"/>
            </a:endParaRPr>
          </a:p>
          <a:p>
            <a:pPr marL="285750" indent="-285750">
              <a:buFont typeface="Arial" panose="020B0604020202020204" pitchFamily="34" charset="0"/>
              <a:buChar char="•"/>
            </a:pPr>
            <a:r>
              <a:rPr lang="en-GB" dirty="0">
                <a:solidFill>
                  <a:srgbClr val="002060"/>
                </a:solidFill>
                <a:cs typeface="Times New Roman" panose="02020603050405020304" pitchFamily="18" charset="0"/>
              </a:rPr>
              <a:t>European</a:t>
            </a:r>
            <a:r>
              <a:rPr lang="cs-CZ" dirty="0">
                <a:solidFill>
                  <a:srgbClr val="002060"/>
                </a:solidFill>
                <a:cs typeface="Times New Roman" panose="02020603050405020304" pitchFamily="18" charset="0"/>
              </a:rPr>
              <a:t> </a:t>
            </a:r>
            <a:r>
              <a:rPr lang="en-GB" dirty="0">
                <a:solidFill>
                  <a:srgbClr val="002060"/>
                </a:solidFill>
                <a:cs typeface="Times New Roman" panose="02020603050405020304" pitchFamily="18" charset="0"/>
              </a:rPr>
              <a:t>Commission has introduced the</a:t>
            </a:r>
            <a:r>
              <a:rPr lang="cs-CZ" dirty="0">
                <a:solidFill>
                  <a:srgbClr val="002060"/>
                </a:solidFill>
                <a:cs typeface="Times New Roman" panose="02020603050405020304" pitchFamily="18" charset="0"/>
              </a:rPr>
              <a:t> </a:t>
            </a:r>
            <a:r>
              <a:rPr lang="en-GB" dirty="0">
                <a:solidFill>
                  <a:srgbClr val="002060"/>
                </a:solidFill>
                <a:cs typeface="Times New Roman" panose="02020603050405020304" pitchFamily="18" charset="0"/>
              </a:rPr>
              <a:t>Corporate Sustainability Reporting</a:t>
            </a:r>
            <a:r>
              <a:rPr lang="cs-CZ" dirty="0">
                <a:solidFill>
                  <a:srgbClr val="002060"/>
                </a:solidFill>
                <a:cs typeface="Times New Roman" panose="02020603050405020304" pitchFamily="18" charset="0"/>
              </a:rPr>
              <a:t> </a:t>
            </a:r>
            <a:r>
              <a:rPr lang="en-GB" dirty="0">
                <a:solidFill>
                  <a:srgbClr val="002060"/>
                </a:solidFill>
                <a:cs typeface="Times New Roman" panose="02020603050405020304" pitchFamily="18" charset="0"/>
              </a:rPr>
              <a:t>Directive (CSRD) which sets disclosure</a:t>
            </a:r>
            <a:r>
              <a:rPr lang="cs-CZ" dirty="0">
                <a:solidFill>
                  <a:srgbClr val="002060"/>
                </a:solidFill>
                <a:cs typeface="Times New Roman" panose="02020603050405020304" pitchFamily="18" charset="0"/>
              </a:rPr>
              <a:t> </a:t>
            </a:r>
            <a:r>
              <a:rPr lang="en-GB" dirty="0">
                <a:solidFill>
                  <a:srgbClr val="002060"/>
                </a:solidFill>
                <a:cs typeface="Times New Roman" panose="02020603050405020304" pitchFamily="18" charset="0"/>
              </a:rPr>
              <a:t>rules - mandatory </a:t>
            </a:r>
            <a:r>
              <a:rPr lang="en-GB" b="1" dirty="0">
                <a:solidFill>
                  <a:srgbClr val="002060"/>
                </a:solidFill>
                <a:cs typeface="Times New Roman" panose="02020603050405020304" pitchFamily="18" charset="0"/>
              </a:rPr>
              <a:t>European Sustainability</a:t>
            </a:r>
            <a:r>
              <a:rPr lang="cs-CZ" b="1" dirty="0">
                <a:solidFill>
                  <a:srgbClr val="002060"/>
                </a:solidFill>
                <a:cs typeface="Times New Roman" panose="02020603050405020304" pitchFamily="18" charset="0"/>
              </a:rPr>
              <a:t> </a:t>
            </a:r>
            <a:r>
              <a:rPr lang="en-GB" b="1" dirty="0">
                <a:solidFill>
                  <a:srgbClr val="002060"/>
                </a:solidFill>
                <a:cs typeface="Times New Roman" panose="02020603050405020304" pitchFamily="18" charset="0"/>
              </a:rPr>
              <a:t>Reporting Standards</a:t>
            </a:r>
            <a:r>
              <a:rPr lang="cs-CZ" dirty="0">
                <a:solidFill>
                  <a:srgbClr val="002060"/>
                </a:solidFill>
                <a:cs typeface="Times New Roman" panose="02020603050405020304" pitchFamily="18" charset="0"/>
              </a:rPr>
              <a:t>.</a:t>
            </a:r>
          </a:p>
        </p:txBody>
      </p:sp>
    </p:spTree>
    <p:extLst>
      <p:ext uri="{BB962C8B-B14F-4D97-AF65-F5344CB8AC3E}">
        <p14:creationId xmlns:p14="http://schemas.microsoft.com/office/powerpoint/2010/main" val="96488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534093" y="341368"/>
            <a:ext cx="6436057" cy="461665"/>
          </a:xfrm>
          <a:prstGeom prst="rect">
            <a:avLst/>
          </a:prstGeom>
        </p:spPr>
        <p:txBody>
          <a:bodyPr wrap="none">
            <a:spAutoFit/>
          </a:bodyPr>
          <a:lstStyle/>
          <a:p>
            <a:pPr algn="just"/>
            <a:r>
              <a:rPr lang="cs-CZ" altLang="cs-CZ" sz="2400" b="1" dirty="0">
                <a:solidFill>
                  <a:srgbClr val="002060"/>
                </a:solidFill>
                <a:cs typeface="Times New Roman" panose="02020603050405020304" pitchFamily="18" charset="0"/>
              </a:rPr>
              <a:t>1. </a:t>
            </a:r>
            <a:r>
              <a:rPr lang="en-GB" altLang="cs-CZ" sz="2400" b="1" dirty="0">
                <a:solidFill>
                  <a:srgbClr val="002060"/>
                </a:solidFill>
                <a:cs typeface="Times New Roman" panose="02020603050405020304" pitchFamily="18" charset="0"/>
              </a:rPr>
              <a:t>Introduction to Corporate Social Responsibility</a:t>
            </a: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88856" y="99156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4" name="Obdélník 3">
            <a:extLst>
              <a:ext uri="{FF2B5EF4-FFF2-40B4-BE49-F238E27FC236}">
                <a16:creationId xmlns:a16="http://schemas.microsoft.com/office/drawing/2014/main" id="{0F0C73CB-AC27-4A00-806F-C2040CBA36D7}"/>
              </a:ext>
            </a:extLst>
          </p:cNvPr>
          <p:cNvSpPr/>
          <p:nvPr/>
        </p:nvSpPr>
        <p:spPr>
          <a:xfrm>
            <a:off x="534093" y="6456474"/>
            <a:ext cx="5924827" cy="646331"/>
          </a:xfrm>
          <a:prstGeom prst="rect">
            <a:avLst/>
          </a:prstGeom>
        </p:spPr>
        <p:txBody>
          <a:bodyPr wrap="none">
            <a:spAutoFit/>
          </a:bodyPr>
          <a:lstStyle/>
          <a:p>
            <a:r>
              <a:rPr lang="cs-CZ" altLang="cs-CZ" dirty="0">
                <a:solidFill>
                  <a:srgbClr val="002060"/>
                </a:solidFill>
                <a:cs typeface="Times New Roman" panose="02020603050405020304" pitchFamily="18" charset="0"/>
              </a:rPr>
              <a:t>Source: </a:t>
            </a:r>
            <a:r>
              <a:rPr lang="en-GB" dirty="0">
                <a:solidFill>
                  <a:srgbClr val="002060"/>
                </a:solidFill>
                <a:cs typeface="Times New Roman" panose="02020603050405020304" pitchFamily="18" charset="0"/>
                <a:hlinkClick r:id="rId3"/>
              </a:rPr>
              <a:t> https://www.youtube.com/watch?v=epxmG3YRgok</a:t>
            </a:r>
            <a:r>
              <a:rPr lang="cs-CZ" dirty="0">
                <a:solidFill>
                  <a:srgbClr val="002060"/>
                </a:solidFill>
                <a:cs typeface="Times New Roman" panose="02020603050405020304" pitchFamily="18" charset="0"/>
              </a:rPr>
              <a:t> </a:t>
            </a:r>
            <a:r>
              <a:rPr lang="en-GB" dirty="0">
                <a:solidFill>
                  <a:srgbClr val="002060"/>
                </a:solidFill>
                <a:cs typeface="Times New Roman" panose="02020603050405020304" pitchFamily="18" charset="0"/>
              </a:rPr>
              <a:t> </a:t>
            </a:r>
          </a:p>
          <a:p>
            <a:endParaRPr lang="cs-CZ" altLang="cs-CZ" dirty="0">
              <a:solidFill>
                <a:srgbClr val="002060"/>
              </a:solidFill>
              <a:cs typeface="Times New Roman" panose="02020603050405020304" pitchFamily="18" charset="0"/>
            </a:endParaRPr>
          </a:p>
        </p:txBody>
      </p:sp>
      <p:sp>
        <p:nvSpPr>
          <p:cNvPr id="7" name="Zástupný symbol pro obsah 2">
            <a:extLst>
              <a:ext uri="{FF2B5EF4-FFF2-40B4-BE49-F238E27FC236}">
                <a16:creationId xmlns:a16="http://schemas.microsoft.com/office/drawing/2014/main" id="{BB1722B9-1472-4E9A-A71D-807F2DE3F13E}"/>
              </a:ext>
            </a:extLst>
          </p:cNvPr>
          <p:cNvSpPr txBox="1">
            <a:spLocks/>
          </p:cNvSpPr>
          <p:nvPr/>
        </p:nvSpPr>
        <p:spPr>
          <a:xfrm>
            <a:off x="593645" y="1062870"/>
            <a:ext cx="8121423" cy="136625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i="1" dirty="0">
                <a:solidFill>
                  <a:srgbClr val="002060"/>
                </a:solidFill>
                <a:cs typeface="Times New Roman" panose="02020603050405020304" pitchFamily="18" charset="0"/>
              </a:rPr>
              <a:t>This raises the question, what is </a:t>
            </a:r>
            <a:r>
              <a:rPr lang="cs-CZ" sz="2400" i="1" dirty="0">
                <a:solidFill>
                  <a:srgbClr val="002060"/>
                </a:solidFill>
                <a:cs typeface="Times New Roman" panose="02020603050405020304" pitchFamily="18" charset="0"/>
              </a:rPr>
              <a:t>a </a:t>
            </a:r>
            <a:r>
              <a:rPr lang="en-GB" sz="2400" i="1" dirty="0">
                <a:solidFill>
                  <a:srgbClr val="002060"/>
                </a:solidFill>
                <a:cs typeface="Times New Roman" panose="02020603050405020304" pitchFamily="18" charset="0"/>
              </a:rPr>
              <a:t>„</a:t>
            </a:r>
            <a:r>
              <a:rPr lang="cs-CZ" sz="2400" b="1" i="1" dirty="0">
                <a:solidFill>
                  <a:srgbClr val="002060"/>
                </a:solidFill>
                <a:cs typeface="Times New Roman" panose="02020603050405020304" pitchFamily="18" charset="0"/>
              </a:rPr>
              <a:t>VALUE</a:t>
            </a:r>
            <a:r>
              <a:rPr lang="en-GB" sz="2400" i="1" dirty="0">
                <a:solidFill>
                  <a:srgbClr val="002060"/>
                </a:solidFill>
                <a:cs typeface="Times New Roman" panose="02020603050405020304" pitchFamily="18" charset="0"/>
              </a:rPr>
              <a:t>"?</a:t>
            </a:r>
            <a:endParaRPr lang="cs-CZ" sz="2400" i="1" dirty="0">
              <a:solidFill>
                <a:srgbClr val="002060"/>
              </a:solidFill>
              <a:cs typeface="Times New Roman" panose="02020603050405020304" pitchFamily="18" charset="0"/>
            </a:endParaRPr>
          </a:p>
          <a:p>
            <a:pPr marL="0" indent="0">
              <a:buNone/>
            </a:pPr>
            <a:endParaRPr lang="cs-CZ" sz="2400" dirty="0">
              <a:solidFill>
                <a:srgbClr val="002060"/>
              </a:solidFill>
              <a:cs typeface="Times New Roman" panose="02020603050405020304" pitchFamily="18" charset="0"/>
            </a:endParaRPr>
          </a:p>
          <a:p>
            <a:pPr marL="0" indent="0" algn="ctr">
              <a:buNone/>
            </a:pPr>
            <a:r>
              <a:rPr lang="en-GB" sz="2400" dirty="0">
                <a:solidFill>
                  <a:srgbClr val="002060"/>
                </a:solidFill>
                <a:cs typeface="Times New Roman" panose="02020603050405020304" pitchFamily="18" charset="0"/>
              </a:rPr>
              <a:t>For a deeper understanding, let's look at Stakeholder </a:t>
            </a:r>
            <a:r>
              <a:rPr lang="cs-CZ" sz="2400" dirty="0">
                <a:solidFill>
                  <a:srgbClr val="002060"/>
                </a:solidFill>
                <a:cs typeface="Times New Roman" panose="02020603050405020304" pitchFamily="18" charset="0"/>
              </a:rPr>
              <a:t>T</a:t>
            </a:r>
            <a:r>
              <a:rPr lang="en-GB" sz="2400" dirty="0" err="1">
                <a:solidFill>
                  <a:srgbClr val="002060"/>
                </a:solidFill>
                <a:cs typeface="Times New Roman" panose="02020603050405020304" pitchFamily="18" charset="0"/>
              </a:rPr>
              <a:t>heory</a:t>
            </a:r>
            <a:r>
              <a:rPr lang="en-GB" sz="2400" dirty="0">
                <a:solidFill>
                  <a:srgbClr val="002060"/>
                </a:solidFill>
                <a:cs typeface="Times New Roman" panose="02020603050405020304" pitchFamily="18" charset="0"/>
              </a:rPr>
              <a:t>...</a:t>
            </a:r>
            <a:endParaRPr lang="cs-CZ" sz="2400" dirty="0">
              <a:solidFill>
                <a:srgbClr val="002060"/>
              </a:solidFill>
              <a:cs typeface="Times New Roman" panose="02020603050405020304" pitchFamily="18" charset="0"/>
            </a:endParaRPr>
          </a:p>
          <a:p>
            <a:pPr marL="0" indent="0">
              <a:buNone/>
            </a:pPr>
            <a:endParaRPr lang="cs-CZ" sz="1800" dirty="0">
              <a:solidFill>
                <a:srgbClr val="002060"/>
              </a:solidFill>
              <a:cs typeface="Times New Roman" panose="02020603050405020304" pitchFamily="18" charset="0"/>
            </a:endParaRPr>
          </a:p>
          <a:p>
            <a:pPr marL="0" indent="0">
              <a:buNone/>
            </a:pPr>
            <a:endParaRPr lang="cs-CZ" sz="1800" dirty="0">
              <a:solidFill>
                <a:srgbClr val="002060"/>
              </a:solidFill>
              <a:cs typeface="Times New Roman" panose="02020603050405020304" pitchFamily="18" charset="0"/>
            </a:endParaRPr>
          </a:p>
        </p:txBody>
      </p:sp>
      <p:pic>
        <p:nvPicPr>
          <p:cNvPr id="11" name="Obrázek 10">
            <a:extLst>
              <a:ext uri="{FF2B5EF4-FFF2-40B4-BE49-F238E27FC236}">
                <a16:creationId xmlns:a16="http://schemas.microsoft.com/office/drawing/2014/main" id="{1840FF9B-8651-43FA-B6B4-D1AF2A086EFA}"/>
              </a:ext>
            </a:extLst>
          </p:cNvPr>
          <p:cNvPicPr>
            <a:picLocks noChangeAspect="1"/>
          </p:cNvPicPr>
          <p:nvPr/>
        </p:nvPicPr>
        <p:blipFill>
          <a:blip r:embed="rId4"/>
          <a:stretch>
            <a:fillRect/>
          </a:stretch>
        </p:blipFill>
        <p:spPr>
          <a:xfrm>
            <a:off x="9054445" y="1506444"/>
            <a:ext cx="3036610" cy="1700502"/>
          </a:xfrm>
          <a:prstGeom prst="rect">
            <a:avLst/>
          </a:prstGeom>
          <a:ln>
            <a:noFill/>
          </a:ln>
          <a:effectLst>
            <a:softEdge rad="112500"/>
          </a:effectLst>
        </p:spPr>
      </p:pic>
      <p:sp>
        <p:nvSpPr>
          <p:cNvPr id="8" name="Obdélník 7">
            <a:extLst>
              <a:ext uri="{FF2B5EF4-FFF2-40B4-BE49-F238E27FC236}">
                <a16:creationId xmlns:a16="http://schemas.microsoft.com/office/drawing/2014/main" id="{4399616D-65DE-47C3-8E60-BBAB0F64560B}"/>
              </a:ext>
            </a:extLst>
          </p:cNvPr>
          <p:cNvSpPr/>
          <p:nvPr/>
        </p:nvSpPr>
        <p:spPr>
          <a:xfrm>
            <a:off x="190500" y="2848705"/>
            <a:ext cx="9113756" cy="3693319"/>
          </a:xfrm>
          <a:prstGeom prst="rect">
            <a:avLst/>
          </a:prstGeom>
        </p:spPr>
        <p:txBody>
          <a:bodyPr wrap="square">
            <a:spAutoFit/>
          </a:bodyPr>
          <a:lstStyle/>
          <a:p>
            <a:pPr marL="285750" indent="-285750">
              <a:buFont typeface="Arial" panose="020B0604020202020204" pitchFamily="34" charset="0"/>
              <a:buChar char="•"/>
            </a:pPr>
            <a:r>
              <a:rPr lang="en-GB" dirty="0">
                <a:solidFill>
                  <a:srgbClr val="002060"/>
                </a:solidFill>
                <a:cs typeface="Times New Roman" panose="02020603050405020304" pitchFamily="18" charset="0"/>
              </a:rPr>
              <a:t>The first definition of stakeholder approach was articulated by </a:t>
            </a:r>
            <a:r>
              <a:rPr lang="cs-CZ" b="1" dirty="0">
                <a:solidFill>
                  <a:srgbClr val="002060"/>
                </a:solidFill>
                <a:cs typeface="Times New Roman" panose="02020603050405020304" pitchFamily="18" charset="0"/>
              </a:rPr>
              <a:t>R. </a:t>
            </a:r>
            <a:r>
              <a:rPr lang="en-GB" b="1" dirty="0">
                <a:solidFill>
                  <a:srgbClr val="002060"/>
                </a:solidFill>
                <a:cs typeface="Times New Roman" panose="02020603050405020304" pitchFamily="18" charset="0"/>
              </a:rPr>
              <a:t>Edward Freeman</a:t>
            </a:r>
            <a:r>
              <a:rPr lang="en-GB" dirty="0">
                <a:solidFill>
                  <a:srgbClr val="002060"/>
                </a:solidFill>
                <a:cs typeface="Times New Roman" panose="02020603050405020304" pitchFamily="18" charset="0"/>
              </a:rPr>
              <a:t>, who in his 1984 book </a:t>
            </a:r>
            <a:r>
              <a:rPr lang="en-GB" b="1" dirty="0">
                <a:solidFill>
                  <a:srgbClr val="002060"/>
                </a:solidFill>
                <a:cs typeface="Times New Roman" panose="02020603050405020304" pitchFamily="18" charset="0"/>
              </a:rPr>
              <a:t>Strategic Management: A Stakeholder Perspective </a:t>
            </a:r>
            <a:r>
              <a:rPr lang="en-GB" dirty="0">
                <a:solidFill>
                  <a:srgbClr val="002060"/>
                </a:solidFill>
                <a:cs typeface="Times New Roman" panose="02020603050405020304" pitchFamily="18" charset="0"/>
              </a:rPr>
              <a:t>developed what has come to be known as </a:t>
            </a:r>
            <a:r>
              <a:rPr lang="cs-CZ" dirty="0">
                <a:solidFill>
                  <a:srgbClr val="002060"/>
                </a:solidFill>
                <a:cs typeface="Times New Roman" panose="02020603050405020304" pitchFamily="18" charset="0"/>
              </a:rPr>
              <a:t>S</a:t>
            </a:r>
            <a:r>
              <a:rPr lang="en-GB" dirty="0" err="1">
                <a:solidFill>
                  <a:srgbClr val="002060"/>
                </a:solidFill>
                <a:cs typeface="Times New Roman" panose="02020603050405020304" pitchFamily="18" charset="0"/>
              </a:rPr>
              <a:t>takeholder</a:t>
            </a:r>
            <a:r>
              <a:rPr lang="en-GB" dirty="0">
                <a:solidFill>
                  <a:srgbClr val="002060"/>
                </a:solidFill>
                <a:cs typeface="Times New Roman" panose="02020603050405020304" pitchFamily="18" charset="0"/>
              </a:rPr>
              <a:t> </a:t>
            </a:r>
            <a:r>
              <a:rPr lang="cs-CZ" dirty="0">
                <a:solidFill>
                  <a:srgbClr val="002060"/>
                </a:solidFill>
                <a:cs typeface="Times New Roman" panose="02020603050405020304" pitchFamily="18" charset="0"/>
              </a:rPr>
              <a:t>T</a:t>
            </a:r>
            <a:r>
              <a:rPr lang="en-GB" dirty="0" err="1">
                <a:solidFill>
                  <a:srgbClr val="002060"/>
                </a:solidFill>
                <a:cs typeface="Times New Roman" panose="02020603050405020304" pitchFamily="18" charset="0"/>
              </a:rPr>
              <a:t>heory</a:t>
            </a:r>
            <a:r>
              <a:rPr lang="en-GB" dirty="0">
                <a:solidFill>
                  <a:srgbClr val="002060"/>
                </a:solidFill>
                <a:cs typeface="Times New Roman" panose="02020603050405020304" pitchFamily="18" charset="0"/>
              </a:rPr>
              <a:t>. </a:t>
            </a:r>
            <a:endParaRPr lang="cs-CZ" dirty="0">
              <a:solidFill>
                <a:srgbClr val="002060"/>
              </a:solidFill>
              <a:cs typeface="Times New Roman" panose="02020603050405020304" pitchFamily="18" charset="0"/>
            </a:endParaRPr>
          </a:p>
          <a:p>
            <a:pPr marL="285750" indent="-285750">
              <a:buFont typeface="Arial" panose="020B0604020202020204" pitchFamily="34" charset="0"/>
              <a:buChar char="•"/>
            </a:pPr>
            <a:endParaRPr lang="cs-CZ" dirty="0">
              <a:solidFill>
                <a:srgbClr val="002060"/>
              </a:solidFill>
              <a:cs typeface="Times New Roman" panose="02020603050405020304" pitchFamily="18" charset="0"/>
              <a:hlinkClick r:id="rId3"/>
            </a:endParaRPr>
          </a:p>
          <a:p>
            <a:pPr marL="285750" indent="-285750">
              <a:buFont typeface="Arial" panose="020B0604020202020204" pitchFamily="34" charset="0"/>
              <a:buChar char="•"/>
            </a:pPr>
            <a:r>
              <a:rPr lang="en-GB" dirty="0">
                <a:solidFill>
                  <a:srgbClr val="002060"/>
                </a:solidFill>
                <a:cs typeface="Times New Roman" panose="02020603050405020304" pitchFamily="18" charset="0"/>
              </a:rPr>
              <a:t>Stakeholder </a:t>
            </a:r>
            <a:r>
              <a:rPr lang="cs-CZ" dirty="0">
                <a:solidFill>
                  <a:srgbClr val="002060"/>
                </a:solidFill>
                <a:cs typeface="Times New Roman" panose="02020603050405020304" pitchFamily="18" charset="0"/>
              </a:rPr>
              <a:t>T</a:t>
            </a:r>
            <a:r>
              <a:rPr lang="en-GB" dirty="0" err="1">
                <a:solidFill>
                  <a:srgbClr val="002060"/>
                </a:solidFill>
                <a:cs typeface="Times New Roman" panose="02020603050405020304" pitchFamily="18" charset="0"/>
              </a:rPr>
              <a:t>heory</a:t>
            </a:r>
            <a:r>
              <a:rPr lang="en-GB" dirty="0">
                <a:solidFill>
                  <a:srgbClr val="002060"/>
                </a:solidFill>
                <a:cs typeface="Times New Roman" panose="02020603050405020304" pitchFamily="18" charset="0"/>
              </a:rPr>
              <a:t> addresses the question of </a:t>
            </a:r>
            <a:r>
              <a:rPr lang="en-GB" b="1" dirty="0">
                <a:solidFill>
                  <a:srgbClr val="002060"/>
                </a:solidFill>
                <a:cs typeface="Times New Roman" panose="02020603050405020304" pitchFamily="18" charset="0"/>
              </a:rPr>
              <a:t>what or who really matters to corporations</a:t>
            </a:r>
            <a:r>
              <a:rPr lang="en-GB" dirty="0">
                <a:solidFill>
                  <a:srgbClr val="002060"/>
                </a:solidFill>
                <a:cs typeface="Times New Roman" panose="02020603050405020304" pitchFamily="18" charset="0"/>
              </a:rPr>
              <a:t>. </a:t>
            </a:r>
          </a:p>
          <a:p>
            <a:pPr marL="285750" indent="-285750">
              <a:buFont typeface="Arial" panose="020B0604020202020204" pitchFamily="34" charset="0"/>
              <a:buChar char="•"/>
            </a:pPr>
            <a:endParaRPr lang="en-GB" dirty="0">
              <a:solidFill>
                <a:srgbClr val="002060"/>
              </a:solidFill>
              <a:cs typeface="Times New Roman" panose="02020603050405020304" pitchFamily="18" charset="0"/>
            </a:endParaRPr>
          </a:p>
          <a:p>
            <a:pPr marL="285750" indent="-285750">
              <a:buFont typeface="Arial" panose="020B0604020202020204" pitchFamily="34" charset="0"/>
              <a:buChar char="•"/>
            </a:pPr>
            <a:r>
              <a:rPr lang="en-GB" dirty="0">
                <a:solidFill>
                  <a:srgbClr val="002060"/>
                </a:solidFill>
                <a:cs typeface="Times New Roman" panose="02020603050405020304" pitchFamily="18" charset="0"/>
              </a:rPr>
              <a:t>Like stakeholder theory, CSR implies that an organization identifies its various stakeholder groups and then attempts to balance their respective needs within the organization´s overall strategy.</a:t>
            </a:r>
          </a:p>
          <a:p>
            <a:pPr marL="285750" indent="-285750">
              <a:buFont typeface="Arial" panose="020B0604020202020204" pitchFamily="34" charset="0"/>
              <a:buChar char="•"/>
            </a:pPr>
            <a:endParaRPr lang="en-GB" dirty="0">
              <a:solidFill>
                <a:srgbClr val="002060"/>
              </a:solidFill>
              <a:cs typeface="Times New Roman" panose="02020603050405020304" pitchFamily="18" charset="0"/>
            </a:endParaRPr>
          </a:p>
          <a:p>
            <a:pPr marL="285750" indent="-285750">
              <a:buFont typeface="Arial" panose="020B0604020202020204" pitchFamily="34" charset="0"/>
              <a:buChar char="•"/>
            </a:pPr>
            <a:r>
              <a:rPr lang="en-GB" dirty="0">
                <a:solidFill>
                  <a:srgbClr val="002060"/>
                </a:solidFill>
                <a:cs typeface="Times New Roman" panose="02020603050405020304" pitchFamily="18" charset="0"/>
              </a:rPr>
              <a:t>Management should not only consider its shareholders in the decision making process, but also anyone who is affected by business decisions.</a:t>
            </a:r>
            <a:endParaRPr lang="cs-CZ" dirty="0">
              <a:solidFill>
                <a:srgbClr val="002060"/>
              </a:solidFill>
              <a:cs typeface="Times New Roman" panose="02020603050405020304" pitchFamily="18" charset="0"/>
            </a:endParaRPr>
          </a:p>
          <a:p>
            <a:endParaRPr lang="en-GB" dirty="0">
              <a:solidFill>
                <a:srgbClr val="002060"/>
              </a:solidFill>
              <a:cs typeface="Times New Roman" panose="02020603050405020304" pitchFamily="18" charset="0"/>
            </a:endParaRPr>
          </a:p>
        </p:txBody>
      </p:sp>
      <p:pic>
        <p:nvPicPr>
          <p:cNvPr id="12" name="Obrázek 11">
            <a:extLst>
              <a:ext uri="{FF2B5EF4-FFF2-40B4-BE49-F238E27FC236}">
                <a16:creationId xmlns:a16="http://schemas.microsoft.com/office/drawing/2014/main" id="{5DF8CA74-1EE7-4E61-A3CF-4F3CEF55E944}"/>
              </a:ext>
            </a:extLst>
          </p:cNvPr>
          <p:cNvPicPr>
            <a:picLocks noChangeAspect="1"/>
          </p:cNvPicPr>
          <p:nvPr/>
        </p:nvPicPr>
        <p:blipFill rotWithShape="1">
          <a:blip r:embed="rId5"/>
          <a:srcRect l="10980" t="16220" r="63737" b="18901"/>
          <a:stretch/>
        </p:blipFill>
        <p:spPr>
          <a:xfrm>
            <a:off x="9573529" y="3320033"/>
            <a:ext cx="1998442" cy="2884599"/>
          </a:xfrm>
          <a:prstGeom prst="rect">
            <a:avLst/>
          </a:prstGeom>
        </p:spPr>
      </p:pic>
    </p:spTree>
    <p:extLst>
      <p:ext uri="{BB962C8B-B14F-4D97-AF65-F5344CB8AC3E}">
        <p14:creationId xmlns:p14="http://schemas.microsoft.com/office/powerpoint/2010/main" val="113015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534093" y="341368"/>
            <a:ext cx="6436057" cy="461665"/>
          </a:xfrm>
          <a:prstGeom prst="rect">
            <a:avLst/>
          </a:prstGeom>
        </p:spPr>
        <p:txBody>
          <a:bodyPr wrap="none">
            <a:spAutoFit/>
          </a:bodyPr>
          <a:lstStyle/>
          <a:p>
            <a:pPr algn="just"/>
            <a:r>
              <a:rPr lang="cs-CZ" altLang="cs-CZ" sz="2400" b="1" dirty="0">
                <a:solidFill>
                  <a:srgbClr val="002060"/>
                </a:solidFill>
                <a:cs typeface="Times New Roman" panose="02020603050405020304" pitchFamily="18" charset="0"/>
              </a:rPr>
              <a:t>1. </a:t>
            </a:r>
            <a:r>
              <a:rPr lang="en-GB" altLang="cs-CZ" sz="2400" b="1" dirty="0">
                <a:solidFill>
                  <a:srgbClr val="002060"/>
                </a:solidFill>
                <a:cs typeface="Times New Roman" panose="02020603050405020304" pitchFamily="18" charset="0"/>
              </a:rPr>
              <a:t>Introduction to Corporate Social Responsibility</a:t>
            </a: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88856" y="99156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4" name="Obdélník 3">
            <a:extLst>
              <a:ext uri="{FF2B5EF4-FFF2-40B4-BE49-F238E27FC236}">
                <a16:creationId xmlns:a16="http://schemas.microsoft.com/office/drawing/2014/main" id="{0F0C73CB-AC27-4A00-806F-C2040CBA36D7}"/>
              </a:ext>
            </a:extLst>
          </p:cNvPr>
          <p:cNvSpPr/>
          <p:nvPr/>
        </p:nvSpPr>
        <p:spPr>
          <a:xfrm>
            <a:off x="534093" y="6456474"/>
            <a:ext cx="5924827" cy="646331"/>
          </a:xfrm>
          <a:prstGeom prst="rect">
            <a:avLst/>
          </a:prstGeom>
        </p:spPr>
        <p:txBody>
          <a:bodyPr wrap="none">
            <a:spAutoFit/>
          </a:bodyPr>
          <a:lstStyle/>
          <a:p>
            <a:r>
              <a:rPr lang="cs-CZ" altLang="cs-CZ" dirty="0">
                <a:solidFill>
                  <a:srgbClr val="002060"/>
                </a:solidFill>
                <a:cs typeface="Times New Roman" panose="02020603050405020304" pitchFamily="18" charset="0"/>
              </a:rPr>
              <a:t>Source: </a:t>
            </a:r>
            <a:r>
              <a:rPr lang="en-GB" dirty="0">
                <a:solidFill>
                  <a:srgbClr val="002060"/>
                </a:solidFill>
                <a:cs typeface="Times New Roman" panose="02020603050405020304" pitchFamily="18" charset="0"/>
                <a:hlinkClick r:id="rId3"/>
              </a:rPr>
              <a:t> https://www.youtube.com/watch?v=epxmG3YRgok</a:t>
            </a:r>
            <a:r>
              <a:rPr lang="cs-CZ" dirty="0">
                <a:solidFill>
                  <a:srgbClr val="002060"/>
                </a:solidFill>
                <a:cs typeface="Times New Roman" panose="02020603050405020304" pitchFamily="18" charset="0"/>
              </a:rPr>
              <a:t> </a:t>
            </a:r>
            <a:r>
              <a:rPr lang="en-GB" dirty="0">
                <a:solidFill>
                  <a:srgbClr val="002060"/>
                </a:solidFill>
                <a:cs typeface="Times New Roman" panose="02020603050405020304" pitchFamily="18" charset="0"/>
              </a:rPr>
              <a:t> </a:t>
            </a:r>
          </a:p>
          <a:p>
            <a:endParaRPr lang="cs-CZ" altLang="cs-CZ" dirty="0">
              <a:solidFill>
                <a:srgbClr val="002060"/>
              </a:solidFill>
              <a:cs typeface="Times New Roman" panose="02020603050405020304" pitchFamily="18" charset="0"/>
            </a:endParaRPr>
          </a:p>
        </p:txBody>
      </p:sp>
      <p:sp>
        <p:nvSpPr>
          <p:cNvPr id="8" name="Obdélník 7">
            <a:extLst>
              <a:ext uri="{FF2B5EF4-FFF2-40B4-BE49-F238E27FC236}">
                <a16:creationId xmlns:a16="http://schemas.microsoft.com/office/drawing/2014/main" id="{4399616D-65DE-47C3-8E60-BBAB0F64560B}"/>
              </a:ext>
            </a:extLst>
          </p:cNvPr>
          <p:cNvSpPr/>
          <p:nvPr/>
        </p:nvSpPr>
        <p:spPr>
          <a:xfrm>
            <a:off x="119325" y="1185665"/>
            <a:ext cx="9585047" cy="4524315"/>
          </a:xfrm>
          <a:prstGeom prst="rect">
            <a:avLst/>
          </a:prstGeom>
        </p:spPr>
        <p:txBody>
          <a:bodyPr wrap="square">
            <a:spAutoFit/>
          </a:bodyPr>
          <a:lstStyle/>
          <a:p>
            <a:r>
              <a:rPr lang="en-GB" dirty="0">
                <a:solidFill>
                  <a:srgbClr val="002060"/>
                </a:solidFill>
                <a:cs typeface="Times New Roman" panose="02020603050405020304" pitchFamily="18" charset="0"/>
              </a:rPr>
              <a:t>Stakeholder </a:t>
            </a:r>
            <a:r>
              <a:rPr lang="cs-CZ" dirty="0">
                <a:solidFill>
                  <a:srgbClr val="002060"/>
                </a:solidFill>
                <a:cs typeface="Times New Roman" panose="02020603050405020304" pitchFamily="18" charset="0"/>
              </a:rPr>
              <a:t>T</a:t>
            </a:r>
            <a:r>
              <a:rPr lang="en-GB" dirty="0" err="1">
                <a:solidFill>
                  <a:srgbClr val="002060"/>
                </a:solidFill>
                <a:cs typeface="Times New Roman" panose="02020603050405020304" pitchFamily="18" charset="0"/>
              </a:rPr>
              <a:t>heory</a:t>
            </a:r>
            <a:r>
              <a:rPr lang="en-GB" dirty="0">
                <a:solidFill>
                  <a:srgbClr val="002060"/>
                </a:solidFill>
                <a:cs typeface="Times New Roman" panose="02020603050405020304" pitchFamily="18" charset="0"/>
              </a:rPr>
              <a:t> challenges the traditional view of the firm: shareholders/stockholders are the owners of the company. An inclusive stakeholder approach makes commercial sense, allowing the firm to maximize shareholder wealth, while also increasing total value added.</a:t>
            </a:r>
          </a:p>
          <a:p>
            <a:endParaRPr lang="en-GB" dirty="0">
              <a:solidFill>
                <a:srgbClr val="002060"/>
              </a:solidFill>
              <a:cs typeface="Times New Roman" panose="02020603050405020304" pitchFamily="18" charset="0"/>
            </a:endParaRPr>
          </a:p>
          <a:p>
            <a:r>
              <a:rPr lang="en-GB" dirty="0">
                <a:solidFill>
                  <a:srgbClr val="002060"/>
                </a:solidFill>
                <a:cs typeface="Times New Roman" panose="02020603050405020304" pitchFamily="18" charset="0"/>
              </a:rPr>
              <a:t>Today, CSR is focused on a stakeholder model which has become widely accepted among contemporary business organizations.</a:t>
            </a:r>
          </a:p>
          <a:p>
            <a:endParaRPr lang="en-GB" dirty="0">
              <a:solidFill>
                <a:srgbClr val="002060"/>
              </a:solidFill>
              <a:cs typeface="Times New Roman" panose="02020603050405020304" pitchFamily="18" charset="0"/>
            </a:endParaRPr>
          </a:p>
          <a:p>
            <a:r>
              <a:rPr lang="en-GB" dirty="0">
                <a:solidFill>
                  <a:srgbClr val="002060"/>
                </a:solidFill>
                <a:cs typeface="Times New Roman" panose="02020603050405020304" pitchFamily="18" charset="0"/>
              </a:rPr>
              <a:t>Stakeholder theory argues that there are other parties involved with a legitimate “stake” in business decisions, including:</a:t>
            </a:r>
            <a:endParaRPr lang="cs-CZ" dirty="0">
              <a:solidFill>
                <a:srgbClr val="002060"/>
              </a:solidFill>
              <a:cs typeface="Times New Roman" panose="02020603050405020304" pitchFamily="18" charset="0"/>
            </a:endParaRPr>
          </a:p>
          <a:p>
            <a:endParaRPr lang="en-GB" dirty="0">
              <a:solidFill>
                <a:srgbClr val="002060"/>
              </a:solidFill>
              <a:cs typeface="Times New Roman" panose="02020603050405020304" pitchFamily="18" charset="0"/>
            </a:endParaRPr>
          </a:p>
          <a:p>
            <a:pPr marL="285750" indent="-285750">
              <a:buFont typeface="Arial" panose="020B0604020202020204" pitchFamily="34" charset="0"/>
              <a:buChar char="•"/>
            </a:pPr>
            <a:r>
              <a:rPr lang="en-GB" dirty="0">
                <a:solidFill>
                  <a:srgbClr val="002060"/>
                </a:solidFill>
                <a:cs typeface="Times New Roman" panose="02020603050405020304" pitchFamily="18" charset="0"/>
              </a:rPr>
              <a:t> Communities and their governmental bodies </a:t>
            </a:r>
          </a:p>
          <a:p>
            <a:pPr marL="285750" indent="-285750">
              <a:buFont typeface="Arial" panose="020B0604020202020204" pitchFamily="34" charset="0"/>
              <a:buChar char="•"/>
            </a:pPr>
            <a:r>
              <a:rPr lang="en-GB" dirty="0">
                <a:solidFill>
                  <a:srgbClr val="002060"/>
                </a:solidFill>
                <a:cs typeface="Times New Roman" panose="02020603050405020304" pitchFamily="18" charset="0"/>
              </a:rPr>
              <a:t> NGOs and other community groups  </a:t>
            </a:r>
          </a:p>
          <a:p>
            <a:pPr marL="285750" indent="-285750">
              <a:buFont typeface="Arial" panose="020B0604020202020204" pitchFamily="34" charset="0"/>
              <a:buChar char="•"/>
            </a:pPr>
            <a:r>
              <a:rPr lang="en-GB" dirty="0">
                <a:solidFill>
                  <a:srgbClr val="002060"/>
                </a:solidFill>
                <a:cs typeface="Times New Roman" panose="02020603050405020304" pitchFamily="18" charset="0"/>
              </a:rPr>
              <a:t> Employees and unions </a:t>
            </a:r>
          </a:p>
          <a:p>
            <a:pPr marL="285750" indent="-285750">
              <a:buFont typeface="Arial" panose="020B0604020202020204" pitchFamily="34" charset="0"/>
              <a:buChar char="•"/>
            </a:pPr>
            <a:r>
              <a:rPr lang="en-GB" dirty="0">
                <a:solidFill>
                  <a:srgbClr val="002060"/>
                </a:solidFill>
                <a:cs typeface="Times New Roman" panose="02020603050405020304" pitchFamily="18" charset="0"/>
              </a:rPr>
              <a:t> Suppliers and customers</a:t>
            </a:r>
            <a:endParaRPr lang="cs-CZ" dirty="0">
              <a:solidFill>
                <a:srgbClr val="002060"/>
              </a:solidFill>
              <a:cs typeface="Times New Roman" panose="02020603050405020304" pitchFamily="18" charset="0"/>
            </a:endParaRPr>
          </a:p>
          <a:p>
            <a:pPr marL="285750" indent="-285750">
              <a:buFont typeface="Arial" panose="020B0604020202020204" pitchFamily="34" charset="0"/>
              <a:buChar char="•"/>
            </a:pPr>
            <a:r>
              <a:rPr lang="cs-CZ" dirty="0">
                <a:solidFill>
                  <a:srgbClr val="002060"/>
                </a:solidFill>
                <a:cs typeface="Times New Roman" panose="02020603050405020304" pitchFamily="18" charset="0"/>
              </a:rPr>
              <a:t>…</a:t>
            </a:r>
            <a:endParaRPr lang="en-GB" dirty="0">
              <a:solidFill>
                <a:srgbClr val="002060"/>
              </a:solidFill>
              <a:cs typeface="Times New Roman" panose="02020603050405020304" pitchFamily="18" charset="0"/>
            </a:endParaRPr>
          </a:p>
          <a:p>
            <a:endParaRPr lang="en-GB" dirty="0">
              <a:solidFill>
                <a:srgbClr val="002060"/>
              </a:solidFill>
              <a:cs typeface="Times New Roman" panose="02020603050405020304" pitchFamily="18" charset="0"/>
            </a:endParaRPr>
          </a:p>
        </p:txBody>
      </p:sp>
      <p:pic>
        <p:nvPicPr>
          <p:cNvPr id="2050" name="Picture 2" descr="Stakeholder Theory: A Model for Strategic Management (Springerbriefs in  Ethics) (Paperback) | Harvard Book Store">
            <a:extLst>
              <a:ext uri="{FF2B5EF4-FFF2-40B4-BE49-F238E27FC236}">
                <a16:creationId xmlns:a16="http://schemas.microsoft.com/office/drawing/2014/main" id="{4A7410D4-97A6-440F-906C-5259143C8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8644" y="3645332"/>
            <a:ext cx="1714500" cy="257643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takeholder Management | BuyBooks.NG">
            <a:extLst>
              <a:ext uri="{FF2B5EF4-FFF2-40B4-BE49-F238E27FC236}">
                <a16:creationId xmlns:a16="http://schemas.microsoft.com/office/drawing/2014/main" id="{361C7B4A-43F1-4FB1-A834-0DDEBF880A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0128" y="3645332"/>
            <a:ext cx="180975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trategic Management | Cambridge University Press &amp; Assessment">
            <a:extLst>
              <a:ext uri="{FF2B5EF4-FFF2-40B4-BE49-F238E27FC236}">
                <a16:creationId xmlns:a16="http://schemas.microsoft.com/office/drawing/2014/main" id="{AC883742-CAC8-4599-A198-A9CDD98A9D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1177" y="3674009"/>
            <a:ext cx="1714500" cy="258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68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979728" y="341368"/>
            <a:ext cx="5544788" cy="461665"/>
          </a:xfrm>
          <a:prstGeom prst="rect">
            <a:avLst/>
          </a:prstGeom>
        </p:spPr>
        <p:txBody>
          <a:bodyPr wrap="none">
            <a:spAutoFit/>
          </a:bodyPr>
          <a:lstStyle/>
          <a:p>
            <a:pPr algn="just"/>
            <a:r>
              <a:rPr lang="cs-CZ" altLang="cs-CZ" sz="2400" b="1" dirty="0">
                <a:solidFill>
                  <a:srgbClr val="002060"/>
                </a:solidFill>
                <a:cs typeface="Times New Roman" panose="02020603050405020304" pitchFamily="18" charset="0"/>
              </a:rPr>
              <a:t>2. </a:t>
            </a:r>
            <a:r>
              <a:rPr lang="en-GB" altLang="cs-CZ" sz="2400" b="1" dirty="0">
                <a:solidFill>
                  <a:srgbClr val="002060"/>
                </a:solidFill>
                <a:cs typeface="Times New Roman" panose="02020603050405020304" pitchFamily="18" charset="0"/>
              </a:rPr>
              <a:t>The CSR Hierarchy (The Pyramid of CSR)</a:t>
            </a: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88856" y="99156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4" name="Obdélník 3">
            <a:extLst>
              <a:ext uri="{FF2B5EF4-FFF2-40B4-BE49-F238E27FC236}">
                <a16:creationId xmlns:a16="http://schemas.microsoft.com/office/drawing/2014/main" id="{0F0C73CB-AC27-4A00-806F-C2040CBA36D7}"/>
              </a:ext>
            </a:extLst>
          </p:cNvPr>
          <p:cNvSpPr/>
          <p:nvPr/>
        </p:nvSpPr>
        <p:spPr>
          <a:xfrm>
            <a:off x="534093" y="6456474"/>
            <a:ext cx="5454185" cy="276999"/>
          </a:xfrm>
          <a:prstGeom prst="rect">
            <a:avLst/>
          </a:prstGeom>
        </p:spPr>
        <p:txBody>
          <a:bodyPr wrap="none">
            <a:spAutoFit/>
          </a:bodyPr>
          <a:lstStyle/>
          <a:p>
            <a:r>
              <a:rPr lang="cs-CZ" altLang="cs-CZ" sz="1200" dirty="0">
                <a:solidFill>
                  <a:srgbClr val="002060"/>
                </a:solidFill>
                <a:cs typeface="Times New Roman" panose="02020603050405020304" pitchFamily="18" charset="0"/>
              </a:rPr>
              <a:t>Source: </a:t>
            </a:r>
            <a:r>
              <a:rPr lang="cs-CZ" altLang="cs-CZ" sz="1200" dirty="0">
                <a:solidFill>
                  <a:srgbClr val="002060"/>
                </a:solidFill>
                <a:cs typeface="Times New Roman" panose="02020603050405020304" pitchFamily="18" charset="0"/>
                <a:hlinkClick r:id="rId3"/>
              </a:rPr>
              <a:t>https://doublethedonation.com/pyramid-of-corporate-social-responsibility/</a:t>
            </a:r>
            <a:r>
              <a:rPr lang="cs-CZ" altLang="cs-CZ" sz="1200" dirty="0">
                <a:solidFill>
                  <a:srgbClr val="002060"/>
                </a:solidFill>
                <a:cs typeface="Times New Roman" panose="02020603050405020304" pitchFamily="18" charset="0"/>
              </a:rPr>
              <a:t> </a:t>
            </a:r>
          </a:p>
        </p:txBody>
      </p:sp>
      <p:pic>
        <p:nvPicPr>
          <p:cNvPr id="11" name="Obrázek 10">
            <a:extLst>
              <a:ext uri="{FF2B5EF4-FFF2-40B4-BE49-F238E27FC236}">
                <a16:creationId xmlns:a16="http://schemas.microsoft.com/office/drawing/2014/main" id="{6464BBF3-CEE4-4B2C-902A-E81F59010488}"/>
              </a:ext>
            </a:extLst>
          </p:cNvPr>
          <p:cNvPicPr>
            <a:picLocks noChangeAspect="1"/>
          </p:cNvPicPr>
          <p:nvPr/>
        </p:nvPicPr>
        <p:blipFill rotWithShape="1">
          <a:blip r:embed="rId4"/>
          <a:srcRect b="782"/>
          <a:stretch/>
        </p:blipFill>
        <p:spPr>
          <a:xfrm>
            <a:off x="152400" y="960411"/>
            <a:ext cx="8186942" cy="5212883"/>
          </a:xfrm>
          <a:prstGeom prst="rect">
            <a:avLst/>
          </a:prstGeom>
          <a:ln>
            <a:noFill/>
          </a:ln>
          <a:effectLst>
            <a:outerShdw blurRad="292100" dist="139700" dir="2700000" algn="tl" rotWithShape="0">
              <a:srgbClr val="333333">
                <a:alpha val="65000"/>
              </a:srgbClr>
            </a:outerShdw>
          </a:effectLst>
        </p:spPr>
      </p:pic>
      <p:sp>
        <p:nvSpPr>
          <p:cNvPr id="12" name="Zástupný symbol pro obsah 2">
            <a:extLst>
              <a:ext uri="{FF2B5EF4-FFF2-40B4-BE49-F238E27FC236}">
                <a16:creationId xmlns:a16="http://schemas.microsoft.com/office/drawing/2014/main" id="{21CF56BC-6C4D-4F38-BF27-5621D6F15A85}"/>
              </a:ext>
            </a:extLst>
          </p:cNvPr>
          <p:cNvSpPr txBox="1">
            <a:spLocks/>
          </p:cNvSpPr>
          <p:nvPr/>
        </p:nvSpPr>
        <p:spPr>
          <a:xfrm>
            <a:off x="8699363" y="2639505"/>
            <a:ext cx="3203781" cy="3659591"/>
          </a:xfrm>
          <a:prstGeom prst="rect">
            <a:avLst/>
          </a:prstGeom>
        </p:spPr>
        <p:style>
          <a:lnRef idx="2">
            <a:schemeClr val="accent2"/>
          </a:lnRef>
          <a:fillRef idx="1">
            <a:schemeClr val="lt1"/>
          </a:fillRef>
          <a:effectRef idx="0">
            <a:schemeClr val="accent2"/>
          </a:effectRef>
          <a:fontRef idx="minor">
            <a:schemeClr val="dk1"/>
          </a:fontRef>
        </p:style>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altLang="cs-CZ" sz="1500" dirty="0">
              <a:solidFill>
                <a:srgbClr val="002060"/>
              </a:solidFill>
              <a:cs typeface="Times New Roman" panose="02020603050405020304" pitchFamily="18" charset="0"/>
            </a:endParaRPr>
          </a:p>
          <a:p>
            <a:r>
              <a:rPr lang="en-GB" altLang="cs-CZ" sz="1500" dirty="0">
                <a:solidFill>
                  <a:srgbClr val="002060"/>
                </a:solidFill>
                <a:cs typeface="Times New Roman" panose="02020603050405020304" pitchFamily="18" charset="0"/>
              </a:rPr>
              <a:t>Defined by </a:t>
            </a:r>
            <a:r>
              <a:rPr lang="en-GB" altLang="cs-CZ" sz="1500" b="1" dirty="0">
                <a:solidFill>
                  <a:srgbClr val="002060"/>
                </a:solidFill>
                <a:cs typeface="Times New Roman" panose="02020603050405020304" pitchFamily="18" charset="0"/>
              </a:rPr>
              <a:t>Archie B. Carroll </a:t>
            </a:r>
            <a:r>
              <a:rPr lang="cs-CZ" altLang="cs-CZ" sz="1500" dirty="0">
                <a:solidFill>
                  <a:srgbClr val="002060"/>
                </a:solidFill>
                <a:cs typeface="Times New Roman" panose="02020603050405020304" pitchFamily="18" charset="0"/>
              </a:rPr>
              <a:t>in </a:t>
            </a:r>
            <a:r>
              <a:rPr lang="en-GB" altLang="cs-CZ" sz="1500" dirty="0">
                <a:solidFill>
                  <a:srgbClr val="002060"/>
                </a:solidFill>
                <a:cs typeface="Times New Roman" panose="02020603050405020304" pitchFamily="18" charset="0"/>
              </a:rPr>
              <a:t>1991.</a:t>
            </a:r>
            <a:endParaRPr lang="cs-CZ" altLang="cs-CZ" sz="1500" dirty="0">
              <a:solidFill>
                <a:srgbClr val="002060"/>
              </a:solidFill>
              <a:cs typeface="Times New Roman" panose="02020603050405020304" pitchFamily="18" charset="0"/>
            </a:endParaRPr>
          </a:p>
          <a:p>
            <a:r>
              <a:rPr lang="en-GB" altLang="cs-CZ" sz="1500" dirty="0">
                <a:solidFill>
                  <a:srgbClr val="002060"/>
                </a:solidFill>
                <a:cs typeface="Times New Roman" panose="02020603050405020304" pitchFamily="18" charset="0"/>
              </a:rPr>
              <a:t>Demonstrates the </a:t>
            </a:r>
            <a:r>
              <a:rPr lang="en-GB" altLang="cs-CZ" sz="1500" b="1" dirty="0">
                <a:solidFill>
                  <a:srgbClr val="002060"/>
                </a:solidFill>
                <a:cs typeface="Times New Roman" panose="02020603050405020304" pitchFamily="18" charset="0"/>
              </a:rPr>
              <a:t>hierarchy of responsibilities</a:t>
            </a:r>
            <a:r>
              <a:rPr lang="en-GB" altLang="cs-CZ" sz="1500" dirty="0">
                <a:solidFill>
                  <a:srgbClr val="002060"/>
                </a:solidFill>
                <a:cs typeface="Times New Roman" panose="02020603050405020304" pitchFamily="18" charset="0"/>
              </a:rPr>
              <a:t> in an organization.</a:t>
            </a:r>
            <a:endParaRPr lang="cs-CZ" altLang="cs-CZ" sz="1500" dirty="0">
              <a:solidFill>
                <a:srgbClr val="002060"/>
              </a:solidFill>
              <a:cs typeface="Times New Roman" panose="02020603050405020304" pitchFamily="18" charset="0"/>
            </a:endParaRPr>
          </a:p>
          <a:p>
            <a:r>
              <a:rPr lang="en-GB" altLang="cs-CZ" sz="1500" dirty="0">
                <a:solidFill>
                  <a:srgbClr val="002060"/>
                </a:solidFill>
                <a:cs typeface="Times New Roman" panose="02020603050405020304" pitchFamily="18" charset="0"/>
              </a:rPr>
              <a:t>Economic, Legal, Ethical, Philanthropic responsibilities.</a:t>
            </a:r>
            <a:endParaRPr lang="cs-CZ" altLang="cs-CZ" sz="1500" dirty="0">
              <a:solidFill>
                <a:srgbClr val="002060"/>
              </a:solidFill>
              <a:cs typeface="Times New Roman" panose="02020603050405020304" pitchFamily="18" charset="0"/>
            </a:endParaRPr>
          </a:p>
          <a:p>
            <a:r>
              <a:rPr lang="en-GB" altLang="cs-CZ" sz="1500" dirty="0">
                <a:solidFill>
                  <a:srgbClr val="002060"/>
                </a:solidFill>
                <a:cs typeface="Times New Roman" panose="02020603050405020304" pitchFamily="18" charset="0"/>
              </a:rPr>
              <a:t>The logic is that an organization must fulfil a lower level and move to a higher level.</a:t>
            </a:r>
            <a:endParaRPr lang="cs-CZ" altLang="cs-CZ" sz="1500" dirty="0">
              <a:solidFill>
                <a:srgbClr val="002060"/>
              </a:solidFill>
              <a:cs typeface="Times New Roman" panose="02020603050405020304" pitchFamily="18" charset="0"/>
            </a:endParaRPr>
          </a:p>
          <a:p>
            <a:r>
              <a:rPr lang="en-GB" altLang="cs-CZ" sz="1500" dirty="0">
                <a:solidFill>
                  <a:srgbClr val="002060"/>
                </a:solidFill>
                <a:cs typeface="Times New Roman" panose="02020603050405020304" pitchFamily="18" charset="0"/>
              </a:rPr>
              <a:t>Argues that only by fulfilling all of these responsibilities together can effective CSR be achieved.</a:t>
            </a:r>
            <a:endParaRPr lang="en-AU" altLang="cs-CZ" sz="1800" b="1" dirty="0">
              <a:solidFill>
                <a:srgbClr val="002060"/>
              </a:solidFill>
              <a:latin typeface="Times New Roman" panose="02020603050405020304" pitchFamily="18" charset="0"/>
              <a:cs typeface="Times New Roman" panose="02020603050405020304" pitchFamily="18" charset="0"/>
            </a:endParaRPr>
          </a:p>
          <a:p>
            <a:endParaRPr lang="en-AU" altLang="cs-CZ" sz="1800" b="1" dirty="0">
              <a:solidFill>
                <a:srgbClr val="002060"/>
              </a:solidFill>
              <a:latin typeface="Times New Roman" panose="02020603050405020304" pitchFamily="18" charset="0"/>
              <a:cs typeface="Times New Roman" panose="02020603050405020304" pitchFamily="18" charset="0"/>
            </a:endParaRPr>
          </a:p>
          <a:p>
            <a:endParaRPr lang="en-AU" altLang="cs-CZ" sz="1800" b="1" dirty="0">
              <a:solidFill>
                <a:srgbClr val="002060"/>
              </a:solidFill>
              <a:latin typeface="Times New Roman" panose="02020603050405020304" pitchFamily="18" charset="0"/>
              <a:cs typeface="Times New Roman" panose="02020603050405020304" pitchFamily="18" charset="0"/>
            </a:endParaRPr>
          </a:p>
          <a:p>
            <a:endParaRPr lang="en-AU" altLang="cs-CZ" sz="1800" b="1" dirty="0">
              <a:solidFill>
                <a:srgbClr val="002060"/>
              </a:solidFill>
              <a:latin typeface="Times New Roman" panose="02020603050405020304" pitchFamily="18" charset="0"/>
              <a:cs typeface="Times New Roman" panose="02020603050405020304" pitchFamily="18" charset="0"/>
            </a:endParaRPr>
          </a:p>
          <a:p>
            <a:endParaRPr lang="en-AU" altLang="cs-CZ" sz="1800" b="1" dirty="0">
              <a:solidFill>
                <a:srgbClr val="307871"/>
              </a:solidFill>
              <a:latin typeface="Times New Roman" panose="02020603050405020304" pitchFamily="18" charset="0"/>
              <a:cs typeface="Times New Roman" panose="02020603050405020304" pitchFamily="18" charset="0"/>
            </a:endParaRPr>
          </a:p>
          <a:p>
            <a:endParaRPr lang="en-AU" altLang="cs-CZ" sz="1800" b="1" dirty="0">
              <a:solidFill>
                <a:srgbClr val="307871"/>
              </a:solidFill>
              <a:latin typeface="Times New Roman" panose="02020603050405020304" pitchFamily="18" charset="0"/>
              <a:cs typeface="Times New Roman" panose="02020603050405020304" pitchFamily="18" charset="0"/>
            </a:endParaRPr>
          </a:p>
          <a:p>
            <a:endParaRPr lang="en-AU" altLang="cs-CZ" sz="1800" b="1" dirty="0">
              <a:solidFill>
                <a:srgbClr val="307871"/>
              </a:solidFill>
              <a:latin typeface="Times New Roman" panose="02020603050405020304" pitchFamily="18" charset="0"/>
              <a:cs typeface="Times New Roman" panose="02020603050405020304" pitchFamily="18" charset="0"/>
            </a:endParaRPr>
          </a:p>
          <a:p>
            <a:endParaRPr lang="en-AU" altLang="cs-CZ" sz="1800" b="1" dirty="0">
              <a:solidFill>
                <a:srgbClr val="307871"/>
              </a:solidFill>
              <a:latin typeface="Times New Roman" panose="02020603050405020304" pitchFamily="18" charset="0"/>
              <a:cs typeface="Times New Roman" panose="02020603050405020304" pitchFamily="18" charset="0"/>
            </a:endParaRPr>
          </a:p>
        </p:txBody>
      </p:sp>
      <p:pic>
        <p:nvPicPr>
          <p:cNvPr id="13" name="Picture 4" descr="Archie B. Carroll, Professor Emeritus, Scherer Chair of Management  Emeritus, Department of Management at Terry College of Business">
            <a:extLst>
              <a:ext uri="{FF2B5EF4-FFF2-40B4-BE49-F238E27FC236}">
                <a16:creationId xmlns:a16="http://schemas.microsoft.com/office/drawing/2014/main" id="{947EA218-E6F9-40C5-A193-52E465B939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4439" y="1077658"/>
            <a:ext cx="985742" cy="14813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49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534093" y="232943"/>
            <a:ext cx="9004003" cy="461665"/>
          </a:xfrm>
          <a:prstGeom prst="rect">
            <a:avLst/>
          </a:prstGeom>
        </p:spPr>
        <p:txBody>
          <a:bodyPr wrap="none">
            <a:spAutoFit/>
          </a:bodyPr>
          <a:lstStyle/>
          <a:p>
            <a:pPr algn="just"/>
            <a:r>
              <a:rPr lang="cs-CZ" altLang="cs-CZ" sz="2400" b="1" dirty="0">
                <a:solidFill>
                  <a:srgbClr val="002060"/>
                </a:solidFill>
                <a:cs typeface="Times New Roman" panose="02020603050405020304" pitchFamily="18" charset="0"/>
              </a:rPr>
              <a:t>3. </a:t>
            </a:r>
            <a:r>
              <a:rPr lang="en-GB" altLang="cs-CZ" sz="2400" b="1" dirty="0">
                <a:solidFill>
                  <a:srgbClr val="002060"/>
                </a:solidFill>
                <a:cs typeface="Times New Roman" panose="02020603050405020304" pitchFamily="18" charset="0"/>
              </a:rPr>
              <a:t>The triple bottom line (</a:t>
            </a:r>
            <a:r>
              <a:rPr lang="cs-CZ" altLang="cs-CZ" sz="2400" b="1" dirty="0">
                <a:solidFill>
                  <a:srgbClr val="002060"/>
                </a:solidFill>
                <a:cs typeface="Times New Roman" panose="02020603050405020304" pitchFamily="18" charset="0"/>
              </a:rPr>
              <a:t>Corporate</a:t>
            </a:r>
            <a:r>
              <a:rPr lang="en-GB" altLang="cs-CZ" sz="2400" b="1" dirty="0">
                <a:solidFill>
                  <a:srgbClr val="002060"/>
                </a:solidFill>
                <a:cs typeface="Times New Roman" panose="02020603050405020304" pitchFamily="18" charset="0"/>
              </a:rPr>
              <a:t>, Social, and Environmental pillar)</a:t>
            </a: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88856" y="99156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4" name="Obdélník 3">
            <a:extLst>
              <a:ext uri="{FF2B5EF4-FFF2-40B4-BE49-F238E27FC236}">
                <a16:creationId xmlns:a16="http://schemas.microsoft.com/office/drawing/2014/main" id="{0F0C73CB-AC27-4A00-806F-C2040CBA36D7}"/>
              </a:ext>
            </a:extLst>
          </p:cNvPr>
          <p:cNvSpPr/>
          <p:nvPr/>
        </p:nvSpPr>
        <p:spPr>
          <a:xfrm>
            <a:off x="534093" y="6456474"/>
            <a:ext cx="4761175" cy="276999"/>
          </a:xfrm>
          <a:prstGeom prst="rect">
            <a:avLst/>
          </a:prstGeom>
        </p:spPr>
        <p:txBody>
          <a:bodyPr wrap="none">
            <a:spAutoFit/>
          </a:bodyPr>
          <a:lstStyle/>
          <a:p>
            <a:r>
              <a:rPr lang="cs-CZ" altLang="cs-CZ" sz="1200" dirty="0">
                <a:solidFill>
                  <a:srgbClr val="002060"/>
                </a:solidFill>
                <a:cs typeface="Times New Roman" panose="02020603050405020304" pitchFamily="18" charset="0"/>
              </a:rPr>
              <a:t>Source: </a:t>
            </a:r>
            <a:r>
              <a:rPr lang="cs-CZ" altLang="cs-CZ" sz="1200" dirty="0">
                <a:solidFill>
                  <a:srgbClr val="002060"/>
                </a:solidFill>
                <a:cs typeface="Times New Roman" panose="02020603050405020304" pitchFamily="18" charset="0"/>
                <a:hlinkClick r:id="rId3"/>
              </a:rPr>
              <a:t>https://online.hbs.edu/blog/post/what-is-the-triple-bottom-line</a:t>
            </a:r>
            <a:r>
              <a:rPr lang="cs-CZ" altLang="cs-CZ" sz="1200" dirty="0">
                <a:solidFill>
                  <a:srgbClr val="002060"/>
                </a:solidFill>
                <a:cs typeface="Times New Roman" panose="02020603050405020304" pitchFamily="18" charset="0"/>
              </a:rPr>
              <a:t>  </a:t>
            </a:r>
          </a:p>
        </p:txBody>
      </p:sp>
      <p:sp>
        <p:nvSpPr>
          <p:cNvPr id="12" name="Zástupný symbol pro obsah 2">
            <a:extLst>
              <a:ext uri="{FF2B5EF4-FFF2-40B4-BE49-F238E27FC236}">
                <a16:creationId xmlns:a16="http://schemas.microsoft.com/office/drawing/2014/main" id="{21CF56BC-6C4D-4F38-BF27-5621D6F15A85}"/>
              </a:ext>
            </a:extLst>
          </p:cNvPr>
          <p:cNvSpPr txBox="1">
            <a:spLocks/>
          </p:cNvSpPr>
          <p:nvPr/>
        </p:nvSpPr>
        <p:spPr>
          <a:xfrm>
            <a:off x="7676562" y="1533776"/>
            <a:ext cx="4515438" cy="4844010"/>
          </a:xfrm>
          <a:prstGeom prst="rect">
            <a:avLst/>
          </a:prstGeom>
          <a:ln>
            <a:noFill/>
          </a:ln>
        </p:spPr>
        <p:style>
          <a:lnRef idx="2">
            <a:schemeClr val="accent2"/>
          </a:lnRef>
          <a:fillRef idx="1">
            <a:schemeClr val="lt1"/>
          </a:fillRef>
          <a:effectRef idx="0">
            <a:schemeClr val="accent2"/>
          </a:effectRef>
          <a:fontRef idx="minor">
            <a:schemeClr val="dk1"/>
          </a:fontRef>
        </p:style>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altLang="cs-CZ" sz="1500" dirty="0">
              <a:solidFill>
                <a:srgbClr val="002060"/>
              </a:solidFill>
              <a:cs typeface="Times New Roman" panose="02020603050405020304" pitchFamily="18" charset="0"/>
            </a:endParaRPr>
          </a:p>
          <a:p>
            <a:r>
              <a:rPr lang="en-GB" altLang="cs-CZ" sz="1800" dirty="0">
                <a:solidFill>
                  <a:srgbClr val="002060"/>
                </a:solidFill>
                <a:cs typeface="Times New Roman" panose="02020603050405020304" pitchFamily="18" charset="0"/>
              </a:rPr>
              <a:t>The triple bottom line </a:t>
            </a:r>
            <a:br>
              <a:rPr lang="cs-CZ" altLang="cs-CZ" sz="1800" dirty="0">
                <a:solidFill>
                  <a:srgbClr val="002060"/>
                </a:solidFill>
                <a:cs typeface="Times New Roman" panose="02020603050405020304" pitchFamily="18" charset="0"/>
              </a:rPr>
            </a:br>
            <a:r>
              <a:rPr lang="en-GB" altLang="cs-CZ" sz="1800" dirty="0">
                <a:solidFill>
                  <a:srgbClr val="002060"/>
                </a:solidFill>
                <a:cs typeface="Times New Roman" panose="02020603050405020304" pitchFamily="18" charset="0"/>
              </a:rPr>
              <a:t>(TBL, </a:t>
            </a:r>
            <a:r>
              <a:rPr lang="en-GB" altLang="cs-CZ" sz="1800" b="1" dirty="0">
                <a:solidFill>
                  <a:srgbClr val="002060"/>
                </a:solidFill>
                <a:cs typeface="Times New Roman" panose="02020603050405020304" pitchFamily="18" charset="0"/>
              </a:rPr>
              <a:t>John Elkington</a:t>
            </a:r>
            <a:r>
              <a:rPr lang="en-GB" altLang="cs-CZ" sz="1800" dirty="0">
                <a:solidFill>
                  <a:srgbClr val="002060"/>
                </a:solidFill>
                <a:cs typeface="Times New Roman" panose="02020603050405020304" pitchFamily="18" charset="0"/>
              </a:rPr>
              <a:t>, 1994)</a:t>
            </a:r>
            <a:endParaRPr lang="cs-CZ" altLang="cs-CZ" sz="1800" dirty="0">
              <a:solidFill>
                <a:srgbClr val="002060"/>
              </a:solidFill>
              <a:cs typeface="Times New Roman" panose="02020603050405020304" pitchFamily="18" charset="0"/>
            </a:endParaRPr>
          </a:p>
          <a:p>
            <a:endParaRPr lang="cs-CZ" altLang="cs-CZ" sz="1800" dirty="0">
              <a:solidFill>
                <a:srgbClr val="002060"/>
              </a:solidFill>
              <a:cs typeface="Times New Roman" panose="02020603050405020304" pitchFamily="18" charset="0"/>
            </a:endParaRPr>
          </a:p>
          <a:p>
            <a:r>
              <a:rPr lang="en-GB" altLang="cs-CZ" sz="1800" dirty="0">
                <a:solidFill>
                  <a:srgbClr val="002060"/>
                </a:solidFill>
                <a:cs typeface="Times New Roman" panose="02020603050405020304" pitchFamily="18" charset="0"/>
              </a:rPr>
              <a:t>The triple bottom line of business or triple responsibility. </a:t>
            </a:r>
            <a:endParaRPr lang="cs-CZ" altLang="cs-CZ" sz="1800" dirty="0">
              <a:solidFill>
                <a:srgbClr val="002060"/>
              </a:solidFill>
              <a:cs typeface="Times New Roman" panose="02020603050405020304" pitchFamily="18" charset="0"/>
            </a:endParaRPr>
          </a:p>
          <a:p>
            <a:r>
              <a:rPr lang="en-GB" altLang="cs-CZ" sz="1800" dirty="0">
                <a:solidFill>
                  <a:srgbClr val="002060"/>
                </a:solidFill>
                <a:cs typeface="Times New Roman" panose="02020603050405020304" pitchFamily="18" charset="0"/>
              </a:rPr>
              <a:t>Simply put, it is a principle according to which companies focus not only on economic profit, but also on social and environmental aspects</a:t>
            </a:r>
            <a:r>
              <a:rPr lang="cs-CZ" altLang="cs-CZ" sz="1800" dirty="0">
                <a:solidFill>
                  <a:srgbClr val="002060"/>
                </a:solidFill>
                <a:cs typeface="Times New Roman" panose="02020603050405020304" pitchFamily="18" charset="0"/>
              </a:rPr>
              <a:t>.</a:t>
            </a:r>
          </a:p>
          <a:p>
            <a:endParaRPr lang="cs-CZ" altLang="cs-CZ" sz="1800" dirty="0">
              <a:solidFill>
                <a:srgbClr val="002060"/>
              </a:solidFill>
              <a:cs typeface="Times New Roman" panose="02020603050405020304" pitchFamily="18" charset="0"/>
            </a:endParaRPr>
          </a:p>
          <a:p>
            <a:pPr marL="342900" indent="-342900">
              <a:buFont typeface="+mj-lt"/>
              <a:buAutoNum type="arabicPeriod"/>
            </a:pPr>
            <a:r>
              <a:rPr lang="en-GB" altLang="cs-CZ" sz="1800" b="1" dirty="0">
                <a:solidFill>
                  <a:srgbClr val="002060"/>
                </a:solidFill>
                <a:cs typeface="Times New Roman" panose="02020603050405020304" pitchFamily="18" charset="0"/>
              </a:rPr>
              <a:t>Profit – Economic pillar</a:t>
            </a:r>
            <a:endParaRPr lang="cs-CZ" altLang="cs-CZ" sz="1800" b="1" dirty="0">
              <a:solidFill>
                <a:srgbClr val="002060"/>
              </a:solidFill>
              <a:cs typeface="Times New Roman" panose="02020603050405020304" pitchFamily="18" charset="0"/>
            </a:endParaRPr>
          </a:p>
          <a:p>
            <a:pPr marL="342900" indent="-342900">
              <a:buFont typeface="+mj-lt"/>
              <a:buAutoNum type="arabicPeriod"/>
            </a:pPr>
            <a:r>
              <a:rPr lang="en-GB" altLang="cs-CZ" sz="1800" b="1" dirty="0">
                <a:solidFill>
                  <a:srgbClr val="002060"/>
                </a:solidFill>
                <a:cs typeface="Times New Roman" panose="02020603050405020304" pitchFamily="18" charset="0"/>
              </a:rPr>
              <a:t>People – Social pillar</a:t>
            </a:r>
            <a:endParaRPr lang="cs-CZ" altLang="cs-CZ" sz="1800" b="1" dirty="0">
              <a:solidFill>
                <a:srgbClr val="002060"/>
              </a:solidFill>
              <a:cs typeface="Times New Roman" panose="02020603050405020304" pitchFamily="18" charset="0"/>
            </a:endParaRPr>
          </a:p>
          <a:p>
            <a:pPr marL="342900" indent="-342900">
              <a:buFont typeface="+mj-lt"/>
              <a:buAutoNum type="arabicPeriod"/>
            </a:pPr>
            <a:r>
              <a:rPr lang="en-GB" altLang="cs-CZ" sz="1800" b="1" dirty="0">
                <a:solidFill>
                  <a:srgbClr val="002060"/>
                </a:solidFill>
                <a:cs typeface="Times New Roman" panose="02020603050405020304" pitchFamily="18" charset="0"/>
              </a:rPr>
              <a:t>Planet – Environmental pillar</a:t>
            </a:r>
            <a:endParaRPr lang="en-AU" altLang="cs-CZ" sz="1800" b="1" dirty="0">
              <a:solidFill>
                <a:srgbClr val="002060"/>
              </a:solidFill>
              <a:latin typeface="Times New Roman" panose="02020603050405020304" pitchFamily="18" charset="0"/>
              <a:cs typeface="Times New Roman" panose="02020603050405020304" pitchFamily="18" charset="0"/>
            </a:endParaRPr>
          </a:p>
          <a:p>
            <a:endParaRPr lang="en-AU" altLang="cs-CZ" sz="1800" b="1" dirty="0">
              <a:solidFill>
                <a:srgbClr val="002060"/>
              </a:solidFill>
              <a:latin typeface="Times New Roman" panose="02020603050405020304" pitchFamily="18" charset="0"/>
              <a:cs typeface="Times New Roman" panose="02020603050405020304" pitchFamily="18" charset="0"/>
            </a:endParaRPr>
          </a:p>
          <a:p>
            <a:endParaRPr lang="en-AU" altLang="cs-CZ" sz="1800" b="1" dirty="0">
              <a:solidFill>
                <a:srgbClr val="002060"/>
              </a:solidFill>
              <a:latin typeface="Times New Roman" panose="02020603050405020304" pitchFamily="18" charset="0"/>
              <a:cs typeface="Times New Roman" panose="02020603050405020304" pitchFamily="18" charset="0"/>
            </a:endParaRPr>
          </a:p>
          <a:p>
            <a:endParaRPr lang="en-AU" altLang="cs-CZ" sz="1800" b="1" dirty="0">
              <a:solidFill>
                <a:srgbClr val="307871"/>
              </a:solidFill>
              <a:latin typeface="Times New Roman" panose="02020603050405020304" pitchFamily="18" charset="0"/>
              <a:cs typeface="Times New Roman" panose="02020603050405020304" pitchFamily="18" charset="0"/>
            </a:endParaRPr>
          </a:p>
          <a:p>
            <a:endParaRPr lang="en-AU" altLang="cs-CZ" sz="1800" b="1" dirty="0">
              <a:solidFill>
                <a:srgbClr val="307871"/>
              </a:solidFill>
              <a:latin typeface="Times New Roman" panose="02020603050405020304" pitchFamily="18" charset="0"/>
              <a:cs typeface="Times New Roman" panose="02020603050405020304" pitchFamily="18" charset="0"/>
            </a:endParaRPr>
          </a:p>
          <a:p>
            <a:endParaRPr lang="en-AU" altLang="cs-CZ" sz="1800" b="1" dirty="0">
              <a:solidFill>
                <a:srgbClr val="307871"/>
              </a:solidFill>
              <a:latin typeface="Times New Roman" panose="02020603050405020304" pitchFamily="18" charset="0"/>
              <a:cs typeface="Times New Roman" panose="02020603050405020304" pitchFamily="18" charset="0"/>
            </a:endParaRPr>
          </a:p>
          <a:p>
            <a:endParaRPr lang="en-AU" altLang="cs-CZ" sz="1800" b="1" dirty="0">
              <a:solidFill>
                <a:srgbClr val="307871"/>
              </a:solidFill>
              <a:latin typeface="Times New Roman" panose="02020603050405020304" pitchFamily="18" charset="0"/>
              <a:cs typeface="Times New Roman" panose="02020603050405020304" pitchFamily="18" charset="0"/>
            </a:endParaRPr>
          </a:p>
        </p:txBody>
      </p:sp>
      <p:pic>
        <p:nvPicPr>
          <p:cNvPr id="10" name="Obrázek 9">
            <a:extLst>
              <a:ext uri="{FF2B5EF4-FFF2-40B4-BE49-F238E27FC236}">
                <a16:creationId xmlns:a16="http://schemas.microsoft.com/office/drawing/2014/main" id="{759C8F12-F516-48AC-9EDA-165BD1AB8760}"/>
              </a:ext>
            </a:extLst>
          </p:cNvPr>
          <p:cNvPicPr>
            <a:picLocks noChangeAspect="1"/>
          </p:cNvPicPr>
          <p:nvPr/>
        </p:nvPicPr>
        <p:blipFill rotWithShape="1">
          <a:blip r:embed="rId4"/>
          <a:srcRect t="9050"/>
          <a:stretch/>
        </p:blipFill>
        <p:spPr>
          <a:xfrm>
            <a:off x="288856" y="994145"/>
            <a:ext cx="5758102" cy="5236972"/>
          </a:xfrm>
          <a:prstGeom prst="rect">
            <a:avLst/>
          </a:prstGeom>
          <a:ln>
            <a:noFill/>
          </a:ln>
          <a:effectLst>
            <a:softEdge rad="112500"/>
          </a:effectLst>
        </p:spPr>
      </p:pic>
      <p:pic>
        <p:nvPicPr>
          <p:cNvPr id="15" name="Obrázek 14">
            <a:extLst>
              <a:ext uri="{FF2B5EF4-FFF2-40B4-BE49-F238E27FC236}">
                <a16:creationId xmlns:a16="http://schemas.microsoft.com/office/drawing/2014/main" id="{3858BE29-CC53-429B-B185-D781171CDC01}"/>
              </a:ext>
            </a:extLst>
          </p:cNvPr>
          <p:cNvPicPr>
            <a:picLocks noChangeAspect="1"/>
          </p:cNvPicPr>
          <p:nvPr/>
        </p:nvPicPr>
        <p:blipFill>
          <a:blip r:embed="rId5"/>
          <a:stretch>
            <a:fillRect/>
          </a:stretch>
        </p:blipFill>
        <p:spPr>
          <a:xfrm>
            <a:off x="5856808" y="991568"/>
            <a:ext cx="1412874" cy="1412874"/>
          </a:xfrm>
          <a:prstGeom prst="rect">
            <a:avLst/>
          </a:prstGeom>
          <a:ln>
            <a:noFill/>
          </a:ln>
          <a:effectLst>
            <a:softEdge rad="112500"/>
          </a:effectLst>
        </p:spPr>
      </p:pic>
    </p:spTree>
    <p:extLst>
      <p:ext uri="{BB962C8B-B14F-4D97-AF65-F5344CB8AC3E}">
        <p14:creationId xmlns:p14="http://schemas.microsoft.com/office/powerpoint/2010/main" val="56506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délník 4"/>
          <p:cNvSpPr/>
          <p:nvPr/>
        </p:nvSpPr>
        <p:spPr>
          <a:xfrm>
            <a:off x="534093" y="232943"/>
            <a:ext cx="9004003" cy="461665"/>
          </a:xfrm>
          <a:prstGeom prst="rect">
            <a:avLst/>
          </a:prstGeom>
        </p:spPr>
        <p:txBody>
          <a:bodyPr wrap="none">
            <a:spAutoFit/>
          </a:bodyPr>
          <a:lstStyle/>
          <a:p>
            <a:pPr algn="just"/>
            <a:r>
              <a:rPr lang="cs-CZ" altLang="cs-CZ" sz="2400" b="1" dirty="0">
                <a:solidFill>
                  <a:srgbClr val="002060"/>
                </a:solidFill>
                <a:cs typeface="Times New Roman" panose="02020603050405020304" pitchFamily="18" charset="0"/>
              </a:rPr>
              <a:t>2. </a:t>
            </a:r>
            <a:r>
              <a:rPr lang="en-GB" altLang="cs-CZ" sz="2400" b="1" dirty="0">
                <a:solidFill>
                  <a:srgbClr val="002060"/>
                </a:solidFill>
                <a:cs typeface="Times New Roman" panose="02020603050405020304" pitchFamily="18" charset="0"/>
              </a:rPr>
              <a:t>The triple bottom line (</a:t>
            </a:r>
            <a:r>
              <a:rPr lang="cs-CZ" altLang="cs-CZ" sz="2400" b="1" dirty="0">
                <a:solidFill>
                  <a:srgbClr val="002060"/>
                </a:solidFill>
                <a:cs typeface="Times New Roman" panose="02020603050405020304" pitchFamily="18" charset="0"/>
              </a:rPr>
              <a:t>Corporate</a:t>
            </a:r>
            <a:r>
              <a:rPr lang="en-GB" altLang="cs-CZ" sz="2400" b="1" dirty="0">
                <a:solidFill>
                  <a:srgbClr val="002060"/>
                </a:solidFill>
                <a:cs typeface="Times New Roman" panose="02020603050405020304" pitchFamily="18" charset="0"/>
              </a:rPr>
              <a:t>, Social, and Environmental pillar)</a:t>
            </a:r>
          </a:p>
        </p:txBody>
      </p:sp>
      <p:sp>
        <p:nvSpPr>
          <p:cNvPr id="2" name="Rectangle 1">
            <a:extLst>
              <a:ext uri="{FF2B5EF4-FFF2-40B4-BE49-F238E27FC236}">
                <a16:creationId xmlns:a16="http://schemas.microsoft.com/office/drawing/2014/main" id="{935846D6-765F-41AF-86C6-7695AF32153A}"/>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31B6680-9AEA-486E-94ED-07ED0DEDEEF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Zástupný symbol pro obsah 2">
            <a:extLst>
              <a:ext uri="{FF2B5EF4-FFF2-40B4-BE49-F238E27FC236}">
                <a16:creationId xmlns:a16="http://schemas.microsoft.com/office/drawing/2014/main" id="{12F08813-FC57-4D00-9FA0-AFCDB6FAB08F}"/>
              </a:ext>
            </a:extLst>
          </p:cNvPr>
          <p:cNvSpPr txBox="1">
            <a:spLocks/>
          </p:cNvSpPr>
          <p:nvPr/>
        </p:nvSpPr>
        <p:spPr>
          <a:xfrm>
            <a:off x="288856" y="991568"/>
            <a:ext cx="9906704" cy="53075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altLang="cs-CZ" sz="2400" b="1" dirty="0">
              <a:solidFill>
                <a:srgbClr val="002060"/>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a:p>
            <a:endParaRPr lang="en-AU" altLang="cs-CZ" sz="2400" b="1" dirty="0">
              <a:solidFill>
                <a:srgbClr val="307871"/>
              </a:solidFill>
              <a:latin typeface="Times New Roman" panose="02020603050405020304" pitchFamily="18" charset="0"/>
              <a:cs typeface="Times New Roman" panose="02020603050405020304" pitchFamily="18" charset="0"/>
            </a:endParaRPr>
          </a:p>
        </p:txBody>
      </p:sp>
      <p:sp>
        <p:nvSpPr>
          <p:cNvPr id="4" name="Obdélník 3">
            <a:extLst>
              <a:ext uri="{FF2B5EF4-FFF2-40B4-BE49-F238E27FC236}">
                <a16:creationId xmlns:a16="http://schemas.microsoft.com/office/drawing/2014/main" id="{0F0C73CB-AC27-4A00-806F-C2040CBA36D7}"/>
              </a:ext>
            </a:extLst>
          </p:cNvPr>
          <p:cNvSpPr/>
          <p:nvPr/>
        </p:nvSpPr>
        <p:spPr>
          <a:xfrm>
            <a:off x="534093" y="6456474"/>
            <a:ext cx="4761175" cy="276999"/>
          </a:xfrm>
          <a:prstGeom prst="rect">
            <a:avLst/>
          </a:prstGeom>
        </p:spPr>
        <p:txBody>
          <a:bodyPr wrap="none">
            <a:spAutoFit/>
          </a:bodyPr>
          <a:lstStyle/>
          <a:p>
            <a:r>
              <a:rPr lang="cs-CZ" altLang="cs-CZ" sz="1200" dirty="0">
                <a:solidFill>
                  <a:srgbClr val="002060"/>
                </a:solidFill>
                <a:cs typeface="Times New Roman" panose="02020603050405020304" pitchFamily="18" charset="0"/>
              </a:rPr>
              <a:t>Source: </a:t>
            </a:r>
            <a:r>
              <a:rPr lang="cs-CZ" altLang="cs-CZ" sz="1200" dirty="0">
                <a:solidFill>
                  <a:srgbClr val="002060"/>
                </a:solidFill>
                <a:cs typeface="Times New Roman" panose="02020603050405020304" pitchFamily="18" charset="0"/>
                <a:hlinkClick r:id="rId3"/>
              </a:rPr>
              <a:t>https://online.hbs.edu/blog/post/what-is-the-triple-bottom-line</a:t>
            </a:r>
            <a:r>
              <a:rPr lang="cs-CZ" altLang="cs-CZ" sz="1200" dirty="0">
                <a:solidFill>
                  <a:srgbClr val="002060"/>
                </a:solidFill>
                <a:cs typeface="Times New Roman" panose="02020603050405020304" pitchFamily="18" charset="0"/>
              </a:rPr>
              <a:t>  </a:t>
            </a:r>
          </a:p>
        </p:txBody>
      </p:sp>
      <p:pic>
        <p:nvPicPr>
          <p:cNvPr id="6" name="Obrázek 5">
            <a:hlinkClick r:id="rId3"/>
            <a:extLst>
              <a:ext uri="{FF2B5EF4-FFF2-40B4-BE49-F238E27FC236}">
                <a16:creationId xmlns:a16="http://schemas.microsoft.com/office/drawing/2014/main" id="{CECF2932-843A-482C-9806-6B877FC84CA3}"/>
              </a:ext>
            </a:extLst>
          </p:cNvPr>
          <p:cNvPicPr>
            <a:picLocks noChangeAspect="1"/>
          </p:cNvPicPr>
          <p:nvPr/>
        </p:nvPicPr>
        <p:blipFill rotWithShape="1">
          <a:blip r:embed="rId4"/>
          <a:srcRect t="13101" r="18196" b="20000"/>
          <a:stretch/>
        </p:blipFill>
        <p:spPr>
          <a:xfrm>
            <a:off x="4646743" y="1474357"/>
            <a:ext cx="7164163" cy="3295586"/>
          </a:xfrm>
          <a:prstGeom prst="rect">
            <a:avLst/>
          </a:prstGeom>
        </p:spPr>
      </p:pic>
      <p:pic>
        <p:nvPicPr>
          <p:cNvPr id="14" name="Obrázek 13">
            <a:extLst>
              <a:ext uri="{FF2B5EF4-FFF2-40B4-BE49-F238E27FC236}">
                <a16:creationId xmlns:a16="http://schemas.microsoft.com/office/drawing/2014/main" id="{10E71821-31A4-4F0C-9A61-5B0E7E534D40}"/>
              </a:ext>
            </a:extLst>
          </p:cNvPr>
          <p:cNvPicPr>
            <a:picLocks noChangeAspect="1"/>
          </p:cNvPicPr>
          <p:nvPr/>
        </p:nvPicPr>
        <p:blipFill rotWithShape="1">
          <a:blip r:embed="rId5"/>
          <a:srcRect l="4818" t="11966" r="3741" b="3313"/>
          <a:stretch/>
        </p:blipFill>
        <p:spPr>
          <a:xfrm>
            <a:off x="-6345" y="1352955"/>
            <a:ext cx="4948289" cy="4584754"/>
          </a:xfrm>
          <a:prstGeom prst="rect">
            <a:avLst/>
          </a:prstGeom>
          <a:ln>
            <a:noFill/>
          </a:ln>
          <a:effectLst>
            <a:softEdge rad="112500"/>
          </a:effectLst>
        </p:spPr>
      </p:pic>
    </p:spTree>
    <p:extLst>
      <p:ext uri="{BB962C8B-B14F-4D97-AF65-F5344CB8AC3E}">
        <p14:creationId xmlns:p14="http://schemas.microsoft.com/office/powerpoint/2010/main" val="157335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TM04033919[[fn=Obvod]]</Template>
  <TotalTime>27956</TotalTime>
  <Words>2604</Words>
  <Application>Microsoft Office PowerPoint</Application>
  <PresentationFormat>Širokoúhlá obrazovka</PresentationFormat>
  <Paragraphs>407</Paragraphs>
  <Slides>29</Slides>
  <Notes>2</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29</vt:i4>
      </vt:variant>
    </vt:vector>
  </HeadingPairs>
  <TitlesOfParts>
    <vt:vector size="34" baseType="lpstr">
      <vt:lpstr>Arial</vt:lpstr>
      <vt:lpstr>Calibri</vt:lpstr>
      <vt:lpstr>Calibri Light</vt:lpstr>
      <vt:lpstr>Times New Roman</vt:lpstr>
      <vt:lpstr>Motiv Office</vt:lpstr>
      <vt:lpstr>ENVIRONMENT, SOCIAL AND GOVERNANCE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Roman Šperka</dc:creator>
  <cp:lastModifiedBy>Pavel Adámek</cp:lastModifiedBy>
  <cp:revision>378</cp:revision>
  <dcterms:created xsi:type="dcterms:W3CDTF">2016-11-25T20:36:16Z</dcterms:created>
  <dcterms:modified xsi:type="dcterms:W3CDTF">2025-05-06T07:25:24Z</dcterms:modified>
</cp:coreProperties>
</file>