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handoutMasterIdLst>
    <p:handoutMasterId r:id="rId35"/>
  </p:handoutMasterIdLst>
  <p:sldIdLst>
    <p:sldId id="257" r:id="rId2"/>
    <p:sldId id="359" r:id="rId3"/>
    <p:sldId id="356" r:id="rId4"/>
    <p:sldId id="408" r:id="rId5"/>
    <p:sldId id="410" r:id="rId6"/>
    <p:sldId id="409" r:id="rId7"/>
    <p:sldId id="372" r:id="rId8"/>
    <p:sldId id="360" r:id="rId9"/>
    <p:sldId id="411" r:id="rId10"/>
    <p:sldId id="412" r:id="rId11"/>
    <p:sldId id="376" r:id="rId12"/>
    <p:sldId id="373" r:id="rId13"/>
    <p:sldId id="380" r:id="rId14"/>
    <p:sldId id="379" r:id="rId15"/>
    <p:sldId id="413" r:id="rId16"/>
    <p:sldId id="374" r:id="rId17"/>
    <p:sldId id="381" r:id="rId18"/>
    <p:sldId id="414" r:id="rId19"/>
    <p:sldId id="415" r:id="rId20"/>
    <p:sldId id="377" r:id="rId21"/>
    <p:sldId id="378" r:id="rId22"/>
    <p:sldId id="416" r:id="rId23"/>
    <p:sldId id="371" r:id="rId24"/>
    <p:sldId id="417" r:id="rId25"/>
    <p:sldId id="418" r:id="rId26"/>
    <p:sldId id="419" r:id="rId27"/>
    <p:sldId id="420" r:id="rId28"/>
    <p:sldId id="407" r:id="rId29"/>
    <p:sldId id="341" r:id="rId30"/>
    <p:sldId id="351" r:id="rId31"/>
    <p:sldId id="306" r:id="rId32"/>
    <p:sldId id="339" r:id="rId3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25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08" autoAdjust="0"/>
  </p:normalViewPr>
  <p:slideViewPr>
    <p:cSldViewPr snapToGrid="0">
      <p:cViewPr varScale="1">
        <p:scale>
          <a:sx n="48" d="100"/>
          <a:sy n="48" d="100"/>
        </p:scale>
        <p:origin x="67" y="7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CD72F918-E2FE-493F-BE08-568512120A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CEA2FC23-7ACC-49DF-BD7E-407307F5C0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3138CD-54D4-419D-8A93-0E802EA426A3}" type="datetimeFigureOut">
              <a:rPr lang="cs-CZ" smtClean="0"/>
              <a:t>09.04.2025</a:t>
            </a:fld>
            <a:endParaRPr lang="cs-CZ"/>
          </a:p>
        </p:txBody>
      </p:sp>
      <p:sp>
        <p:nvSpPr>
          <p:cNvPr id="4" name="Zástupný symbol pro zápatí 3">
            <a:extLst>
              <a:ext uri="{FF2B5EF4-FFF2-40B4-BE49-F238E27FC236}">
                <a16:creationId xmlns:a16="http://schemas.microsoft.com/office/drawing/2014/main" id="{3EF44351-9A31-49C4-BE20-F3D6C43C03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8836832D-22C1-408F-A22A-BF25B088CC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E876A7-7FE0-4128-B78A-8F50F3EE6DCD}" type="slidenum">
              <a:rPr lang="cs-CZ" smtClean="0"/>
              <a:t>‹#›</a:t>
            </a:fld>
            <a:endParaRPr lang="cs-CZ"/>
          </a:p>
        </p:txBody>
      </p:sp>
    </p:spTree>
    <p:extLst>
      <p:ext uri="{BB962C8B-B14F-4D97-AF65-F5344CB8AC3E}">
        <p14:creationId xmlns:p14="http://schemas.microsoft.com/office/powerpoint/2010/main" val="308210633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E57A17-86D1-4AD0-8D5F-709D832FFBFD}" type="datetimeFigureOut">
              <a:rPr lang="cs-CZ" smtClean="0"/>
              <a:t>09.04.2025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1C07D-735F-47E9-967A-81B9F5D0CC5E}" type="slidenum">
              <a:rPr lang="cs-CZ" smtClean="0"/>
              <a:t>‹#›</a:t>
            </a:fld>
            <a:endParaRPr lang="cs-CZ"/>
          </a:p>
        </p:txBody>
      </p:sp>
    </p:spTree>
    <p:extLst>
      <p:ext uri="{BB962C8B-B14F-4D97-AF65-F5344CB8AC3E}">
        <p14:creationId xmlns:p14="http://schemas.microsoft.com/office/powerpoint/2010/main" val="28153004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652881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800642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0450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11972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639973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98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426002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73500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7293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29154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52277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77399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536581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9688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23C2D-3845-4F8C-9F64-DBE4B5B8108A}" type="slidenum">
              <a:rPr lang="cs-CZ" smtClean="0"/>
              <a:t>‹#›</a:t>
            </a:fld>
            <a:endParaRPr lang="cs-CZ"/>
          </a:p>
        </p:txBody>
      </p:sp>
    </p:spTree>
    <p:extLst>
      <p:ext uri="{BB962C8B-B14F-4D97-AF65-F5344CB8AC3E}">
        <p14:creationId xmlns:p14="http://schemas.microsoft.com/office/powerpoint/2010/main" val="420354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d&#225;mek@opf.slu.cz" TargetMode="External"/><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hyperlink" Target="https://multimedia.europarl.europa.eu/en/video/microplastic-pollution_N01-PUB-181119-MPLAS" TargetMode="External"/><Relationship Id="rId3" Type="http://schemas.openxmlformats.org/officeDocument/2006/relationships/hyperlink" Target="https://www.consilium.europa.eu/en/policies/climate-change/" TargetMode="External"/><Relationship Id="rId7" Type="http://schemas.openxmlformats.org/officeDocument/2006/relationships/hyperlink" Target="https://www.theworldcounts.com/stories/depletion-of-natural-resources" TargetMode="Externa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hyperlink" Target="https://www.unfpa.org/swp2023/too-many" TargetMode="External"/><Relationship Id="rId5" Type="http://schemas.openxmlformats.org/officeDocument/2006/relationships/hyperlink" Target="https://science.nasa.gov/climate-change/what-is-climate-change/" TargetMode="External"/><Relationship Id="rId10" Type="http://schemas.openxmlformats.org/officeDocument/2006/relationships/hyperlink" Target="https://www.europarl.europa.eu/news/en/headlines/society/20201208STO93327/the-impact-of-textile-production-and-waste-on-the-environment-infographic" TargetMode="External"/><Relationship Id="rId4" Type="http://schemas.openxmlformats.org/officeDocument/2006/relationships/hyperlink" Target="https://www.undrr.org/understanding-disaster-risk/terminology/hips/en0005" TargetMode="External"/><Relationship Id="rId9" Type="http://schemas.openxmlformats.org/officeDocument/2006/relationships/hyperlink" Target="https://www.who.int/news-room/fact-sheets/detail/ambient-(outdoor)-air-quality-and-health?gclid=Cj0KCQjwyLGjBhDKARIsAFRNgW9o8hRXUuHJvBjRA2XcUkYExduBVc-WRfYwKuuyomjwbKQfqwp6XpMaAgg6EALw_wcB"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stockholmresilience.org/research/research-news/2023-09-13-all-planetary-boundaries-mapped-out-for-the-first-time-six-of-nine-crossed.html" TargetMode="External"/><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www.science.org/doi/10.1126/sciadv.adh245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hyperlink" Target="https://sdgs.un.org/goals" TargetMode="Externa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hyperlink" Target="https://www.un.org/sustainabledevelopment/blog/2023/08/what-is-sustainable-development/" TargetMode="External"/><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hyperlink" Target="https://www.un.org/sustainabledevelopment/blog/2023/08/what-is-sustainable-development/" TargetMode="External"/><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hyperlink" Target="https://sdgs.un.org/goals" TargetMode="External"/><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dashboards.sdgindex.org/map" TargetMode="External"/><Relationship Id="rId5" Type="http://schemas.openxmlformats.org/officeDocument/2006/relationships/hyperlink" Target="https://dashboards.sdgindex.org/" TargetMode="External"/><Relationship Id="rId4" Type="http://schemas.openxmlformats.org/officeDocument/2006/relationships/hyperlink" Target="https://dashboards.sdgindex.org/chapters/methodology#a-3-methodology-overvie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sdgs.un.org/sdg-good-practices"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hyperlink" Target="https://sdgs.un.org/sites/default/files/2022-03/SDGs%20Good%20Practices%20-%20second%20edition%20-%20FINAL%20FEB092022.pdf" TargetMode="External"/><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hyperlink" Target="https://sdgs.un.org/goals" TargetMode="External"/><Relationship Id="rId4" Type="http://schemas.openxmlformats.org/officeDocument/2006/relationships/hyperlink" Target="https://sdgs.un.org/sdg-good-practice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sdgs.un.org/sdg-good-practices" TargetMode="External"/><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hyperlink" Target="https://sdgs.un.org/goal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sdgs.un.org/sdg-good-practices" TargetMode="External"/><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hyperlink" Target="https://sdgs.un.org/goal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sdgs.un.org/sdg-good-practices" TargetMode="External"/><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hyperlink" Target="https://sdgs.un.org/goal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weforum.org/stories/2022/09/key-takeaways-sustainable-development-impact-meetings/"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hyperlink" Target="https://www.hrazalepsisvet.cz/e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png"/><Relationship Id="rId3" Type="http://schemas.openxmlformats.org/officeDocument/2006/relationships/hyperlink" Target="https://stateofgreen.com/en/publications/from-a-linear-to-a-circular-economy/" TargetMode="Externa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3.JPG"/><Relationship Id="rId16"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hyperlink" Target="https://stateofgreen.com/en/publications/circular-economy-and-circular-business-models/" TargetMode="External"/><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3.jpeg"/><Relationship Id="rId9" Type="http://schemas.openxmlformats.org/officeDocument/2006/relationships/image" Target="../media/image47.png"/><Relationship Id="rId1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iisd.org/" TargetMode="External"/><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weforum.org/publications/global-risks-report-2025/"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6915" y="356659"/>
            <a:ext cx="2055870" cy="1582979"/>
          </a:xfrm>
          <a:prstGeom prst="rect">
            <a:avLst/>
          </a:prstGeom>
        </p:spPr>
      </p:pic>
      <p:sp>
        <p:nvSpPr>
          <p:cNvPr id="7" name="Obdélník 6"/>
          <p:cNvSpPr/>
          <p:nvPr/>
        </p:nvSpPr>
        <p:spPr>
          <a:xfrm>
            <a:off x="335360" y="356659"/>
            <a:ext cx="7488832" cy="6144683"/>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932723"/>
            <a:ext cx="6912768" cy="1530971"/>
          </a:xfrm>
          <a:prstGeom prst="rect">
            <a:avLst/>
          </a:prstGeom>
        </p:spPr>
        <p:txBody>
          <a:bodyPr anchor="t">
            <a:normAutofit fontScale="90000"/>
          </a:bodyPr>
          <a:lstStyle/>
          <a:p>
            <a:pPr algn="ctr"/>
            <a:r>
              <a:rPr lang="cs-CZ" sz="5333" b="1" dirty="0">
                <a:solidFill>
                  <a:schemeClr val="bg1"/>
                </a:solidFill>
                <a:latin typeface="+mn-lt"/>
                <a:cs typeface="Times New Roman" panose="02020603050405020304" pitchFamily="18" charset="0"/>
              </a:rPr>
              <a:t>SUSTAINABLE DEVELOPMENT</a:t>
            </a:r>
            <a:endParaRPr lang="en-GB" sz="5333" b="1" dirty="0">
              <a:solidFill>
                <a:schemeClr val="bg1"/>
              </a:solidFill>
              <a:latin typeface="+mn-lt"/>
              <a:cs typeface="Times New Roman" panose="02020603050405020304" pitchFamily="18" charset="0"/>
            </a:endParaRPr>
          </a:p>
        </p:txBody>
      </p:sp>
      <p:sp>
        <p:nvSpPr>
          <p:cNvPr id="3" name="Podnadpis 2"/>
          <p:cNvSpPr>
            <a:spLocks noGrp="1"/>
          </p:cNvSpPr>
          <p:nvPr>
            <p:ph type="subTitle" idx="4294967295"/>
          </p:nvPr>
        </p:nvSpPr>
        <p:spPr>
          <a:xfrm>
            <a:off x="623392" y="4163708"/>
            <a:ext cx="5883324" cy="1530971"/>
          </a:xfrm>
          <a:prstGeom prst="rect">
            <a:avLst/>
          </a:prstGeom>
        </p:spPr>
        <p:txBody>
          <a:bodyPr>
            <a:normAutofit fontScale="92500" lnSpcReduction="20000"/>
          </a:bodyPr>
          <a:lstStyle/>
          <a:p>
            <a:pPr marL="0" indent="0">
              <a:buNone/>
            </a:pPr>
            <a:r>
              <a:rPr lang="cs-CZ" dirty="0">
                <a:solidFill>
                  <a:schemeClr val="bg1"/>
                </a:solidFill>
                <a:cs typeface="Times New Roman" panose="02020603050405020304" pitchFamily="18" charset="0"/>
              </a:rPr>
              <a:t>Business Sustainability and ESG</a:t>
            </a:r>
          </a:p>
          <a:p>
            <a:pPr marL="0" indent="0">
              <a:buNone/>
            </a:pPr>
            <a:r>
              <a:rPr lang="cs-CZ" sz="2600" dirty="0" err="1">
                <a:solidFill>
                  <a:schemeClr val="bg1"/>
                </a:solidFill>
                <a:cs typeface="Times New Roman" panose="02020603050405020304" pitchFamily="18" charset="0"/>
              </a:rPr>
              <a:t>Blended</a:t>
            </a:r>
            <a:r>
              <a:rPr lang="cs-CZ" sz="2600" dirty="0">
                <a:solidFill>
                  <a:schemeClr val="bg1"/>
                </a:solidFill>
                <a:cs typeface="Times New Roman" panose="02020603050405020304" pitchFamily="18" charset="0"/>
              </a:rPr>
              <a:t> </a:t>
            </a:r>
            <a:r>
              <a:rPr lang="cs-CZ" sz="2600" dirty="0" err="1">
                <a:solidFill>
                  <a:schemeClr val="bg1"/>
                </a:solidFill>
                <a:cs typeface="Times New Roman" panose="02020603050405020304" pitchFamily="18" charset="0"/>
              </a:rPr>
              <a:t>Intensive</a:t>
            </a:r>
            <a:r>
              <a:rPr lang="cs-CZ" sz="2600" dirty="0">
                <a:solidFill>
                  <a:schemeClr val="bg1"/>
                </a:solidFill>
                <a:cs typeface="Times New Roman" panose="02020603050405020304" pitchFamily="18" charset="0"/>
              </a:rPr>
              <a:t> </a:t>
            </a:r>
            <a:r>
              <a:rPr lang="cs-CZ" sz="2600" dirty="0" err="1">
                <a:solidFill>
                  <a:schemeClr val="bg1"/>
                </a:solidFill>
                <a:cs typeface="Times New Roman" panose="02020603050405020304" pitchFamily="18" charset="0"/>
              </a:rPr>
              <a:t>Programme</a:t>
            </a:r>
            <a:endParaRPr lang="cs-CZ" sz="2600" dirty="0">
              <a:solidFill>
                <a:schemeClr val="bg1"/>
              </a:solidFill>
              <a:cs typeface="Times New Roman" panose="02020603050405020304" pitchFamily="18" charset="0"/>
            </a:endParaRPr>
          </a:p>
          <a:p>
            <a:pPr marL="0" indent="0">
              <a:buNone/>
            </a:pPr>
            <a:br>
              <a:rPr lang="cs-CZ" dirty="0">
                <a:solidFill>
                  <a:schemeClr val="bg1"/>
                </a:solidFill>
                <a:cs typeface="Times New Roman" panose="02020603050405020304" pitchFamily="18" charset="0"/>
              </a:rPr>
            </a:br>
            <a:r>
              <a:rPr lang="cs-CZ" dirty="0">
                <a:solidFill>
                  <a:schemeClr val="bg1"/>
                </a:solidFill>
                <a:cs typeface="Times New Roman" panose="02020603050405020304" pitchFamily="18" charset="0"/>
              </a:rPr>
              <a:t>10th April, 2025</a:t>
            </a:r>
            <a:endParaRPr lang="en-GB"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p:txBody>
      </p:sp>
      <p:sp>
        <p:nvSpPr>
          <p:cNvPr id="4" name="Obdélník 3">
            <a:extLst>
              <a:ext uri="{FF2B5EF4-FFF2-40B4-BE49-F238E27FC236}">
                <a16:creationId xmlns:a16="http://schemas.microsoft.com/office/drawing/2014/main" id="{BE32A09C-9FF3-45AA-B9C9-B437443E2FE8}"/>
              </a:ext>
            </a:extLst>
          </p:cNvPr>
          <p:cNvSpPr/>
          <p:nvPr/>
        </p:nvSpPr>
        <p:spPr>
          <a:xfrm>
            <a:off x="9735626" y="2942480"/>
            <a:ext cx="2217562" cy="3447098"/>
          </a:xfrm>
          <a:prstGeom prst="rect">
            <a:avLst/>
          </a:prstGeom>
        </p:spPr>
        <p:txBody>
          <a:bodyPr wrap="square">
            <a:spAutoFit/>
          </a:bodyPr>
          <a:lstStyle/>
          <a:p>
            <a:r>
              <a:rPr lang="en-GB" b="1" dirty="0">
                <a:solidFill>
                  <a:srgbClr val="002060"/>
                </a:solidFill>
                <a:cs typeface="Times New Roman" panose="02020603050405020304" pitchFamily="18" charset="0"/>
              </a:rPr>
              <a:t>Pavel Adámek, Ing., Ph.D.</a:t>
            </a:r>
            <a:endParaRPr lang="cs-CZ" b="1" dirty="0">
              <a:solidFill>
                <a:srgbClr val="002060"/>
              </a:solidFill>
              <a:cs typeface="Times New Roman" panose="02020603050405020304" pitchFamily="18" charset="0"/>
            </a:endParaRPr>
          </a:p>
          <a:p>
            <a:r>
              <a:rPr lang="cs-CZ" sz="1400" b="1" dirty="0">
                <a:solidFill>
                  <a:srgbClr val="002060"/>
                </a:solidFill>
                <a:cs typeface="Times New Roman" panose="02020603050405020304" pitchFamily="18" charset="0"/>
                <a:hlinkClick r:id="rId3"/>
              </a:rPr>
              <a:t>adámek@opf.slu.cz</a:t>
            </a:r>
            <a:endParaRPr lang="cs-CZ" sz="1400" b="1" dirty="0">
              <a:solidFill>
                <a:srgbClr val="002060"/>
              </a:solidFill>
              <a:cs typeface="Times New Roman" panose="02020603050405020304" pitchFamily="18" charset="0"/>
            </a:endParaRPr>
          </a:p>
          <a:p>
            <a:endParaRPr lang="cs-CZ" sz="1400" b="1" dirty="0">
              <a:solidFill>
                <a:srgbClr val="002060"/>
              </a:solidFill>
              <a:cs typeface="Times New Roman" panose="02020603050405020304" pitchFamily="18" charset="0"/>
            </a:endParaRPr>
          </a:p>
          <a:p>
            <a:r>
              <a:rPr lang="cs-CZ" sz="1400" b="1" dirty="0">
                <a:solidFill>
                  <a:srgbClr val="002060"/>
                </a:solidFill>
                <a:cs typeface="Times New Roman" panose="02020603050405020304" pitchFamily="18" charset="0"/>
              </a:rPr>
              <a:t>Department of Business Economics and Management</a:t>
            </a:r>
            <a:endParaRPr lang="en-GB" sz="1400" b="1" dirty="0">
              <a:solidFill>
                <a:srgbClr val="002060"/>
              </a:solidFill>
              <a:cs typeface="Times New Roman" panose="02020603050405020304" pitchFamily="18" charset="0"/>
            </a:endParaRPr>
          </a:p>
          <a:p>
            <a:endParaRPr lang="cs-CZ" sz="1400" b="1" dirty="0">
              <a:solidFill>
                <a:srgbClr val="002060"/>
              </a:solidFill>
              <a:cs typeface="Times New Roman" panose="02020603050405020304" pitchFamily="18" charset="0"/>
            </a:endParaRPr>
          </a:p>
          <a:p>
            <a:endParaRPr lang="cs-CZ" sz="1400" b="1" dirty="0">
              <a:solidFill>
                <a:srgbClr val="002060"/>
              </a:solidFill>
              <a:cs typeface="Times New Roman" panose="02020603050405020304" pitchFamily="18" charset="0"/>
            </a:endParaRPr>
          </a:p>
          <a:p>
            <a:r>
              <a:rPr lang="en-GB" sz="1400" b="1" dirty="0">
                <a:solidFill>
                  <a:srgbClr val="002060"/>
                </a:solidFill>
                <a:cs typeface="Times New Roman" panose="02020603050405020304" pitchFamily="18" charset="0"/>
              </a:rPr>
              <a:t>Corporate Social Responsibility Specialist</a:t>
            </a:r>
            <a:endParaRPr lang="cs-CZ" sz="1400" b="1" dirty="0">
              <a:solidFill>
                <a:srgbClr val="002060"/>
              </a:solidFill>
              <a:cs typeface="Times New Roman" panose="02020603050405020304" pitchFamily="18" charset="0"/>
            </a:endParaRPr>
          </a:p>
          <a:p>
            <a:r>
              <a:rPr lang="en-GB" sz="1400" b="1" dirty="0">
                <a:solidFill>
                  <a:srgbClr val="002060"/>
                </a:solidFill>
                <a:cs typeface="Times New Roman" panose="02020603050405020304" pitchFamily="18" charset="0"/>
              </a:rPr>
              <a:t> </a:t>
            </a:r>
            <a:br>
              <a:rPr lang="en-GB" sz="1400" b="1" dirty="0">
                <a:solidFill>
                  <a:srgbClr val="002060"/>
                </a:solidFill>
                <a:cs typeface="Times New Roman" panose="02020603050405020304" pitchFamily="18" charset="0"/>
              </a:rPr>
            </a:br>
            <a:r>
              <a:rPr lang="en-GB" sz="1400" b="1" dirty="0">
                <a:solidFill>
                  <a:srgbClr val="002060"/>
                </a:solidFill>
                <a:cs typeface="Times New Roman" panose="02020603050405020304" pitchFamily="18" charset="0"/>
              </a:rPr>
              <a:t>Guarantor of the master's course </a:t>
            </a:r>
            <a:r>
              <a:rPr lang="cs-CZ" sz="1400" b="1" dirty="0">
                <a:solidFill>
                  <a:srgbClr val="002060"/>
                </a:solidFill>
                <a:cs typeface="Times New Roman" panose="02020603050405020304" pitchFamily="18" charset="0"/>
              </a:rPr>
              <a:t>Corporate Social Responsibility</a:t>
            </a:r>
            <a:endParaRPr lang="en-GB" sz="1400" b="1" dirty="0">
              <a:solidFill>
                <a:srgbClr val="002060"/>
              </a:solidFill>
              <a:cs typeface="Times New Roman" panose="02020603050405020304" pitchFamily="18" charset="0"/>
            </a:endParaRPr>
          </a:p>
        </p:txBody>
      </p:sp>
      <p:pic>
        <p:nvPicPr>
          <p:cNvPr id="5" name="Obrázek 4">
            <a:extLst>
              <a:ext uri="{FF2B5EF4-FFF2-40B4-BE49-F238E27FC236}">
                <a16:creationId xmlns:a16="http://schemas.microsoft.com/office/drawing/2014/main" id="{39398B51-4DE0-478A-9F99-7CAA86702D30}"/>
              </a:ext>
            </a:extLst>
          </p:cNvPr>
          <p:cNvPicPr>
            <a:picLocks noChangeAspect="1"/>
          </p:cNvPicPr>
          <p:nvPr/>
        </p:nvPicPr>
        <p:blipFill>
          <a:blip r:embed="rId4"/>
          <a:stretch>
            <a:fillRect/>
          </a:stretch>
        </p:blipFill>
        <p:spPr>
          <a:xfrm>
            <a:off x="7824192" y="2942480"/>
            <a:ext cx="1911434" cy="2981661"/>
          </a:xfrm>
          <a:prstGeom prst="rect">
            <a:avLst/>
          </a:prstGeom>
        </p:spPr>
      </p:pic>
    </p:spTree>
    <p:extLst>
      <p:ext uri="{BB962C8B-B14F-4D97-AF65-F5344CB8AC3E}">
        <p14:creationId xmlns:p14="http://schemas.microsoft.com/office/powerpoint/2010/main" val="1433832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3" y="417096"/>
            <a:ext cx="2943660"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6" y="720605"/>
            <a:ext cx="2435646"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mn-lt"/>
                <a:cs typeface="Times New Roman" panose="02020603050405020304" pitchFamily="18" charset="0"/>
              </a:rPr>
              <a:t>2. Introduction of the </a:t>
            </a:r>
            <a:r>
              <a:rPr lang="cs-CZ" sz="2400" b="1" dirty="0" err="1">
                <a:solidFill>
                  <a:schemeClr val="bg1"/>
                </a:solidFill>
                <a:latin typeface="+mn-lt"/>
                <a:cs typeface="Times New Roman" panose="02020603050405020304" pitchFamily="18" charset="0"/>
              </a:rPr>
              <a:t>global</a:t>
            </a:r>
            <a:r>
              <a:rPr lang="cs-CZ" sz="2400" b="1" dirty="0">
                <a:solidFill>
                  <a:schemeClr val="bg1"/>
                </a:solidFill>
                <a:latin typeface="+mn-lt"/>
                <a:cs typeface="Times New Roman" panose="02020603050405020304" pitchFamily="18" charset="0"/>
              </a:rPr>
              <a:t> </a:t>
            </a:r>
            <a:r>
              <a:rPr lang="cs-CZ" sz="2400" b="1" dirty="0" err="1">
                <a:solidFill>
                  <a:schemeClr val="bg1"/>
                </a:solidFill>
                <a:latin typeface="+mn-lt"/>
                <a:cs typeface="Times New Roman" panose="02020603050405020304" pitchFamily="18" charset="0"/>
              </a:rPr>
              <a:t>risks</a:t>
            </a:r>
            <a:endParaRPr lang="en-GB" sz="2400" b="1" dirty="0">
              <a:solidFill>
                <a:schemeClr val="bg1"/>
              </a:solidFill>
              <a:latin typeface="+mn-lt"/>
              <a:cs typeface="Times New Roman" panose="02020603050405020304" pitchFamily="18" charset="0"/>
            </a:endParaRPr>
          </a:p>
        </p:txBody>
      </p:sp>
      <p:sp>
        <p:nvSpPr>
          <p:cNvPr id="10" name="Zástupný symbol pro obsah 2"/>
          <p:cNvSpPr txBox="1">
            <a:spLocks/>
          </p:cNvSpPr>
          <p:nvPr/>
        </p:nvSpPr>
        <p:spPr>
          <a:xfrm>
            <a:off x="692931" y="1651945"/>
            <a:ext cx="3294607" cy="3880310"/>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600" b="1" dirty="0">
              <a:solidFill>
                <a:schemeClr val="bg1"/>
              </a:solidFill>
              <a:cs typeface="Times New Roman" panose="02020603050405020304" pitchFamily="18" charset="0"/>
            </a:endParaRPr>
          </a:p>
          <a:p>
            <a:pPr marL="0" indent="0">
              <a:buNone/>
            </a:pPr>
            <a:endParaRPr lang="cs-CZ" sz="1600" b="1" dirty="0">
              <a:solidFill>
                <a:schemeClr val="bg1"/>
              </a:solidFill>
              <a:cs typeface="Times New Roman" panose="02020603050405020304" pitchFamily="18" charset="0"/>
            </a:endParaRPr>
          </a:p>
          <a:p>
            <a:endParaRPr lang="en-US" sz="1000" b="1" i="1" dirty="0">
              <a:solidFill>
                <a:schemeClr val="bg1"/>
              </a:solidFill>
              <a:cs typeface="Times New Roman" panose="02020603050405020304" pitchFamily="18" charset="0"/>
            </a:endParaRPr>
          </a:p>
          <a:p>
            <a:pPr marL="0" indent="0">
              <a:buNone/>
            </a:pPr>
            <a:endParaRPr lang="en-US" sz="1200" dirty="0">
              <a:solidFill>
                <a:schemeClr val="bg1"/>
              </a:solidFill>
              <a:cs typeface="Times New Roman" panose="02020603050405020304" pitchFamily="18" charset="0"/>
            </a:endParaRPr>
          </a:p>
        </p:txBody>
      </p:sp>
      <p:sp>
        <p:nvSpPr>
          <p:cNvPr id="11" name="Zástupný symbol pro obsah 2"/>
          <p:cNvSpPr txBox="1">
            <a:spLocks/>
          </p:cNvSpPr>
          <p:nvPr/>
        </p:nvSpPr>
        <p:spPr>
          <a:xfrm>
            <a:off x="4401927" y="703189"/>
            <a:ext cx="4806091" cy="36307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b="1" dirty="0"/>
          </a:p>
          <a:p>
            <a:pPr marL="0" indent="0">
              <a:buNone/>
            </a:pPr>
            <a:endParaRPr lang="cs-CZ" sz="1800" dirty="0">
              <a:solidFill>
                <a:srgbClr val="002060"/>
              </a:solidFill>
              <a:cs typeface="Times New Roman" panose="02020603050405020304" pitchFamily="18" charset="0"/>
            </a:endParaRPr>
          </a:p>
          <a:p>
            <a:pPr marL="0" indent="0">
              <a:buNone/>
            </a:pPr>
            <a:endParaRPr lang="cs-CZ" sz="1800" dirty="0">
              <a:solidFill>
                <a:srgbClr val="002060"/>
              </a:solidFill>
              <a:cs typeface="Times New Roman" panose="02020603050405020304" pitchFamily="18" charset="0"/>
            </a:endParaRPr>
          </a:p>
          <a:p>
            <a:pPr marL="0" indent="0">
              <a:buNone/>
            </a:pPr>
            <a:endParaRPr lang="cs-CZ" sz="1800" b="1" dirty="0">
              <a:solidFill>
                <a:srgbClr val="002060"/>
              </a:solidFill>
              <a:cs typeface="Times New Roman" panose="02020603050405020304" pitchFamily="18" charset="0"/>
            </a:endParaRPr>
          </a:p>
        </p:txBody>
      </p:sp>
      <p:pic>
        <p:nvPicPr>
          <p:cNvPr id="7" name="Obrázek 6">
            <a:extLst>
              <a:ext uri="{FF2B5EF4-FFF2-40B4-BE49-F238E27FC236}">
                <a16:creationId xmlns:a16="http://schemas.microsoft.com/office/drawing/2014/main" id="{9E67088E-4D0A-43AE-893A-3BDE0FD12A21}"/>
              </a:ext>
            </a:extLst>
          </p:cNvPr>
          <p:cNvPicPr>
            <a:picLocks noChangeAspect="1"/>
          </p:cNvPicPr>
          <p:nvPr/>
        </p:nvPicPr>
        <p:blipFill>
          <a:blip r:embed="rId3"/>
          <a:stretch>
            <a:fillRect/>
          </a:stretch>
        </p:blipFill>
        <p:spPr>
          <a:xfrm>
            <a:off x="1161497" y="2781062"/>
            <a:ext cx="1446263" cy="890008"/>
          </a:xfrm>
          <a:prstGeom prst="rect">
            <a:avLst/>
          </a:prstGeom>
        </p:spPr>
      </p:pic>
      <p:pic>
        <p:nvPicPr>
          <p:cNvPr id="3" name="Obrázek 2">
            <a:extLst>
              <a:ext uri="{FF2B5EF4-FFF2-40B4-BE49-F238E27FC236}">
                <a16:creationId xmlns:a16="http://schemas.microsoft.com/office/drawing/2014/main" id="{849E91E4-04E1-40DA-9706-1AE249C07660}"/>
              </a:ext>
            </a:extLst>
          </p:cNvPr>
          <p:cNvPicPr>
            <a:picLocks noChangeAspect="1"/>
          </p:cNvPicPr>
          <p:nvPr/>
        </p:nvPicPr>
        <p:blipFill rotWithShape="1">
          <a:blip r:embed="rId4"/>
          <a:srcRect l="32706" t="9209" r="13817" b="10508"/>
          <a:stretch/>
        </p:blipFill>
        <p:spPr>
          <a:xfrm>
            <a:off x="3392753" y="417096"/>
            <a:ext cx="7114740" cy="6008069"/>
          </a:xfrm>
          <a:prstGeom prst="rect">
            <a:avLst/>
          </a:prstGeom>
        </p:spPr>
      </p:pic>
    </p:spTree>
    <p:extLst>
      <p:ext uri="{BB962C8B-B14F-4D97-AF65-F5344CB8AC3E}">
        <p14:creationId xmlns:p14="http://schemas.microsoft.com/office/powerpoint/2010/main" val="1913743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502216" y="1186480"/>
            <a:ext cx="1845377"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200" b="0" i="0" u="none" strike="noStrike" kern="0" cap="none" spc="0" normalizeH="0" baseline="0" dirty="0">
                <a:ln>
                  <a:noFill/>
                </a:ln>
                <a:solidFill>
                  <a:srgbClr val="002060"/>
                </a:solidFill>
                <a:effectLst/>
                <a:uLnTx/>
                <a:uFillTx/>
                <a:ea typeface="+mj-ea"/>
                <a:cs typeface="+mj-cs"/>
              </a:rPr>
              <a:t>Because…</a:t>
            </a:r>
            <a:endParaRPr kumimoji="0" lang="en-US" sz="3200" b="0" i="0" u="none" strike="noStrike" kern="0" cap="none" spc="0" normalizeH="0" baseline="0" dirty="0">
              <a:ln>
                <a:noFill/>
              </a:ln>
              <a:solidFill>
                <a:srgbClr val="002060"/>
              </a:solidFill>
              <a:effectLst/>
              <a:uLnTx/>
              <a:uFillTx/>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357837" y="112291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altLang="cs-CZ" sz="2000" b="1" dirty="0">
              <a:solidFill>
                <a:srgbClr val="002060"/>
              </a:solidFill>
              <a:highlight>
                <a:srgbClr val="FFFF00"/>
              </a:highlight>
              <a:cs typeface="Times New Roman" panose="02020603050405020304" pitchFamily="18" charset="0"/>
            </a:endParaRPr>
          </a:p>
          <a:p>
            <a:endParaRPr lang="cs-CZ" altLang="cs-CZ" sz="2000" b="1" dirty="0">
              <a:solidFill>
                <a:srgbClr val="002060"/>
              </a:solidFill>
              <a:highlight>
                <a:srgbClr val="FFFF00"/>
              </a:highlight>
              <a:cs typeface="Times New Roman" panose="02020603050405020304" pitchFamily="18" charset="0"/>
            </a:endParaRPr>
          </a:p>
          <a:p>
            <a:r>
              <a:rPr lang="en-GB" altLang="cs-CZ" sz="2000" b="1" dirty="0">
                <a:solidFill>
                  <a:srgbClr val="002060"/>
                </a:solidFill>
                <a:highlight>
                  <a:srgbClr val="FFFF00"/>
                </a:highlight>
                <a:cs typeface="Times New Roman" panose="02020603050405020304" pitchFamily="18" charset="0"/>
              </a:rPr>
              <a:t>Humanity is eroding the biological and physical</a:t>
            </a:r>
            <a:r>
              <a:rPr lang="cs-CZ" altLang="cs-CZ" sz="2000" b="1" dirty="0">
                <a:solidFill>
                  <a:srgbClr val="002060"/>
                </a:solidFill>
                <a:highlight>
                  <a:srgbClr val="FFFF00"/>
                </a:highlight>
                <a:cs typeface="Times New Roman" panose="02020603050405020304" pitchFamily="18" charset="0"/>
              </a:rPr>
              <a:t> </a:t>
            </a:r>
            <a:r>
              <a:rPr lang="en-GB" altLang="cs-CZ" sz="2000" b="1" dirty="0">
                <a:solidFill>
                  <a:srgbClr val="002060"/>
                </a:solidFill>
                <a:highlight>
                  <a:srgbClr val="FFFF00"/>
                </a:highlight>
                <a:cs typeface="Times New Roman" panose="02020603050405020304" pitchFamily="18" charset="0"/>
              </a:rPr>
              <a:t>resilience of Earth’s physical systems </a:t>
            </a:r>
            <a:r>
              <a:rPr lang="en-GB" altLang="cs-CZ" sz="2000" dirty="0">
                <a:solidFill>
                  <a:srgbClr val="002060"/>
                </a:solidFill>
                <a:cs typeface="Times New Roman" panose="02020603050405020304" pitchFamily="18" charset="0"/>
              </a:rPr>
              <a:t>by transgressing</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environmental limits that endanger their functioning: the</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a:t>
            </a:r>
            <a:r>
              <a:rPr lang="en-GB" altLang="cs-CZ" sz="2000" b="1" dirty="0">
                <a:solidFill>
                  <a:srgbClr val="002060"/>
                </a:solidFill>
                <a:cs typeface="Times New Roman" panose="02020603050405020304" pitchFamily="18" charset="0"/>
              </a:rPr>
              <a:t>planetary boundaries</a:t>
            </a:r>
            <a:r>
              <a:rPr lang="en-GB" altLang="cs-CZ" sz="2000" dirty="0">
                <a:solidFill>
                  <a:srgbClr val="002060"/>
                </a:solidFill>
                <a:cs typeface="Times New Roman" panose="02020603050405020304" pitchFamily="18" charset="0"/>
              </a:rPr>
              <a:t>” that regulate the Earth system. </a:t>
            </a:r>
            <a:endParaRPr lang="cs-CZ" altLang="cs-CZ" sz="2000" dirty="0">
              <a:solidFill>
                <a:srgbClr val="002060"/>
              </a:solidFill>
              <a:cs typeface="Times New Roman" panose="02020603050405020304" pitchFamily="18" charset="0"/>
            </a:endParaRPr>
          </a:p>
          <a:p>
            <a:r>
              <a:rPr lang="en-GB" altLang="cs-CZ" sz="2000" dirty="0">
                <a:solidFill>
                  <a:srgbClr val="002060"/>
                </a:solidFill>
                <a:cs typeface="Times New Roman" panose="02020603050405020304" pitchFamily="18" charset="0"/>
              </a:rPr>
              <a:t>The</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scientific evidence points to global risks well beyond</a:t>
            </a:r>
            <a:r>
              <a:rPr lang="cs-CZ" altLang="cs-CZ" sz="2000" dirty="0">
                <a:solidFill>
                  <a:srgbClr val="002060"/>
                </a:solidFill>
                <a:cs typeface="Times New Roman" panose="02020603050405020304" pitchFamily="18" charset="0"/>
              </a:rPr>
              <a:t> </a:t>
            </a:r>
            <a:r>
              <a:rPr lang="en-GB" altLang="cs-CZ" sz="2000" b="1" dirty="0">
                <a:solidFill>
                  <a:srgbClr val="002060"/>
                </a:solidFill>
                <a:cs typeface="Times New Roman" panose="02020603050405020304" pitchFamily="18" charset="0"/>
              </a:rPr>
              <a:t>climate change</a:t>
            </a:r>
            <a:r>
              <a:rPr lang="en-GB" altLang="cs-CZ" sz="2000" dirty="0">
                <a:solidFill>
                  <a:srgbClr val="002060"/>
                </a:solidFill>
                <a:cs typeface="Times New Roman" panose="02020603050405020304" pitchFamily="18" charset="0"/>
              </a:rPr>
              <a:t>, including the </a:t>
            </a:r>
            <a:r>
              <a:rPr lang="en-GB" altLang="cs-CZ" sz="2000" b="1" dirty="0">
                <a:solidFill>
                  <a:srgbClr val="002060"/>
                </a:solidFill>
                <a:cs typeface="Times New Roman" panose="02020603050405020304" pitchFamily="18" charset="0"/>
              </a:rPr>
              <a:t>loss of biodiversity</a:t>
            </a:r>
            <a:r>
              <a:rPr lang="cs-CZ" altLang="cs-CZ" sz="2000" b="1"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and ecological functions, </a:t>
            </a:r>
            <a:r>
              <a:rPr lang="en-GB" altLang="cs-CZ" sz="2000" b="1" dirty="0">
                <a:solidFill>
                  <a:srgbClr val="002060"/>
                </a:solidFill>
                <a:cs typeface="Times New Roman" panose="02020603050405020304" pitchFamily="18" charset="0"/>
              </a:rPr>
              <a:t>changes in natural land</a:t>
            </a:r>
            <a:r>
              <a:rPr lang="cs-CZ" altLang="cs-CZ" sz="2000" b="1"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use configuration, </a:t>
            </a:r>
            <a:r>
              <a:rPr lang="en-GB" altLang="cs-CZ" sz="2000" b="1" dirty="0">
                <a:solidFill>
                  <a:srgbClr val="002060"/>
                </a:solidFill>
                <a:cs typeface="Times New Roman" panose="02020603050405020304" pitchFamily="18" charset="0"/>
              </a:rPr>
              <a:t>overuse of both green and blue</a:t>
            </a:r>
            <a:r>
              <a:rPr lang="cs-CZ" altLang="cs-CZ" sz="2000" b="1" dirty="0">
                <a:solidFill>
                  <a:srgbClr val="002060"/>
                </a:solidFill>
                <a:cs typeface="Times New Roman" panose="02020603050405020304" pitchFamily="18" charset="0"/>
              </a:rPr>
              <a:t> </a:t>
            </a:r>
            <a:r>
              <a:rPr lang="en-GB" altLang="cs-CZ" sz="2000" b="1" dirty="0">
                <a:solidFill>
                  <a:srgbClr val="002060"/>
                </a:solidFill>
                <a:cs typeface="Times New Roman" panose="02020603050405020304" pitchFamily="18" charset="0"/>
              </a:rPr>
              <a:t>water</a:t>
            </a:r>
            <a:r>
              <a:rPr lang="en-GB" altLang="cs-CZ" sz="2000" dirty="0">
                <a:solidFill>
                  <a:srgbClr val="002060"/>
                </a:solidFill>
                <a:cs typeface="Times New Roman" panose="02020603050405020304" pitchFamily="18" charset="0"/>
              </a:rPr>
              <a:t>, </a:t>
            </a:r>
            <a:r>
              <a:rPr lang="en-GB" altLang="cs-CZ" sz="2000" b="1" dirty="0">
                <a:solidFill>
                  <a:srgbClr val="002060"/>
                </a:solidFill>
                <a:cs typeface="Times New Roman" panose="02020603050405020304" pitchFamily="18" charset="0"/>
              </a:rPr>
              <a:t>overloading of nitrogen and phosphorus</a:t>
            </a:r>
            <a:r>
              <a:rPr lang="en-GB" altLang="cs-CZ" sz="2000" dirty="0">
                <a:solidFill>
                  <a:srgbClr val="002060"/>
                </a:solidFill>
                <a:cs typeface="Times New Roman" panose="02020603050405020304" pitchFamily="18" charset="0"/>
              </a:rPr>
              <a:t>, and</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widespread </a:t>
            </a:r>
            <a:r>
              <a:rPr lang="en-GB" altLang="cs-CZ" sz="2000" b="1" dirty="0">
                <a:solidFill>
                  <a:srgbClr val="002060"/>
                </a:solidFill>
                <a:cs typeface="Times New Roman" panose="02020603050405020304" pitchFamily="18" charset="0"/>
              </a:rPr>
              <a:t>chemical pollution</a:t>
            </a:r>
            <a:r>
              <a:rPr lang="en-GB" altLang="cs-CZ" sz="2000" dirty="0">
                <a:solidFill>
                  <a:srgbClr val="002060"/>
                </a:solidFill>
                <a:cs typeface="Times New Roman" panose="02020603050405020304" pitchFamily="18" charset="0"/>
              </a:rPr>
              <a:t>. </a:t>
            </a:r>
            <a:endParaRPr lang="en-AU" altLang="cs-CZ"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cs-CZ" altLang="cs-CZ" sz="1800" b="1" dirty="0">
              <a:solidFill>
                <a:srgbClr val="002060"/>
              </a:solidFill>
              <a:cs typeface="Times New Roman" panose="02020603050405020304" pitchFamily="18" charset="0"/>
            </a:endParaRPr>
          </a:p>
          <a:p>
            <a:pPr marL="0" indent="0">
              <a:buNone/>
            </a:pPr>
            <a:r>
              <a:rPr lang="cs-CZ" altLang="cs-CZ" sz="1800" b="1" dirty="0">
                <a:solidFill>
                  <a:srgbClr val="002060"/>
                </a:solidFill>
                <a:cs typeface="Times New Roman" panose="02020603050405020304" pitchFamily="18" charset="0"/>
              </a:rPr>
              <a:t>Want to know more? </a:t>
            </a:r>
            <a:endParaRPr lang="en-AU" altLang="cs-CZ" sz="1800" b="1" dirty="0">
              <a:solidFill>
                <a:srgbClr val="002060"/>
              </a:solidFill>
              <a:cs typeface="Times New Roman" panose="02020603050405020304" pitchFamily="18" charset="0"/>
            </a:endParaRPr>
          </a:p>
          <a:p>
            <a:pPr algn="just"/>
            <a:r>
              <a:rPr lang="cs-CZ" altLang="cs-CZ" sz="1800" dirty="0" err="1">
                <a:solidFill>
                  <a:srgbClr val="002060"/>
                </a:solidFill>
                <a:cs typeface="Times New Roman" panose="02020603050405020304" pitchFamily="18" charset="0"/>
                <a:hlinkClick r:id="rId3"/>
              </a:rPr>
              <a:t>Climate</a:t>
            </a:r>
            <a:r>
              <a:rPr lang="cs-CZ" altLang="cs-CZ" sz="1800" dirty="0">
                <a:solidFill>
                  <a:srgbClr val="002060"/>
                </a:solidFill>
                <a:cs typeface="Times New Roman" panose="02020603050405020304" pitchFamily="18" charset="0"/>
                <a:hlinkClick r:id="rId3"/>
              </a:rPr>
              <a:t> Change </a:t>
            </a:r>
            <a:endParaRPr lang="cs-CZ" altLang="cs-CZ" sz="1800" dirty="0">
              <a:solidFill>
                <a:srgbClr val="002060"/>
              </a:solidFill>
              <a:cs typeface="Times New Roman" panose="02020603050405020304" pitchFamily="18" charset="0"/>
            </a:endParaRPr>
          </a:p>
          <a:p>
            <a:pPr algn="just"/>
            <a:r>
              <a:rPr lang="en-AU" altLang="cs-CZ" sz="1800" dirty="0">
                <a:solidFill>
                  <a:srgbClr val="002060"/>
                </a:solidFill>
                <a:cs typeface="Times New Roman" panose="02020603050405020304" pitchFamily="18" charset="0"/>
                <a:hlinkClick r:id="rId4"/>
              </a:rPr>
              <a:t>Soil Degradation</a:t>
            </a:r>
            <a:endParaRPr lang="en-AU" altLang="cs-CZ" sz="1800" dirty="0">
              <a:solidFill>
                <a:srgbClr val="002060"/>
              </a:solidFill>
              <a:cs typeface="Times New Roman" panose="02020603050405020304" pitchFamily="18" charset="0"/>
            </a:endParaRPr>
          </a:p>
          <a:p>
            <a:pPr algn="just"/>
            <a:r>
              <a:rPr lang="en-AU" altLang="cs-CZ" sz="1800" dirty="0">
                <a:solidFill>
                  <a:srgbClr val="002060"/>
                </a:solidFill>
                <a:cs typeface="Times New Roman" panose="02020603050405020304" pitchFamily="18" charset="0"/>
                <a:hlinkClick r:id="rId5"/>
              </a:rPr>
              <a:t>Global Warming</a:t>
            </a:r>
            <a:endParaRPr lang="en-AU" altLang="cs-CZ" sz="1800" dirty="0">
              <a:solidFill>
                <a:srgbClr val="002060"/>
              </a:solidFill>
              <a:cs typeface="Times New Roman" panose="02020603050405020304" pitchFamily="18" charset="0"/>
            </a:endParaRPr>
          </a:p>
          <a:p>
            <a:pPr algn="just"/>
            <a:r>
              <a:rPr lang="en-AU" altLang="cs-CZ" sz="1800" dirty="0">
                <a:solidFill>
                  <a:srgbClr val="002060"/>
                </a:solidFill>
                <a:cs typeface="Times New Roman" panose="02020603050405020304" pitchFamily="18" charset="0"/>
                <a:hlinkClick r:id="rId6"/>
              </a:rPr>
              <a:t>Overpopulation</a:t>
            </a:r>
            <a:endParaRPr lang="en-AU" altLang="cs-CZ" sz="1800" dirty="0">
              <a:solidFill>
                <a:srgbClr val="002060"/>
              </a:solidFill>
              <a:cs typeface="Times New Roman" panose="02020603050405020304" pitchFamily="18" charset="0"/>
            </a:endParaRPr>
          </a:p>
          <a:p>
            <a:endParaRPr lang="en-AU" altLang="cs-CZ" sz="1800" b="1" dirty="0">
              <a:solidFill>
                <a:srgbClr val="002060"/>
              </a:solidFill>
              <a:cs typeface="Times New Roman" panose="02020603050405020304" pitchFamily="18" charset="0"/>
            </a:endParaRPr>
          </a:p>
          <a:p>
            <a:endParaRPr lang="en-AU" altLang="cs-CZ" sz="1800" b="1" dirty="0">
              <a:solidFill>
                <a:srgbClr val="307871"/>
              </a:solidFill>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4" name="Obdélník 3">
            <a:extLst>
              <a:ext uri="{FF2B5EF4-FFF2-40B4-BE49-F238E27FC236}">
                <a16:creationId xmlns:a16="http://schemas.microsoft.com/office/drawing/2014/main" id="{AF6B6B2B-2240-4EBE-86D9-5DE589677A10}"/>
              </a:ext>
            </a:extLst>
          </p:cNvPr>
          <p:cNvSpPr/>
          <p:nvPr/>
        </p:nvSpPr>
        <p:spPr>
          <a:xfrm>
            <a:off x="3680059" y="4490751"/>
            <a:ext cx="6096000" cy="1754326"/>
          </a:xfrm>
          <a:prstGeom prst="rect">
            <a:avLst/>
          </a:prstGeom>
        </p:spPr>
        <p:txBody>
          <a:bodyPr>
            <a:spAutoFit/>
          </a:bodyPr>
          <a:lstStyle/>
          <a:p>
            <a:pPr marL="285750" indent="-285750" algn="just">
              <a:buFont typeface="Arial" panose="020B0604020202020204" pitchFamily="34" charset="0"/>
              <a:buChar char="•"/>
            </a:pPr>
            <a:r>
              <a:rPr lang="en-AU" altLang="cs-CZ" dirty="0">
                <a:solidFill>
                  <a:srgbClr val="002060"/>
                </a:solidFill>
                <a:cs typeface="Times New Roman" panose="02020603050405020304" pitchFamily="18" charset="0"/>
                <a:hlinkClick r:id="rId7"/>
              </a:rPr>
              <a:t>Natural Resource Depletion</a:t>
            </a:r>
            <a:endParaRPr lang="en-AU" altLang="cs-CZ" dirty="0">
              <a:solidFill>
                <a:srgbClr val="002060"/>
              </a:solidFill>
              <a:cs typeface="Times New Roman" panose="02020603050405020304" pitchFamily="18" charset="0"/>
            </a:endParaRPr>
          </a:p>
          <a:p>
            <a:pPr marL="285750" indent="-285750" algn="just">
              <a:buFont typeface="Arial" panose="020B0604020202020204" pitchFamily="34" charset="0"/>
              <a:buChar char="•"/>
            </a:pPr>
            <a:r>
              <a:rPr lang="en-AU" altLang="cs-CZ" dirty="0">
                <a:solidFill>
                  <a:srgbClr val="002060"/>
                </a:solidFill>
                <a:cs typeface="Times New Roman" panose="02020603050405020304" pitchFamily="18" charset="0"/>
                <a:hlinkClick r:id="rId8"/>
              </a:rPr>
              <a:t>Microplastic Pollution</a:t>
            </a:r>
            <a:endParaRPr lang="en-AU" altLang="cs-CZ" dirty="0">
              <a:solidFill>
                <a:srgbClr val="002060"/>
              </a:solidFill>
              <a:cs typeface="Times New Roman" panose="02020603050405020304" pitchFamily="18" charset="0"/>
            </a:endParaRPr>
          </a:p>
          <a:p>
            <a:pPr marL="285750" indent="-285750" algn="just">
              <a:buFont typeface="Arial" panose="020B0604020202020204" pitchFamily="34" charset="0"/>
              <a:buChar char="•"/>
            </a:pPr>
            <a:r>
              <a:rPr lang="en-AU" altLang="cs-CZ" dirty="0">
                <a:solidFill>
                  <a:srgbClr val="002060"/>
                </a:solidFill>
                <a:cs typeface="Times New Roman" panose="02020603050405020304" pitchFamily="18" charset="0"/>
                <a:hlinkClick r:id="rId9"/>
              </a:rPr>
              <a:t>Ambient (outdoor) Air Pollution</a:t>
            </a:r>
            <a:endParaRPr lang="en-AU" altLang="cs-CZ" dirty="0">
              <a:solidFill>
                <a:srgbClr val="002060"/>
              </a:solidFill>
              <a:cs typeface="Times New Roman" panose="02020603050405020304" pitchFamily="18" charset="0"/>
            </a:endParaRPr>
          </a:p>
          <a:p>
            <a:pPr marL="285750" indent="-285750" algn="just">
              <a:buFont typeface="Arial" panose="020B0604020202020204" pitchFamily="34" charset="0"/>
              <a:buChar char="•"/>
            </a:pPr>
            <a:r>
              <a:rPr lang="en-AU" altLang="cs-CZ" dirty="0">
                <a:solidFill>
                  <a:srgbClr val="002060"/>
                </a:solidFill>
                <a:cs typeface="Times New Roman" panose="02020603050405020304" pitchFamily="18" charset="0"/>
              </a:rPr>
              <a:t>Generating Unsustainable Waste (</a:t>
            </a:r>
            <a:r>
              <a:rPr lang="en-AU" altLang="cs-CZ" dirty="0">
                <a:solidFill>
                  <a:srgbClr val="002060"/>
                </a:solidFill>
                <a:cs typeface="Times New Roman" panose="02020603050405020304" pitchFamily="18" charset="0"/>
                <a:hlinkClick r:id="rId10"/>
              </a:rPr>
              <a:t>The impact of textile production and waste on the environment)</a:t>
            </a:r>
            <a:endParaRPr lang="en-AU" altLang="cs-CZ" dirty="0">
              <a:solidFill>
                <a:srgbClr val="002060"/>
              </a:solidFill>
              <a:cs typeface="Times New Roman" panose="02020603050405020304" pitchFamily="18" charset="0"/>
            </a:endParaRPr>
          </a:p>
          <a:p>
            <a:pPr marL="285750" indent="-285750" algn="just">
              <a:buFont typeface="Arial" panose="020B0604020202020204" pitchFamily="34" charset="0"/>
              <a:buChar char="•"/>
            </a:pPr>
            <a:r>
              <a:rPr lang="en-AU" altLang="cs-CZ" dirty="0">
                <a:solidFill>
                  <a:srgbClr val="002060"/>
                </a:solidFill>
                <a:cs typeface="Times New Roman" panose="02020603050405020304" pitchFamily="18" charset="0"/>
              </a:rPr>
              <a:t> and more…</a:t>
            </a:r>
          </a:p>
        </p:txBody>
      </p:sp>
      <p:sp>
        <p:nvSpPr>
          <p:cNvPr id="6" name="Obdélník 5">
            <a:extLst>
              <a:ext uri="{FF2B5EF4-FFF2-40B4-BE49-F238E27FC236}">
                <a16:creationId xmlns:a16="http://schemas.microsoft.com/office/drawing/2014/main" id="{5AD4AD84-9FC3-462B-A615-38A150A8AFFD}"/>
              </a:ext>
            </a:extLst>
          </p:cNvPr>
          <p:cNvSpPr/>
          <p:nvPr/>
        </p:nvSpPr>
        <p:spPr>
          <a:xfrm>
            <a:off x="-529391" y="222711"/>
            <a:ext cx="11273589" cy="584775"/>
          </a:xfrm>
          <a:prstGeom prst="rect">
            <a:avLst/>
          </a:prstGeom>
        </p:spPr>
        <p:txBody>
          <a:bodyPr wrap="square">
            <a:spAutoFit/>
          </a:bodyPr>
          <a:lstStyle/>
          <a:p>
            <a:pPr lvl="0" algn="ctr"/>
            <a:r>
              <a:rPr lang="cs-CZ" altLang="cs-CZ" sz="3200" dirty="0">
                <a:solidFill>
                  <a:srgbClr val="002060"/>
                </a:solidFill>
                <a:cs typeface="Times New Roman" panose="02020603050405020304" pitchFamily="18" charset="0"/>
              </a:rPr>
              <a:t>W</a:t>
            </a:r>
            <a:r>
              <a:rPr lang="en-GB" altLang="cs-CZ" sz="3200" dirty="0">
                <a:solidFill>
                  <a:srgbClr val="002060"/>
                </a:solidFill>
                <a:cs typeface="Times New Roman" panose="02020603050405020304" pitchFamily="18" charset="0"/>
              </a:rPr>
              <a:t>hy should we be interested in sustainable development?</a:t>
            </a:r>
            <a:endParaRPr lang="cs-CZ" altLang="cs-CZ" sz="3200"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386078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5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500"/>
                                        <p:tgtEl>
                                          <p:spTgt spid="9">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xEl>
                                              <p:pRg st="6" end="6"/>
                                            </p:txEl>
                                          </p:spTgt>
                                        </p:tgtEl>
                                        <p:attrNameLst>
                                          <p:attrName>style.visibility</p:attrName>
                                        </p:attrNameLst>
                                      </p:cBhvr>
                                      <p:to>
                                        <p:strVal val="visible"/>
                                      </p:to>
                                    </p:set>
                                    <p:animEffect transition="in" filter="fade">
                                      <p:cBhvr>
                                        <p:cTn id="20" dur="500"/>
                                        <p:tgtEl>
                                          <p:spTgt spid="9">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animEffect transition="in" filter="fade">
                                      <p:cBhvr>
                                        <p:cTn id="23" dur="500"/>
                                        <p:tgtEl>
                                          <p:spTgt spid="9">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8" end="8"/>
                                            </p:txEl>
                                          </p:spTgt>
                                        </p:tgtEl>
                                        <p:attrNameLst>
                                          <p:attrName>style.visibility</p:attrName>
                                        </p:attrNameLst>
                                      </p:cBhvr>
                                      <p:to>
                                        <p:strVal val="visible"/>
                                      </p:to>
                                    </p:set>
                                    <p:animEffect transition="in" filter="fade">
                                      <p:cBhvr>
                                        <p:cTn id="26" dur="500"/>
                                        <p:tgtEl>
                                          <p:spTgt spid="9">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
                                            <p:txEl>
                                              <p:pRg st="9" end="9"/>
                                            </p:txEl>
                                          </p:spTgt>
                                        </p:tgtEl>
                                        <p:attrNameLst>
                                          <p:attrName>style.visibility</p:attrName>
                                        </p:attrNameLst>
                                      </p:cBhvr>
                                      <p:to>
                                        <p:strVal val="visible"/>
                                      </p:to>
                                    </p:set>
                                    <p:animEffect transition="in" filter="fade">
                                      <p:cBhvr>
                                        <p:cTn id="29" dur="500"/>
                                        <p:tgtEl>
                                          <p:spTgt spid="9">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500"/>
                                        <p:tgtEl>
                                          <p:spTgt spid="4">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500"/>
                                        <p:tgtEl>
                                          <p:spTgt spid="4">
                                            <p:txEl>
                                              <p:pRg st="1" end="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fade">
                                      <p:cBhvr>
                                        <p:cTn id="40" dur="500"/>
                                        <p:tgtEl>
                                          <p:spTgt spid="4">
                                            <p:txEl>
                                              <p:pRg st="2" end="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fade">
                                      <p:cBhvr>
                                        <p:cTn id="43" dur="500"/>
                                        <p:tgtEl>
                                          <p:spTgt spid="4">
                                            <p:txEl>
                                              <p:pRg st="3" end="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fade">
                                      <p:cBhvr>
                                        <p:cTn id="4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66675" y="982582"/>
            <a:ext cx="5353049"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cs-CZ" sz="2000" dirty="0">
                <a:solidFill>
                  <a:srgbClr val="002060"/>
                </a:solidFill>
                <a:cs typeface="Times New Roman" panose="02020603050405020304" pitchFamily="18" charset="0"/>
              </a:rPr>
              <a:t>The planetary boundaries concept presents a set of </a:t>
            </a:r>
            <a:r>
              <a:rPr lang="en-GB" altLang="cs-CZ" sz="2000" b="1" dirty="0">
                <a:solidFill>
                  <a:srgbClr val="002060"/>
                </a:solidFill>
                <a:cs typeface="Times New Roman" panose="02020603050405020304" pitchFamily="18" charset="0"/>
              </a:rPr>
              <a:t>nine</a:t>
            </a:r>
            <a:r>
              <a:rPr lang="en-GB" altLang="cs-CZ" sz="2000" dirty="0">
                <a:solidFill>
                  <a:srgbClr val="002060"/>
                </a:solidFill>
                <a:cs typeface="Times New Roman" panose="02020603050405020304" pitchFamily="18" charset="0"/>
              </a:rPr>
              <a:t> planetary boundaries within which humanity can continue to develop and thrive for generations to come</a:t>
            </a:r>
            <a:r>
              <a:rPr lang="cs-CZ" altLang="cs-CZ" sz="2000" dirty="0">
                <a:solidFill>
                  <a:srgbClr val="002060"/>
                </a:solidFill>
                <a:cs typeface="Times New Roman" panose="02020603050405020304" pitchFamily="18" charset="0"/>
              </a:rPr>
              <a:t>.</a:t>
            </a:r>
          </a:p>
          <a:p>
            <a:pPr marL="0" indent="0">
              <a:buNone/>
            </a:pPr>
            <a:endParaRPr lang="cs-CZ" altLang="cs-CZ" sz="2000" dirty="0">
              <a:solidFill>
                <a:srgbClr val="002060"/>
              </a:solidFill>
              <a:latin typeface="Times New Roman" panose="02020603050405020304" pitchFamily="18" charset="0"/>
              <a:cs typeface="Times New Roman" panose="02020603050405020304" pitchFamily="18" charset="0"/>
            </a:endParaRPr>
          </a:p>
          <a:p>
            <a:r>
              <a:rPr lang="en-GB" altLang="cs-CZ" sz="2000" dirty="0">
                <a:solidFill>
                  <a:srgbClr val="002060"/>
                </a:solidFill>
                <a:cs typeface="Times New Roman" panose="02020603050405020304" pitchFamily="18" charset="0"/>
              </a:rPr>
              <a:t>In September 2023, a </a:t>
            </a:r>
            <a:r>
              <a:rPr lang="en-GB" altLang="cs-CZ" sz="2000" dirty="0">
                <a:solidFill>
                  <a:srgbClr val="002060"/>
                </a:solidFill>
                <a:cs typeface="Times New Roman" panose="02020603050405020304" pitchFamily="18" charset="0"/>
                <a:hlinkClick r:id="rId3"/>
              </a:rPr>
              <a:t>team of scientists </a:t>
            </a:r>
            <a:r>
              <a:rPr lang="en-GB" altLang="cs-CZ" sz="2000" dirty="0">
                <a:solidFill>
                  <a:srgbClr val="002060"/>
                </a:solidFill>
                <a:cs typeface="Times New Roman" panose="02020603050405020304" pitchFamily="18" charset="0"/>
              </a:rPr>
              <a:t>quantified, for the first time, all nine processes that regulate the stability and resilience of the Earth system.</a:t>
            </a:r>
            <a:endParaRPr lang="cs-CZ" altLang="cs-CZ" sz="2000" dirty="0">
              <a:solidFill>
                <a:srgbClr val="002060"/>
              </a:solidFill>
              <a:cs typeface="Times New Roman" panose="02020603050405020304" pitchFamily="18" charset="0"/>
            </a:endParaRPr>
          </a:p>
          <a:p>
            <a:endParaRPr lang="en-AU" altLang="cs-CZ" sz="2000" dirty="0">
              <a:solidFill>
                <a:srgbClr val="002060"/>
              </a:solidFill>
              <a:cs typeface="Times New Roman" panose="02020603050405020304" pitchFamily="18" charset="0"/>
            </a:endParaRPr>
          </a:p>
          <a:p>
            <a:r>
              <a:rPr lang="en-GB" altLang="cs-CZ" sz="2000" dirty="0">
                <a:solidFill>
                  <a:srgbClr val="002060"/>
                </a:solidFill>
                <a:cs typeface="Times New Roman" panose="02020603050405020304" pitchFamily="18" charset="0"/>
              </a:rPr>
              <a:t>From global warming to the biosphere and deforestation, from pollutants and plastic to nitrogen cycles and freshwater: </a:t>
            </a:r>
            <a:r>
              <a:rPr lang="en-GB" altLang="cs-CZ" sz="2000" b="1" dirty="0">
                <a:solidFill>
                  <a:srgbClr val="002060"/>
                </a:solidFill>
                <a:highlight>
                  <a:srgbClr val="FFFF00"/>
                </a:highlight>
                <a:cs typeface="Times New Roman" panose="02020603050405020304" pitchFamily="18" charset="0"/>
              </a:rPr>
              <a:t>Six of nine planetary boundaries are being crossed</a:t>
            </a:r>
            <a:r>
              <a:rPr lang="en-GB" altLang="cs-CZ" sz="2000" dirty="0">
                <a:solidFill>
                  <a:srgbClr val="002060"/>
                </a:solidFill>
                <a:cs typeface="Times New Roman" panose="02020603050405020304" pitchFamily="18" charset="0"/>
              </a:rPr>
              <a:t>, while simultaneously pressure in all boundary processes is increasing, new research published in the journal </a:t>
            </a:r>
            <a:r>
              <a:rPr lang="en-GB" altLang="cs-CZ" sz="2000" i="1" dirty="0">
                <a:solidFill>
                  <a:srgbClr val="002060"/>
                </a:solidFill>
                <a:cs typeface="Times New Roman" panose="02020603050405020304" pitchFamily="18" charset="0"/>
                <a:hlinkClick r:id="rId4"/>
              </a:rPr>
              <a:t>Science Advances </a:t>
            </a:r>
            <a:r>
              <a:rPr lang="en-GB" altLang="cs-CZ" sz="2000" dirty="0">
                <a:solidFill>
                  <a:srgbClr val="002060"/>
                </a:solidFill>
                <a:cs typeface="Times New Roman" panose="02020603050405020304" pitchFamily="18" charset="0"/>
              </a:rPr>
              <a:t>shows. </a:t>
            </a:r>
            <a:endParaRPr lang="en-AU" altLang="cs-CZ" sz="2000" dirty="0">
              <a:solidFill>
                <a:srgbClr val="002060"/>
              </a:solidFill>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8F78DCBB-D6E8-4FC2-8300-B1ABF1FE9D82}"/>
              </a:ext>
            </a:extLst>
          </p:cNvPr>
          <p:cNvPicPr>
            <a:picLocks noChangeAspect="1"/>
          </p:cNvPicPr>
          <p:nvPr/>
        </p:nvPicPr>
        <p:blipFill>
          <a:blip r:embed="rId5"/>
          <a:stretch>
            <a:fillRect/>
          </a:stretch>
        </p:blipFill>
        <p:spPr>
          <a:xfrm>
            <a:off x="5314950" y="0"/>
            <a:ext cx="7029449" cy="6858000"/>
          </a:xfrm>
          <a:prstGeom prst="rect">
            <a:avLst/>
          </a:prstGeom>
        </p:spPr>
      </p:pic>
      <p:sp>
        <p:nvSpPr>
          <p:cNvPr id="5" name="Obdélník 4">
            <a:extLst>
              <a:ext uri="{FF2B5EF4-FFF2-40B4-BE49-F238E27FC236}">
                <a16:creationId xmlns:a16="http://schemas.microsoft.com/office/drawing/2014/main" id="{865D36BF-F609-492C-AD2E-8BE5F29FE8C7}"/>
              </a:ext>
            </a:extLst>
          </p:cNvPr>
          <p:cNvSpPr/>
          <p:nvPr/>
        </p:nvSpPr>
        <p:spPr>
          <a:xfrm>
            <a:off x="152401" y="206227"/>
            <a:ext cx="6187440" cy="523220"/>
          </a:xfrm>
          <a:prstGeom prst="rect">
            <a:avLst/>
          </a:prstGeom>
        </p:spPr>
        <p:txBody>
          <a:bodyPr wrap="square">
            <a:spAutoFit/>
          </a:bodyPr>
          <a:lstStyle/>
          <a:p>
            <a:r>
              <a:rPr lang="cs-CZ" sz="2800" kern="0" dirty="0">
                <a:solidFill>
                  <a:srgbClr val="002060"/>
                </a:solidFill>
                <a:ea typeface="+mj-ea"/>
                <a:cs typeface="+mj-cs"/>
              </a:rPr>
              <a:t>3. </a:t>
            </a:r>
            <a:r>
              <a:rPr lang="en-GB" sz="2800" kern="0" dirty="0">
                <a:solidFill>
                  <a:srgbClr val="002060"/>
                </a:solidFill>
                <a:ea typeface="+mj-ea"/>
                <a:cs typeface="+mj-cs"/>
              </a:rPr>
              <a:t>The planetary boundaries concept</a:t>
            </a:r>
          </a:p>
        </p:txBody>
      </p:sp>
    </p:spTree>
    <p:extLst>
      <p:ext uri="{BB962C8B-B14F-4D97-AF65-F5344CB8AC3E}">
        <p14:creationId xmlns:p14="http://schemas.microsoft.com/office/powerpoint/2010/main" val="240044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410776" y="321461"/>
            <a:ext cx="9144000" cy="10138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cs-CZ" b="1" dirty="0">
                <a:solidFill>
                  <a:srgbClr val="002060"/>
                </a:solidFill>
                <a:cs typeface="Times New Roman" panose="02020603050405020304" pitchFamily="18" charset="0"/>
              </a:rPr>
              <a:t>The evolution of the planetary boundaries framework</a:t>
            </a:r>
            <a:endParaRPr lang="en-AU" altLang="cs-CZ" dirty="0">
              <a:solidFill>
                <a:srgbClr val="002060"/>
              </a:solidFill>
              <a:latin typeface="Times New Roman" panose="02020603050405020304" pitchFamily="18" charset="0"/>
              <a:cs typeface="Times New Roman" panose="02020603050405020304" pitchFamily="18" charset="0"/>
            </a:endParaRPr>
          </a:p>
          <a:p>
            <a:endParaRPr lang="en-AU" altLang="cs-CZ" b="1" dirty="0">
              <a:solidFill>
                <a:srgbClr val="002060"/>
              </a:solidFill>
              <a:latin typeface="Times New Roman" panose="02020603050405020304" pitchFamily="18" charset="0"/>
              <a:cs typeface="Times New Roman" panose="02020603050405020304" pitchFamily="18" charset="0"/>
            </a:endParaRPr>
          </a:p>
          <a:p>
            <a:endParaRPr lang="en-AU" altLang="cs-CZ" b="1" dirty="0">
              <a:solidFill>
                <a:srgbClr val="002060"/>
              </a:solidFill>
              <a:latin typeface="Times New Roman" panose="02020603050405020304" pitchFamily="18" charset="0"/>
              <a:cs typeface="Times New Roman" panose="02020603050405020304" pitchFamily="18" charset="0"/>
            </a:endParaRPr>
          </a:p>
          <a:p>
            <a:endParaRPr lang="en-AU" altLang="cs-CZ" b="1" dirty="0">
              <a:solidFill>
                <a:srgbClr val="307871"/>
              </a:solidFill>
              <a:latin typeface="Times New Roman" panose="02020603050405020304" pitchFamily="18" charset="0"/>
              <a:cs typeface="Times New Roman" panose="02020603050405020304" pitchFamily="18" charset="0"/>
            </a:endParaRPr>
          </a:p>
          <a:p>
            <a:endParaRPr lang="en-AU" altLang="cs-CZ" b="1" dirty="0">
              <a:solidFill>
                <a:srgbClr val="307871"/>
              </a:solidFill>
              <a:latin typeface="Times New Roman" panose="02020603050405020304" pitchFamily="18" charset="0"/>
              <a:cs typeface="Times New Roman" panose="02020603050405020304" pitchFamily="18" charset="0"/>
            </a:endParaRPr>
          </a:p>
          <a:p>
            <a:endParaRPr lang="en-AU" altLang="cs-CZ" b="1" dirty="0">
              <a:solidFill>
                <a:srgbClr val="307871"/>
              </a:solidFill>
              <a:latin typeface="Times New Roman" panose="02020603050405020304" pitchFamily="18" charset="0"/>
              <a:cs typeface="Times New Roman" panose="02020603050405020304" pitchFamily="18" charset="0"/>
            </a:endParaRPr>
          </a:p>
          <a:p>
            <a:endParaRPr lang="en-AU" altLang="cs-CZ" b="1" dirty="0">
              <a:solidFill>
                <a:srgbClr val="307871"/>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410940D8-6715-4C05-8D12-D38F7BE2692D}"/>
              </a:ext>
            </a:extLst>
          </p:cNvPr>
          <p:cNvPicPr>
            <a:picLocks noChangeAspect="1"/>
          </p:cNvPicPr>
          <p:nvPr/>
        </p:nvPicPr>
        <p:blipFill rotWithShape="1">
          <a:blip r:embed="rId3"/>
          <a:srcRect l="3813" r="3730"/>
          <a:stretch/>
        </p:blipFill>
        <p:spPr>
          <a:xfrm>
            <a:off x="87308" y="0"/>
            <a:ext cx="12104692" cy="56843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bdélník 5">
            <a:extLst>
              <a:ext uri="{FF2B5EF4-FFF2-40B4-BE49-F238E27FC236}">
                <a16:creationId xmlns:a16="http://schemas.microsoft.com/office/drawing/2014/main" id="{0E005F9C-21C5-46F2-8653-8D7F373A81E4}"/>
              </a:ext>
            </a:extLst>
          </p:cNvPr>
          <p:cNvSpPr/>
          <p:nvPr/>
        </p:nvSpPr>
        <p:spPr>
          <a:xfrm>
            <a:off x="410776" y="6443990"/>
            <a:ext cx="9144000" cy="261610"/>
          </a:xfrm>
          <a:prstGeom prst="rect">
            <a:avLst/>
          </a:prstGeom>
        </p:spPr>
        <p:txBody>
          <a:bodyPr wrap="square">
            <a:spAutoFit/>
          </a:bodyPr>
          <a:lstStyle/>
          <a:p>
            <a:r>
              <a:rPr lang="cs-CZ" sz="1100" dirty="0"/>
              <a:t>Source: </a:t>
            </a:r>
            <a:r>
              <a:rPr lang="en-GB" sz="1100" dirty="0"/>
              <a:t>Azote for Stockholm Resilience Centre, Stockholm University. Based on Richardson et al. 2023, Steffen et al. 2015, and </a:t>
            </a:r>
            <a:r>
              <a:rPr lang="en-GB" sz="1100" dirty="0" err="1"/>
              <a:t>Rockström</a:t>
            </a:r>
            <a:r>
              <a:rPr lang="en-GB" sz="1100" dirty="0"/>
              <a:t> et al. 2009)</a:t>
            </a:r>
          </a:p>
        </p:txBody>
      </p:sp>
    </p:spTree>
    <p:extLst>
      <p:ext uri="{BB962C8B-B14F-4D97-AF65-F5344CB8AC3E}">
        <p14:creationId xmlns:p14="http://schemas.microsoft.com/office/powerpoint/2010/main" val="1174787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536" y="187859"/>
            <a:ext cx="9097362" cy="523220"/>
          </a:xfrm>
          <a:prstGeom prst="rect">
            <a:avLst/>
          </a:prstGeom>
        </p:spPr>
        <p:txBody>
          <a:bodyPr wrap="none">
            <a:spAutoFit/>
          </a:bodyPr>
          <a:lstStyle/>
          <a:p>
            <a:pPr lvl="0">
              <a:defRPr/>
            </a:pPr>
            <a:r>
              <a:rPr lang="en-GB" sz="2800" b="1" kern="0" dirty="0">
                <a:solidFill>
                  <a:srgbClr val="002060"/>
                </a:solidFill>
                <a:ea typeface="+mj-ea"/>
                <a:cs typeface="+mj-cs"/>
              </a:rPr>
              <a:t>Projected global warming under alternative policy scenarios</a:t>
            </a:r>
            <a:endParaRPr kumimoji="0" lang="en-US" sz="2800" b="1" i="0" u="none" strike="noStrike" kern="0" cap="none" spc="0" normalizeH="0" baseline="0" dirty="0">
              <a:ln>
                <a:noFill/>
              </a:ln>
              <a:solidFill>
                <a:srgbClr val="002060"/>
              </a:solidFill>
              <a:effectLst/>
              <a:uLnTx/>
              <a:uFillTx/>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502216" y="102204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A57EBF82-3356-4230-8A3D-2DE24A14CD6A}"/>
              </a:ext>
            </a:extLst>
          </p:cNvPr>
          <p:cNvPicPr>
            <a:picLocks noChangeAspect="1"/>
          </p:cNvPicPr>
          <p:nvPr/>
        </p:nvPicPr>
        <p:blipFill rotWithShape="1">
          <a:blip r:embed="rId3"/>
          <a:srcRect l="21375" t="27088" r="25000" b="4966"/>
          <a:stretch/>
        </p:blipFill>
        <p:spPr>
          <a:xfrm>
            <a:off x="655320" y="960619"/>
            <a:ext cx="7391400" cy="5268051"/>
          </a:xfrm>
          <a:prstGeom prst="rect">
            <a:avLst/>
          </a:prstGeom>
        </p:spPr>
      </p:pic>
      <p:sp>
        <p:nvSpPr>
          <p:cNvPr id="6" name="Obdélník 5">
            <a:extLst>
              <a:ext uri="{FF2B5EF4-FFF2-40B4-BE49-F238E27FC236}">
                <a16:creationId xmlns:a16="http://schemas.microsoft.com/office/drawing/2014/main" id="{8ECF7603-78B4-4192-A4F3-0EA5B1D7FEF7}"/>
              </a:ext>
            </a:extLst>
          </p:cNvPr>
          <p:cNvSpPr/>
          <p:nvPr/>
        </p:nvSpPr>
        <p:spPr>
          <a:xfrm>
            <a:off x="7811204" y="1390226"/>
            <a:ext cx="3778816" cy="4708981"/>
          </a:xfrm>
          <a:prstGeom prst="rect">
            <a:avLst/>
          </a:prstGeom>
        </p:spPr>
        <p:txBody>
          <a:bodyPr wrap="square">
            <a:spAutoFit/>
          </a:bodyPr>
          <a:lstStyle/>
          <a:p>
            <a:r>
              <a:rPr lang="en-GB" sz="2000" dirty="0">
                <a:solidFill>
                  <a:srgbClr val="002060"/>
                </a:solidFill>
                <a:cs typeface="Times New Roman" panose="02020603050405020304" pitchFamily="18" charset="0"/>
              </a:rPr>
              <a:t>The interconnected environmental, social, and health challenges can be characterized as a </a:t>
            </a:r>
            <a:r>
              <a:rPr lang="en-GB" sz="2000" b="1" dirty="0">
                <a:solidFill>
                  <a:srgbClr val="002060"/>
                </a:solidFill>
                <a:cs typeface="Times New Roman" panose="02020603050405020304" pitchFamily="18" charset="0"/>
              </a:rPr>
              <a:t>planetary health crisis</a:t>
            </a:r>
            <a:r>
              <a:rPr lang="en-GB" sz="2000" dirty="0">
                <a:solidFill>
                  <a:srgbClr val="002060"/>
                </a:solidFill>
                <a:cs typeface="Times New Roman" panose="02020603050405020304" pitchFamily="18" charset="0"/>
              </a:rPr>
              <a:t>, caused by human activities such as industrialization, urbanization, deforestation, and the burning of fossil fuels. </a:t>
            </a:r>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r>
              <a:rPr lang="en-GB" sz="2000" dirty="0">
                <a:solidFill>
                  <a:srgbClr val="002060"/>
                </a:solidFill>
                <a:cs typeface="Times New Roman" panose="02020603050405020304" pitchFamily="18" charset="0"/>
              </a:rPr>
              <a:t>The </a:t>
            </a:r>
            <a:r>
              <a:rPr lang="en-GB" sz="2000" b="1" dirty="0">
                <a:solidFill>
                  <a:srgbClr val="002060"/>
                </a:solidFill>
                <a:cs typeface="Times New Roman" panose="02020603050405020304" pitchFamily="18" charset="0"/>
              </a:rPr>
              <a:t>consequences</a:t>
            </a:r>
            <a:r>
              <a:rPr lang="en-GB" sz="2000" dirty="0">
                <a:solidFill>
                  <a:srgbClr val="002060"/>
                </a:solidFill>
                <a:cs typeface="Times New Roman" panose="02020603050405020304" pitchFamily="18" charset="0"/>
              </a:rPr>
              <a:t> of inaction in the face of this crisis are significant and far-reaching, affecting both the natural systems that sustain life on Earth and the wellbeing of human societies.</a:t>
            </a:r>
          </a:p>
        </p:txBody>
      </p:sp>
    </p:spTree>
    <p:extLst>
      <p:ext uri="{BB962C8B-B14F-4D97-AF65-F5344CB8AC3E}">
        <p14:creationId xmlns:p14="http://schemas.microsoft.com/office/powerpoint/2010/main" val="379652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4784758"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5" y="720605"/>
            <a:ext cx="4449099"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800" b="1" dirty="0">
                <a:solidFill>
                  <a:schemeClr val="bg1"/>
                </a:solidFill>
                <a:latin typeface="+mn-lt"/>
                <a:cs typeface="Times New Roman" panose="02020603050405020304" pitchFamily="18" charset="0"/>
              </a:rPr>
              <a:t>3. Sustainable Development Goals (SDGs)</a:t>
            </a:r>
            <a:endParaRPr lang="en-GB" sz="2800" b="1" dirty="0">
              <a:solidFill>
                <a:schemeClr val="bg1"/>
              </a:solidFill>
              <a:latin typeface="+mn-lt"/>
              <a:cs typeface="Times New Roman" panose="02020603050405020304" pitchFamily="18" charset="0"/>
            </a:endParaRPr>
          </a:p>
        </p:txBody>
      </p:sp>
      <p:sp>
        <p:nvSpPr>
          <p:cNvPr id="10" name="Zástupný symbol pro obsah 2"/>
          <p:cNvSpPr txBox="1">
            <a:spLocks/>
          </p:cNvSpPr>
          <p:nvPr/>
        </p:nvSpPr>
        <p:spPr>
          <a:xfrm>
            <a:off x="590796" y="1760040"/>
            <a:ext cx="4449099" cy="288435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chemeClr val="bg1"/>
              </a:solidFill>
              <a:cs typeface="Times New Roman" panose="02020603050405020304" pitchFamily="18" charset="0"/>
            </a:endParaRPr>
          </a:p>
          <a:p>
            <a:pPr marL="0" indent="0">
              <a:buNone/>
            </a:pPr>
            <a:r>
              <a:rPr lang="cs-CZ" sz="2400" dirty="0">
                <a:solidFill>
                  <a:schemeClr val="bg1"/>
                </a:solidFill>
                <a:cs typeface="Times New Roman" panose="02020603050405020304" pitchFamily="18" charset="0"/>
              </a:rPr>
              <a:t>Do you know all 17 SDGs?</a:t>
            </a:r>
          </a:p>
          <a:p>
            <a:pPr marL="0" indent="0">
              <a:buNone/>
            </a:pPr>
            <a:endParaRPr lang="cs-CZ" sz="2400" dirty="0">
              <a:solidFill>
                <a:schemeClr val="bg1"/>
              </a:solidFill>
              <a:cs typeface="Times New Roman" panose="02020603050405020304" pitchFamily="18" charset="0"/>
            </a:endParaRPr>
          </a:p>
          <a:p>
            <a:pPr marL="0" indent="0">
              <a:buNone/>
            </a:pPr>
            <a:endParaRPr lang="cs-CZ" sz="2400" dirty="0">
              <a:solidFill>
                <a:schemeClr val="bg1"/>
              </a:solidFill>
              <a:cs typeface="Times New Roman" panose="02020603050405020304" pitchFamily="18" charset="0"/>
            </a:endParaRPr>
          </a:p>
          <a:p>
            <a:pPr marL="0" indent="0">
              <a:buNone/>
            </a:pPr>
            <a:endParaRPr lang="cs-CZ" sz="2400" dirty="0">
              <a:solidFill>
                <a:schemeClr val="bg1"/>
              </a:solidFill>
              <a:cs typeface="Times New Roman" panose="02020603050405020304" pitchFamily="18" charset="0"/>
            </a:endParaRPr>
          </a:p>
          <a:p>
            <a:pPr marL="0" indent="0">
              <a:buNone/>
            </a:pPr>
            <a:endParaRPr lang="en-US" sz="1200" dirty="0">
              <a:solidFill>
                <a:schemeClr val="bg1"/>
              </a:solidFill>
              <a:cs typeface="Times New Roman" panose="02020603050405020304" pitchFamily="18" charset="0"/>
            </a:endParaRPr>
          </a:p>
        </p:txBody>
      </p:sp>
      <p:sp>
        <p:nvSpPr>
          <p:cNvPr id="11" name="Zástupný symbol pro obsah 2"/>
          <p:cNvSpPr txBox="1">
            <a:spLocks/>
          </p:cNvSpPr>
          <p:nvPr/>
        </p:nvSpPr>
        <p:spPr>
          <a:xfrm>
            <a:off x="5451564" y="417096"/>
            <a:ext cx="4806091" cy="36307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b="1" dirty="0">
              <a:solidFill>
                <a:srgbClr val="002060"/>
              </a:solidFill>
              <a:cs typeface="Times New Roman" panose="02020603050405020304" pitchFamily="18" charset="0"/>
            </a:endParaRPr>
          </a:p>
        </p:txBody>
      </p:sp>
      <p:sp>
        <p:nvSpPr>
          <p:cNvPr id="14" name="Obdélník 13">
            <a:extLst>
              <a:ext uri="{FF2B5EF4-FFF2-40B4-BE49-F238E27FC236}">
                <a16:creationId xmlns:a16="http://schemas.microsoft.com/office/drawing/2014/main" id="{5F8C9A97-7CDE-4190-8DAC-1EB05F0B5F7F}"/>
              </a:ext>
            </a:extLst>
          </p:cNvPr>
          <p:cNvSpPr/>
          <p:nvPr/>
        </p:nvSpPr>
        <p:spPr>
          <a:xfrm>
            <a:off x="5451563" y="1581669"/>
            <a:ext cx="6291345" cy="8402300"/>
          </a:xfrm>
          <a:prstGeom prst="rect">
            <a:avLst/>
          </a:prstGeom>
        </p:spPr>
        <p:txBody>
          <a:bodyPr wrap="square">
            <a:spAutoFit/>
          </a:bodyPr>
          <a:lstStyle/>
          <a:p>
            <a:r>
              <a:rPr lang="en-GB" sz="2000" dirty="0">
                <a:solidFill>
                  <a:srgbClr val="002060"/>
                </a:solidFill>
                <a:cs typeface="Times New Roman" panose="02020603050405020304" pitchFamily="18" charset="0"/>
              </a:rPr>
              <a:t>The 2030 Agenda for Sustainable Development, adopted by all </a:t>
            </a:r>
            <a:r>
              <a:rPr lang="en-GB" sz="2000" b="1" dirty="0">
                <a:solidFill>
                  <a:srgbClr val="002060"/>
                </a:solidFill>
                <a:cs typeface="Times New Roman" panose="02020603050405020304" pitchFamily="18" charset="0"/>
              </a:rPr>
              <a:t>United Nations Member States in 2015</a:t>
            </a:r>
            <a:r>
              <a:rPr lang="en-GB" sz="2000" dirty="0">
                <a:solidFill>
                  <a:srgbClr val="002060"/>
                </a:solidFill>
                <a:cs typeface="Times New Roman" panose="02020603050405020304" pitchFamily="18" charset="0"/>
              </a:rPr>
              <a:t>, provides a shared blueprint for peace and prosperity for people and the planet, now and into the future. </a:t>
            </a:r>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r>
              <a:rPr lang="en-GB" sz="2000" dirty="0">
                <a:solidFill>
                  <a:srgbClr val="002060"/>
                </a:solidFill>
                <a:cs typeface="Times New Roman" panose="02020603050405020304" pitchFamily="18" charset="0"/>
              </a:rPr>
              <a:t>At its heart are the 17 Sustainable Development Goals (SDGs), which are an urgent call for action by all countries - developed and developing - in a global partnership. </a:t>
            </a:r>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r>
              <a:rPr lang="en-GB" sz="2000" dirty="0">
                <a:solidFill>
                  <a:srgbClr val="002060"/>
                </a:solidFill>
                <a:cs typeface="Times New Roman" panose="02020603050405020304" pitchFamily="18" charset="0"/>
              </a:rPr>
              <a:t>They recognize that ending poverty and other deprivations must go hand-in-hand with strategies that improve health and education, reduce inequality, and spur economic growth – all while tackling climate change and working to preserve our oceans and forests.</a:t>
            </a:r>
            <a:endParaRPr lang="cs-CZ" sz="2000" dirty="0">
              <a:solidFill>
                <a:srgbClr val="002060"/>
              </a:solidFill>
              <a:cs typeface="Times New Roman" panose="02020603050405020304" pitchFamily="18" charset="0"/>
              <a:hlinkClick r:id="rId3"/>
            </a:endParaRPr>
          </a:p>
          <a:p>
            <a:endParaRPr lang="cs-CZ" sz="2000" dirty="0">
              <a:solidFill>
                <a:srgbClr val="002060"/>
              </a:solidFill>
              <a:cs typeface="Times New Roman" panose="02020603050405020304" pitchFamily="18" charset="0"/>
              <a:hlinkClick r:id="rId3"/>
            </a:endParaRPr>
          </a:p>
          <a:p>
            <a:r>
              <a:rPr lang="cs-CZ" sz="2000" dirty="0">
                <a:solidFill>
                  <a:srgbClr val="002060"/>
                </a:solidFill>
                <a:cs typeface="Times New Roman" panose="02020603050405020304" pitchFamily="18" charset="0"/>
                <a:hlinkClick r:id="rId3"/>
              </a:rPr>
              <a:t>https://sdgs.un.org/goals</a:t>
            </a:r>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p:txBody>
      </p:sp>
      <p:pic>
        <p:nvPicPr>
          <p:cNvPr id="7" name="Obrázek 6">
            <a:extLst>
              <a:ext uri="{FF2B5EF4-FFF2-40B4-BE49-F238E27FC236}">
                <a16:creationId xmlns:a16="http://schemas.microsoft.com/office/drawing/2014/main" id="{3D11A5C2-1B06-4EFE-9AAB-B123C676484A}"/>
              </a:ext>
            </a:extLst>
          </p:cNvPr>
          <p:cNvPicPr>
            <a:picLocks noChangeAspect="1"/>
          </p:cNvPicPr>
          <p:nvPr/>
        </p:nvPicPr>
        <p:blipFill rotWithShape="1">
          <a:blip r:embed="rId4"/>
          <a:srcRect l="22171" t="39532" r="41338" b="23996"/>
          <a:stretch/>
        </p:blipFill>
        <p:spPr>
          <a:xfrm>
            <a:off x="616921" y="3797599"/>
            <a:ext cx="4449099" cy="2501254"/>
          </a:xfrm>
          <a:prstGeom prst="rect">
            <a:avLst/>
          </a:prstGeom>
        </p:spPr>
      </p:pic>
    </p:spTree>
    <p:extLst>
      <p:ext uri="{BB962C8B-B14F-4D97-AF65-F5344CB8AC3E}">
        <p14:creationId xmlns:p14="http://schemas.microsoft.com/office/powerpoint/2010/main" val="402684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6" end="6"/>
                                            </p:txEl>
                                          </p:spTgt>
                                        </p:tgtEl>
                                        <p:attrNameLst>
                                          <p:attrName>style.visibility</p:attrName>
                                        </p:attrNameLst>
                                      </p:cBhvr>
                                      <p:to>
                                        <p:strVal val="visible"/>
                                      </p:to>
                                    </p:set>
                                    <p:animEffect transition="in" filter="fade">
                                      <p:cBhvr>
                                        <p:cTn id="7" dur="500"/>
                                        <p:tgtEl>
                                          <p:spTgt spid="14">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fade">
                                      <p:cBhvr>
                                        <p:cTn id="2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pic>
        <p:nvPicPr>
          <p:cNvPr id="6" name="Obrázek 5">
            <a:extLst>
              <a:ext uri="{FF2B5EF4-FFF2-40B4-BE49-F238E27FC236}">
                <a16:creationId xmlns:a16="http://schemas.microsoft.com/office/drawing/2014/main" id="{20085640-A7E5-4B7E-89F6-B12DB9FDC064}"/>
              </a:ext>
            </a:extLst>
          </p:cNvPr>
          <p:cNvPicPr>
            <a:picLocks noChangeAspect="1"/>
          </p:cNvPicPr>
          <p:nvPr/>
        </p:nvPicPr>
        <p:blipFill>
          <a:blip r:embed="rId3"/>
          <a:stretch>
            <a:fillRect/>
          </a:stretch>
        </p:blipFill>
        <p:spPr>
          <a:xfrm>
            <a:off x="9775508" y="2174818"/>
            <a:ext cx="1975484" cy="565749"/>
          </a:xfrm>
          <a:prstGeom prst="rect">
            <a:avLst/>
          </a:prstGeom>
        </p:spPr>
      </p:pic>
      <p:pic>
        <p:nvPicPr>
          <p:cNvPr id="7" name="Obrázek 6">
            <a:extLst>
              <a:ext uri="{FF2B5EF4-FFF2-40B4-BE49-F238E27FC236}">
                <a16:creationId xmlns:a16="http://schemas.microsoft.com/office/drawing/2014/main" id="{D6061DC0-DEC8-420B-A817-CB60CBEEC74C}"/>
              </a:ext>
            </a:extLst>
          </p:cNvPr>
          <p:cNvPicPr>
            <a:picLocks noChangeAspect="1"/>
          </p:cNvPicPr>
          <p:nvPr/>
        </p:nvPicPr>
        <p:blipFill>
          <a:blip r:embed="rId4"/>
          <a:stretch>
            <a:fillRect/>
          </a:stretch>
        </p:blipFill>
        <p:spPr>
          <a:xfrm>
            <a:off x="640081" y="1050069"/>
            <a:ext cx="8458198" cy="5074919"/>
          </a:xfrm>
          <a:prstGeom prst="rect">
            <a:avLst/>
          </a:prstGeom>
          <a:ln>
            <a:noFill/>
          </a:ln>
          <a:effectLst>
            <a:outerShdw blurRad="190500" algn="tl" rotWithShape="0">
              <a:srgbClr val="000000">
                <a:alpha val="70000"/>
              </a:srgbClr>
            </a:outerShdw>
          </a:effectLst>
        </p:spPr>
      </p:pic>
      <p:sp>
        <p:nvSpPr>
          <p:cNvPr id="8" name="Obdélník 7">
            <a:extLst>
              <a:ext uri="{FF2B5EF4-FFF2-40B4-BE49-F238E27FC236}">
                <a16:creationId xmlns:a16="http://schemas.microsoft.com/office/drawing/2014/main" id="{68F5DAEE-F763-490A-B14B-F08FB07584C4}"/>
              </a:ext>
            </a:extLst>
          </p:cNvPr>
          <p:cNvSpPr/>
          <p:nvPr/>
        </p:nvSpPr>
        <p:spPr>
          <a:xfrm>
            <a:off x="900893" y="6336268"/>
            <a:ext cx="3364575" cy="369332"/>
          </a:xfrm>
          <a:prstGeom prst="rect">
            <a:avLst/>
          </a:prstGeom>
        </p:spPr>
        <p:txBody>
          <a:bodyPr wrap="none">
            <a:spAutoFit/>
          </a:bodyPr>
          <a:lstStyle/>
          <a:p>
            <a:r>
              <a:rPr lang="cs-CZ" dirty="0"/>
              <a:t>Source: </a:t>
            </a:r>
            <a:r>
              <a:rPr lang="en-GB" dirty="0">
                <a:hlinkClick r:id="rId5"/>
              </a:rPr>
              <a:t>https://sdgs.un.org/goals</a:t>
            </a:r>
            <a:r>
              <a:rPr lang="cs-CZ" dirty="0"/>
              <a:t> </a:t>
            </a:r>
            <a:endParaRPr lang="en-GB" dirty="0"/>
          </a:p>
        </p:txBody>
      </p:sp>
      <p:pic>
        <p:nvPicPr>
          <p:cNvPr id="10" name="Obrázek 9">
            <a:extLst>
              <a:ext uri="{FF2B5EF4-FFF2-40B4-BE49-F238E27FC236}">
                <a16:creationId xmlns:a16="http://schemas.microsoft.com/office/drawing/2014/main" id="{1D8A03BE-04E6-4901-95E8-427D67453A12}"/>
              </a:ext>
            </a:extLst>
          </p:cNvPr>
          <p:cNvPicPr>
            <a:picLocks noChangeAspect="1"/>
          </p:cNvPicPr>
          <p:nvPr/>
        </p:nvPicPr>
        <p:blipFill>
          <a:blip r:embed="rId6"/>
          <a:stretch>
            <a:fillRect/>
          </a:stretch>
        </p:blipFill>
        <p:spPr>
          <a:xfrm>
            <a:off x="9334500" y="3277965"/>
            <a:ext cx="2857500" cy="1228725"/>
          </a:xfrm>
          <a:prstGeom prst="rect">
            <a:avLst/>
          </a:prstGeom>
        </p:spPr>
      </p:pic>
    </p:spTree>
    <p:extLst>
      <p:ext uri="{BB962C8B-B14F-4D97-AF65-F5344CB8AC3E}">
        <p14:creationId xmlns:p14="http://schemas.microsoft.com/office/powerpoint/2010/main" val="862102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8" name="Obdélník 7">
            <a:extLst>
              <a:ext uri="{FF2B5EF4-FFF2-40B4-BE49-F238E27FC236}">
                <a16:creationId xmlns:a16="http://schemas.microsoft.com/office/drawing/2014/main" id="{68F5DAEE-F763-490A-B14B-F08FB07584C4}"/>
              </a:ext>
            </a:extLst>
          </p:cNvPr>
          <p:cNvSpPr/>
          <p:nvPr/>
        </p:nvSpPr>
        <p:spPr>
          <a:xfrm>
            <a:off x="900893" y="6336268"/>
            <a:ext cx="9750426" cy="461665"/>
          </a:xfrm>
          <a:prstGeom prst="rect">
            <a:avLst/>
          </a:prstGeom>
        </p:spPr>
        <p:txBody>
          <a:bodyPr wrap="none">
            <a:spAutoFit/>
          </a:bodyPr>
          <a:lstStyle/>
          <a:p>
            <a:r>
              <a:rPr lang="cs-CZ" sz="2400" b="1" dirty="0">
                <a:solidFill>
                  <a:schemeClr val="accent1">
                    <a:lumMod val="50000"/>
                  </a:schemeClr>
                </a:solidFill>
              </a:rPr>
              <a:t>Examples of SDGs 4 and 9</a:t>
            </a:r>
            <a:r>
              <a:rPr lang="cs-CZ" b="1" dirty="0"/>
              <a:t>, </a:t>
            </a:r>
            <a:r>
              <a:rPr lang="cs-CZ" dirty="0"/>
              <a:t>Source: </a:t>
            </a:r>
            <a:r>
              <a:rPr lang="cs-CZ" sz="1050" dirty="0">
                <a:hlinkClick r:id="rId3"/>
              </a:rPr>
              <a:t>https://www.un.org/sustainabledevelopment/blog/2023/08/what-is-sustainable-development</a:t>
            </a:r>
            <a:r>
              <a:rPr lang="cs-CZ" dirty="0">
                <a:hlinkClick r:id="rId3"/>
              </a:rPr>
              <a:t>/</a:t>
            </a:r>
            <a:r>
              <a:rPr lang="cs-CZ" dirty="0"/>
              <a:t> </a:t>
            </a:r>
            <a:endParaRPr lang="en-GB" dirty="0"/>
          </a:p>
        </p:txBody>
      </p:sp>
      <p:pic>
        <p:nvPicPr>
          <p:cNvPr id="4" name="Obrázek 3">
            <a:extLst>
              <a:ext uri="{FF2B5EF4-FFF2-40B4-BE49-F238E27FC236}">
                <a16:creationId xmlns:a16="http://schemas.microsoft.com/office/drawing/2014/main" id="{1AA73BB1-6711-4E87-8987-015E80C8EBE3}"/>
              </a:ext>
            </a:extLst>
          </p:cNvPr>
          <p:cNvPicPr>
            <a:picLocks noChangeAspect="1"/>
          </p:cNvPicPr>
          <p:nvPr/>
        </p:nvPicPr>
        <p:blipFill rotWithShape="1">
          <a:blip r:embed="rId4"/>
          <a:srcRect l="8368" t="21111" r="59383" b="6000"/>
          <a:stretch/>
        </p:blipFill>
        <p:spPr>
          <a:xfrm>
            <a:off x="0" y="18609"/>
            <a:ext cx="5022916" cy="6386064"/>
          </a:xfrm>
          <a:prstGeom prst="rect">
            <a:avLst/>
          </a:prstGeom>
        </p:spPr>
      </p:pic>
      <p:pic>
        <p:nvPicPr>
          <p:cNvPr id="5" name="Obrázek 4">
            <a:extLst>
              <a:ext uri="{FF2B5EF4-FFF2-40B4-BE49-F238E27FC236}">
                <a16:creationId xmlns:a16="http://schemas.microsoft.com/office/drawing/2014/main" id="{A52488E7-DF62-44F6-9A59-7593A54EF784}"/>
              </a:ext>
            </a:extLst>
          </p:cNvPr>
          <p:cNvPicPr>
            <a:picLocks noChangeAspect="1"/>
          </p:cNvPicPr>
          <p:nvPr/>
        </p:nvPicPr>
        <p:blipFill rotWithShape="1">
          <a:blip r:embed="rId5"/>
          <a:srcRect l="8145" t="20666" r="57806" b="5999"/>
          <a:stretch/>
        </p:blipFill>
        <p:spPr>
          <a:xfrm>
            <a:off x="5022916" y="-18608"/>
            <a:ext cx="5386714" cy="6525886"/>
          </a:xfrm>
          <a:prstGeom prst="rect">
            <a:avLst/>
          </a:prstGeom>
        </p:spPr>
      </p:pic>
    </p:spTree>
    <p:extLst>
      <p:ext uri="{BB962C8B-B14F-4D97-AF65-F5344CB8AC3E}">
        <p14:creationId xmlns:p14="http://schemas.microsoft.com/office/powerpoint/2010/main" val="1409030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8" name="Obdélník 7">
            <a:extLst>
              <a:ext uri="{FF2B5EF4-FFF2-40B4-BE49-F238E27FC236}">
                <a16:creationId xmlns:a16="http://schemas.microsoft.com/office/drawing/2014/main" id="{68F5DAEE-F763-490A-B14B-F08FB07584C4}"/>
              </a:ext>
            </a:extLst>
          </p:cNvPr>
          <p:cNvSpPr/>
          <p:nvPr/>
        </p:nvSpPr>
        <p:spPr>
          <a:xfrm>
            <a:off x="900893" y="6336268"/>
            <a:ext cx="9956380" cy="461665"/>
          </a:xfrm>
          <a:prstGeom prst="rect">
            <a:avLst/>
          </a:prstGeom>
        </p:spPr>
        <p:txBody>
          <a:bodyPr wrap="none">
            <a:spAutoFit/>
          </a:bodyPr>
          <a:lstStyle/>
          <a:p>
            <a:r>
              <a:rPr lang="cs-CZ" sz="2400" b="1" dirty="0">
                <a:solidFill>
                  <a:schemeClr val="accent1">
                    <a:lumMod val="50000"/>
                  </a:schemeClr>
                </a:solidFill>
              </a:rPr>
              <a:t>Examples of SDGs 12 and 14</a:t>
            </a:r>
            <a:r>
              <a:rPr lang="cs-CZ" b="1" dirty="0"/>
              <a:t>, </a:t>
            </a:r>
            <a:r>
              <a:rPr lang="cs-CZ" dirty="0"/>
              <a:t>Source: </a:t>
            </a:r>
            <a:r>
              <a:rPr lang="cs-CZ" sz="1050" dirty="0">
                <a:hlinkClick r:id="rId3"/>
              </a:rPr>
              <a:t>https://www.un.org/sustainabledevelopment/blog/2023/08/what-is-sustainable-development</a:t>
            </a:r>
            <a:r>
              <a:rPr lang="cs-CZ" dirty="0">
                <a:hlinkClick r:id="rId3"/>
              </a:rPr>
              <a:t>/</a:t>
            </a:r>
            <a:r>
              <a:rPr lang="cs-CZ" dirty="0"/>
              <a:t> </a:t>
            </a:r>
            <a:endParaRPr lang="en-GB" dirty="0"/>
          </a:p>
        </p:txBody>
      </p:sp>
      <p:pic>
        <p:nvPicPr>
          <p:cNvPr id="6" name="Obrázek 5">
            <a:extLst>
              <a:ext uri="{FF2B5EF4-FFF2-40B4-BE49-F238E27FC236}">
                <a16:creationId xmlns:a16="http://schemas.microsoft.com/office/drawing/2014/main" id="{9E4CDD47-3266-4D4F-AD3E-F8457DB67862}"/>
              </a:ext>
            </a:extLst>
          </p:cNvPr>
          <p:cNvPicPr>
            <a:picLocks noChangeAspect="1"/>
          </p:cNvPicPr>
          <p:nvPr/>
        </p:nvPicPr>
        <p:blipFill rotWithShape="1">
          <a:blip r:embed="rId4"/>
          <a:srcRect l="35026" t="24742" r="35979" b="7608"/>
          <a:stretch/>
        </p:blipFill>
        <p:spPr>
          <a:xfrm>
            <a:off x="14844" y="18609"/>
            <a:ext cx="4887094" cy="6413880"/>
          </a:xfrm>
          <a:prstGeom prst="rect">
            <a:avLst/>
          </a:prstGeom>
        </p:spPr>
      </p:pic>
      <p:pic>
        <p:nvPicPr>
          <p:cNvPr id="7" name="Obrázek 6">
            <a:extLst>
              <a:ext uri="{FF2B5EF4-FFF2-40B4-BE49-F238E27FC236}">
                <a16:creationId xmlns:a16="http://schemas.microsoft.com/office/drawing/2014/main" id="{85A7EC32-5092-4737-8673-CA0AE8CE0502}"/>
              </a:ext>
            </a:extLst>
          </p:cNvPr>
          <p:cNvPicPr>
            <a:picLocks noChangeAspect="1"/>
          </p:cNvPicPr>
          <p:nvPr/>
        </p:nvPicPr>
        <p:blipFill rotWithShape="1">
          <a:blip r:embed="rId5"/>
          <a:srcRect l="34949" t="23093" r="35979" b="9829"/>
          <a:stretch/>
        </p:blipFill>
        <p:spPr>
          <a:xfrm>
            <a:off x="4901938" y="54217"/>
            <a:ext cx="4887094" cy="6342663"/>
          </a:xfrm>
          <a:prstGeom prst="rect">
            <a:avLst/>
          </a:prstGeom>
        </p:spPr>
      </p:pic>
    </p:spTree>
    <p:extLst>
      <p:ext uri="{BB962C8B-B14F-4D97-AF65-F5344CB8AC3E}">
        <p14:creationId xmlns:p14="http://schemas.microsoft.com/office/powerpoint/2010/main" val="1798319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4784758"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5" y="720605"/>
            <a:ext cx="4121219"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800" b="1" dirty="0">
                <a:solidFill>
                  <a:schemeClr val="bg1"/>
                </a:solidFill>
                <a:latin typeface="+mn-lt"/>
                <a:cs typeface="Times New Roman" panose="02020603050405020304" pitchFamily="18" charset="0"/>
              </a:rPr>
              <a:t>5. Measurability of SDGs goals</a:t>
            </a:r>
          </a:p>
          <a:p>
            <a:pPr algn="l"/>
            <a:endParaRPr lang="en-GB" sz="2800" b="1" dirty="0">
              <a:solidFill>
                <a:schemeClr val="bg1"/>
              </a:solidFill>
              <a:latin typeface="+mn-lt"/>
              <a:cs typeface="Times New Roman" panose="02020603050405020304" pitchFamily="18" charset="0"/>
            </a:endParaRPr>
          </a:p>
        </p:txBody>
      </p:sp>
      <p:sp>
        <p:nvSpPr>
          <p:cNvPr id="10" name="Zástupný symbol pro obsah 2"/>
          <p:cNvSpPr txBox="1">
            <a:spLocks/>
          </p:cNvSpPr>
          <p:nvPr/>
        </p:nvSpPr>
        <p:spPr>
          <a:xfrm>
            <a:off x="590796" y="1760040"/>
            <a:ext cx="4449099" cy="288435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chemeClr val="bg1"/>
              </a:solidFill>
              <a:cs typeface="Times New Roman" panose="02020603050405020304" pitchFamily="18" charset="0"/>
            </a:endParaRPr>
          </a:p>
          <a:p>
            <a:pPr marL="0" indent="0">
              <a:buNone/>
            </a:pPr>
            <a:r>
              <a:rPr lang="cs-CZ" sz="2400" dirty="0">
                <a:solidFill>
                  <a:schemeClr val="bg1"/>
                </a:solidFill>
                <a:cs typeface="Times New Roman" panose="02020603050405020304" pitchFamily="18" charset="0"/>
              </a:rPr>
              <a:t>Discover….</a:t>
            </a:r>
          </a:p>
          <a:p>
            <a:pPr marL="0" indent="0">
              <a:buNone/>
            </a:pPr>
            <a:endParaRPr lang="cs-CZ" sz="2400" dirty="0">
              <a:solidFill>
                <a:schemeClr val="bg1"/>
              </a:solidFill>
              <a:cs typeface="Times New Roman" panose="02020603050405020304" pitchFamily="18" charset="0"/>
            </a:endParaRPr>
          </a:p>
          <a:p>
            <a:pPr marL="0" indent="0">
              <a:buNone/>
            </a:pPr>
            <a:endParaRPr lang="cs-CZ" sz="2400" dirty="0">
              <a:solidFill>
                <a:schemeClr val="bg1"/>
              </a:solidFill>
              <a:cs typeface="Times New Roman" panose="02020603050405020304" pitchFamily="18" charset="0"/>
            </a:endParaRPr>
          </a:p>
          <a:p>
            <a:pPr marL="0" indent="0">
              <a:buNone/>
            </a:pPr>
            <a:endParaRPr lang="cs-CZ" sz="2400" dirty="0">
              <a:solidFill>
                <a:schemeClr val="bg1"/>
              </a:solidFill>
              <a:cs typeface="Times New Roman" panose="02020603050405020304" pitchFamily="18" charset="0"/>
            </a:endParaRPr>
          </a:p>
          <a:p>
            <a:pPr marL="0" indent="0">
              <a:buNone/>
            </a:pPr>
            <a:endParaRPr lang="en-US" sz="1200" dirty="0">
              <a:solidFill>
                <a:schemeClr val="bg1"/>
              </a:solidFill>
              <a:cs typeface="Times New Roman" panose="02020603050405020304" pitchFamily="18" charset="0"/>
            </a:endParaRPr>
          </a:p>
        </p:txBody>
      </p:sp>
      <p:sp>
        <p:nvSpPr>
          <p:cNvPr id="11" name="Zástupný symbol pro obsah 2"/>
          <p:cNvSpPr txBox="1">
            <a:spLocks/>
          </p:cNvSpPr>
          <p:nvPr/>
        </p:nvSpPr>
        <p:spPr>
          <a:xfrm>
            <a:off x="5451564" y="417096"/>
            <a:ext cx="4806091" cy="36307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b="1" dirty="0">
              <a:solidFill>
                <a:srgbClr val="002060"/>
              </a:solidFill>
              <a:cs typeface="Times New Roman" panose="02020603050405020304" pitchFamily="18" charset="0"/>
            </a:endParaRPr>
          </a:p>
        </p:txBody>
      </p:sp>
      <p:sp>
        <p:nvSpPr>
          <p:cNvPr id="14" name="Obdélník 13">
            <a:extLst>
              <a:ext uri="{FF2B5EF4-FFF2-40B4-BE49-F238E27FC236}">
                <a16:creationId xmlns:a16="http://schemas.microsoft.com/office/drawing/2014/main" id="{5F8C9A97-7CDE-4190-8DAC-1EB05F0B5F7F}"/>
              </a:ext>
            </a:extLst>
          </p:cNvPr>
          <p:cNvSpPr/>
          <p:nvPr/>
        </p:nvSpPr>
        <p:spPr>
          <a:xfrm>
            <a:off x="5483688" y="720605"/>
            <a:ext cx="6291345" cy="9017853"/>
          </a:xfrm>
          <a:prstGeom prst="rect">
            <a:avLst/>
          </a:prstGeom>
        </p:spPr>
        <p:txBody>
          <a:bodyPr wrap="square">
            <a:spAutoFit/>
          </a:bodyPr>
          <a:lstStyle/>
          <a:p>
            <a:r>
              <a:rPr lang="en-AU" sz="2000" dirty="0">
                <a:solidFill>
                  <a:srgbClr val="002060"/>
                </a:solidFill>
                <a:cs typeface="Times New Roman" panose="02020603050405020304" pitchFamily="18" charset="0"/>
              </a:rPr>
              <a:t>From this report you can:</a:t>
            </a:r>
          </a:p>
          <a:p>
            <a:endParaRPr lang="en-AU" sz="2000" dirty="0">
              <a:solidFill>
                <a:srgbClr val="002060"/>
              </a:solidFill>
              <a:cs typeface="Times New Roman" panose="02020603050405020304" pitchFamily="18" charset="0"/>
              <a:hlinkClick r:id="rId3"/>
            </a:endParaRPr>
          </a:p>
          <a:p>
            <a:pPr marL="342900" indent="-342900">
              <a:buFont typeface="Arial" panose="020B0604020202020204" pitchFamily="34" charset="0"/>
              <a:buChar char="•"/>
            </a:pPr>
            <a:r>
              <a:rPr lang="en-AU" sz="2000" dirty="0">
                <a:solidFill>
                  <a:srgbClr val="002060"/>
                </a:solidFill>
                <a:cs typeface="Times New Roman" panose="02020603050405020304" pitchFamily="18" charset="0"/>
              </a:rPr>
              <a:t>View Rankings &amp; Scores</a:t>
            </a:r>
          </a:p>
          <a:p>
            <a:pPr marL="342900" indent="-342900">
              <a:buFont typeface="Arial" panose="020B0604020202020204" pitchFamily="34" charset="0"/>
              <a:buChar char="•"/>
            </a:pPr>
            <a:endParaRPr lang="en-AU" sz="2000" dirty="0">
              <a:solidFill>
                <a:srgbClr val="002060"/>
              </a:solidFill>
              <a:cs typeface="Times New Roman" panose="02020603050405020304" pitchFamily="18" charset="0"/>
            </a:endParaRPr>
          </a:p>
          <a:p>
            <a:pPr marL="342900" indent="-342900">
              <a:buFont typeface="Arial" panose="020B0604020202020204" pitchFamily="34" charset="0"/>
              <a:buChar char="•"/>
            </a:pPr>
            <a:r>
              <a:rPr lang="en-AU" sz="2000" dirty="0">
                <a:solidFill>
                  <a:srgbClr val="002060"/>
                </a:solidFill>
                <a:cs typeface="Times New Roman" panose="02020603050405020304" pitchFamily="18" charset="0"/>
              </a:rPr>
              <a:t>Explore Interactive Maps</a:t>
            </a:r>
          </a:p>
          <a:p>
            <a:pPr marL="342900" indent="-342900">
              <a:buFont typeface="Arial" panose="020B0604020202020204" pitchFamily="34" charset="0"/>
              <a:buChar char="•"/>
            </a:pPr>
            <a:endParaRPr lang="en-AU" sz="2000" dirty="0">
              <a:solidFill>
                <a:srgbClr val="002060"/>
              </a:solidFill>
              <a:cs typeface="Times New Roman" panose="02020603050405020304" pitchFamily="18" charset="0"/>
            </a:endParaRPr>
          </a:p>
          <a:p>
            <a:pPr marL="342900" indent="-342900">
              <a:buFont typeface="Arial" panose="020B0604020202020204" pitchFamily="34" charset="0"/>
              <a:buChar char="•"/>
            </a:pPr>
            <a:r>
              <a:rPr lang="en-AU" sz="2000" dirty="0">
                <a:solidFill>
                  <a:srgbClr val="002060"/>
                </a:solidFill>
                <a:cs typeface="Times New Roman" panose="02020603050405020304" pitchFamily="18" charset="0"/>
              </a:rPr>
              <a:t>Analyse Country Profiles</a:t>
            </a:r>
          </a:p>
          <a:p>
            <a:pPr marL="342900" indent="-342900">
              <a:buFont typeface="Arial" panose="020B0604020202020204" pitchFamily="34" charset="0"/>
              <a:buChar char="•"/>
            </a:pPr>
            <a:endParaRPr lang="en-AU" sz="2000" dirty="0">
              <a:solidFill>
                <a:srgbClr val="002060"/>
              </a:solidFill>
              <a:cs typeface="Times New Roman" panose="02020603050405020304" pitchFamily="18" charset="0"/>
            </a:endParaRPr>
          </a:p>
          <a:p>
            <a:pPr marL="342900" indent="-342900">
              <a:buFont typeface="Arial" panose="020B0604020202020204" pitchFamily="34" charset="0"/>
              <a:buChar char="•"/>
            </a:pPr>
            <a:r>
              <a:rPr lang="en-AU" sz="2000" dirty="0">
                <a:solidFill>
                  <a:srgbClr val="002060"/>
                </a:solidFill>
                <a:cs typeface="Times New Roman" panose="02020603050405020304" pitchFamily="18" charset="0"/>
              </a:rPr>
              <a:t>Try the Data Explorer</a:t>
            </a:r>
          </a:p>
          <a:p>
            <a:pPr marL="342900" indent="-342900">
              <a:buFont typeface="Arial" panose="020B0604020202020204" pitchFamily="34" charset="0"/>
              <a:buChar char="•"/>
            </a:pPr>
            <a:endParaRPr lang="en-AU" sz="2000" dirty="0">
              <a:solidFill>
                <a:srgbClr val="002060"/>
              </a:solidFill>
              <a:cs typeface="Times New Roman" panose="02020603050405020304" pitchFamily="18" charset="0"/>
            </a:endParaRPr>
          </a:p>
          <a:p>
            <a:pPr marL="342900" indent="-342900">
              <a:buFont typeface="Arial" panose="020B0604020202020204" pitchFamily="34" charset="0"/>
              <a:buChar char="•"/>
            </a:pPr>
            <a:r>
              <a:rPr lang="en-AU" sz="2000" dirty="0">
                <a:solidFill>
                  <a:srgbClr val="002060"/>
                </a:solidFill>
                <a:cs typeface="Times New Roman" panose="02020603050405020304" pitchFamily="18" charset="0"/>
              </a:rPr>
              <a:t>Download Report and Materials</a:t>
            </a:r>
          </a:p>
          <a:p>
            <a:endParaRPr lang="cs-CZ" sz="2000" dirty="0">
              <a:solidFill>
                <a:srgbClr val="002060"/>
              </a:solidFill>
              <a:cs typeface="Times New Roman" panose="02020603050405020304" pitchFamily="18" charset="0"/>
            </a:endParaRPr>
          </a:p>
          <a:p>
            <a:r>
              <a:rPr lang="cs-CZ" sz="2000" dirty="0" err="1">
                <a:solidFill>
                  <a:srgbClr val="002060"/>
                </a:solidFill>
                <a:cs typeface="Times New Roman" panose="02020603050405020304" pitchFamily="18" charset="0"/>
              </a:rPr>
              <a:t>Methodology</a:t>
            </a:r>
            <a:r>
              <a:rPr lang="cs-CZ" sz="2000" dirty="0">
                <a:solidFill>
                  <a:srgbClr val="002060"/>
                </a:solidFill>
                <a:cs typeface="Times New Roman" panose="02020603050405020304" pitchFamily="18" charset="0"/>
              </a:rPr>
              <a:t> of </a:t>
            </a:r>
            <a:r>
              <a:rPr lang="cs-CZ" sz="2000" dirty="0" err="1">
                <a:solidFill>
                  <a:srgbClr val="002060"/>
                </a:solidFill>
                <a:cs typeface="Times New Roman" panose="02020603050405020304" pitchFamily="18" charset="0"/>
              </a:rPr>
              <a:t>this</a:t>
            </a:r>
            <a:r>
              <a:rPr lang="cs-CZ" sz="2000" dirty="0">
                <a:solidFill>
                  <a:srgbClr val="002060"/>
                </a:solidFill>
                <a:cs typeface="Times New Roman" panose="02020603050405020304" pitchFamily="18" charset="0"/>
              </a:rPr>
              <a:t> report </a:t>
            </a:r>
            <a:r>
              <a:rPr lang="cs-CZ" sz="1400" dirty="0">
                <a:solidFill>
                  <a:srgbClr val="002060"/>
                </a:solidFill>
                <a:cs typeface="Times New Roman" panose="02020603050405020304" pitchFamily="18" charset="0"/>
                <a:hlinkClick r:id="rId4"/>
              </a:rPr>
              <a:t>https://dashboards.sdgindex.org/chapters/methodology#a-3-methodology-overview</a:t>
            </a:r>
            <a:r>
              <a:rPr lang="cs-CZ" sz="1400" dirty="0">
                <a:solidFill>
                  <a:srgbClr val="002060"/>
                </a:solidFill>
                <a:cs typeface="Times New Roman" panose="02020603050405020304" pitchFamily="18" charset="0"/>
              </a:rPr>
              <a:t> </a:t>
            </a:r>
          </a:p>
          <a:p>
            <a:endParaRPr lang="cs-CZ" sz="2000" dirty="0">
              <a:solidFill>
                <a:srgbClr val="002060"/>
              </a:solidFill>
              <a:cs typeface="Times New Roman" panose="02020603050405020304" pitchFamily="18" charset="0"/>
            </a:endParaRPr>
          </a:p>
          <a:p>
            <a:r>
              <a:rPr lang="fr-FR" sz="2000" dirty="0">
                <a:solidFill>
                  <a:srgbClr val="002060"/>
                </a:solidFill>
                <a:cs typeface="Times New Roman" panose="02020603050405020304" pitchFamily="18" charset="0"/>
              </a:rPr>
              <a:t>Source: </a:t>
            </a:r>
            <a:r>
              <a:rPr lang="cs-CZ" dirty="0">
                <a:solidFill>
                  <a:srgbClr val="002060"/>
                </a:solidFill>
                <a:cs typeface="Times New Roman" panose="02020603050405020304" pitchFamily="18" charset="0"/>
                <a:hlinkClick r:id="rId5"/>
              </a:rPr>
              <a:t>https://dashboards.sdgindex.org/</a:t>
            </a:r>
            <a:r>
              <a:rPr lang="cs-CZ" dirty="0">
                <a:solidFill>
                  <a:srgbClr val="002060"/>
                </a:solidFill>
                <a:cs typeface="Times New Roman" panose="02020603050405020304" pitchFamily="18" charset="0"/>
              </a:rPr>
              <a:t> </a:t>
            </a:r>
          </a:p>
          <a:p>
            <a:r>
              <a:rPr lang="fr-FR" sz="2000" dirty="0">
                <a:solidFill>
                  <a:srgbClr val="002060"/>
                </a:solidFill>
                <a:cs typeface="Times New Roman" panose="02020603050405020304" pitchFamily="18" charset="0"/>
                <a:hlinkClick r:id="rId6"/>
              </a:rPr>
              <a:t>https://dashboards.sdgindex.org/map</a:t>
            </a:r>
            <a:r>
              <a:rPr lang="cs-CZ" sz="2000" dirty="0">
                <a:solidFill>
                  <a:srgbClr val="002060"/>
                </a:solidFill>
                <a:cs typeface="Times New Roman" panose="02020603050405020304" pitchFamily="18" charset="0"/>
              </a:rPr>
              <a:t> </a:t>
            </a:r>
            <a:endParaRPr lang="fr-FR"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p:txBody>
      </p:sp>
      <p:pic>
        <p:nvPicPr>
          <p:cNvPr id="3" name="Obrázek 2">
            <a:hlinkClick r:id="rId5"/>
            <a:extLst>
              <a:ext uri="{FF2B5EF4-FFF2-40B4-BE49-F238E27FC236}">
                <a16:creationId xmlns:a16="http://schemas.microsoft.com/office/drawing/2014/main" id="{FBD38B60-4D1F-425E-B9D2-2E4150F10E42}"/>
              </a:ext>
            </a:extLst>
          </p:cNvPr>
          <p:cNvPicPr>
            <a:picLocks noChangeAspect="1"/>
          </p:cNvPicPr>
          <p:nvPr/>
        </p:nvPicPr>
        <p:blipFill rotWithShape="1">
          <a:blip r:embed="rId7"/>
          <a:srcRect l="22020" t="31663" r="58771" b="20704"/>
          <a:stretch/>
        </p:blipFill>
        <p:spPr>
          <a:xfrm>
            <a:off x="1507958" y="3021871"/>
            <a:ext cx="2342147" cy="32666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0824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6" end="6"/>
                                            </p:txEl>
                                          </p:spTgt>
                                        </p:tgtEl>
                                        <p:attrNameLst>
                                          <p:attrName>style.visibility</p:attrName>
                                        </p:attrNameLst>
                                      </p:cBhvr>
                                      <p:to>
                                        <p:strVal val="visible"/>
                                      </p:to>
                                    </p:set>
                                    <p:animEffect transition="in" filter="fade">
                                      <p:cBhvr>
                                        <p:cTn id="22" dur="500"/>
                                        <p:tgtEl>
                                          <p:spTgt spid="1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8" end="8"/>
                                            </p:txEl>
                                          </p:spTgt>
                                        </p:tgtEl>
                                        <p:attrNameLst>
                                          <p:attrName>style.visibility</p:attrName>
                                        </p:attrNameLst>
                                      </p:cBhvr>
                                      <p:to>
                                        <p:strVal val="visible"/>
                                      </p:to>
                                    </p:set>
                                    <p:animEffect transition="in" filter="fade">
                                      <p:cBhvr>
                                        <p:cTn id="27" dur="500"/>
                                        <p:tgtEl>
                                          <p:spTgt spid="1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10" end="10"/>
                                            </p:txEl>
                                          </p:spTgt>
                                        </p:tgtEl>
                                        <p:attrNameLst>
                                          <p:attrName>style.visibility</p:attrName>
                                        </p:attrNameLst>
                                      </p:cBhvr>
                                      <p:to>
                                        <p:strVal val="visible"/>
                                      </p:to>
                                    </p:set>
                                    <p:animEffect transition="in" filter="fade">
                                      <p:cBhvr>
                                        <p:cTn id="32" dur="500"/>
                                        <p:tgtEl>
                                          <p:spTgt spid="14">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xEl>
                                              <p:pRg st="12" end="12"/>
                                            </p:txEl>
                                          </p:spTgt>
                                        </p:tgtEl>
                                        <p:attrNameLst>
                                          <p:attrName>style.visibility</p:attrName>
                                        </p:attrNameLst>
                                      </p:cBhvr>
                                      <p:to>
                                        <p:strVal val="visible"/>
                                      </p:to>
                                    </p:set>
                                    <p:animEffect transition="in" filter="fade">
                                      <p:cBhvr>
                                        <p:cTn id="37" dur="500"/>
                                        <p:tgtEl>
                                          <p:spTgt spid="1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712218" y="128222"/>
            <a:ext cx="5365571" cy="646331"/>
          </a:xfrm>
          <a:prstGeom prst="rect">
            <a:avLst/>
          </a:prstGeom>
        </p:spPr>
        <p:txBody>
          <a:bodyPr wrap="none">
            <a:spAutoFit/>
          </a:bodyPr>
          <a:lstStyle/>
          <a:p>
            <a:pPr>
              <a:defRPr/>
            </a:pPr>
            <a:r>
              <a:rPr lang="cs-CZ" sz="3600" kern="0" dirty="0">
                <a:solidFill>
                  <a:srgbClr val="002060"/>
                </a:solidFill>
                <a:latin typeface="Times New Roman" panose="02020603050405020304" pitchFamily="18" charset="0"/>
                <a:cs typeface="Times New Roman" panose="02020603050405020304" pitchFamily="18" charset="0"/>
              </a:rPr>
              <a:t>The </a:t>
            </a:r>
            <a:r>
              <a:rPr lang="cs-CZ" sz="3600" kern="0" dirty="0" err="1">
                <a:solidFill>
                  <a:srgbClr val="002060"/>
                </a:solidFill>
                <a:latin typeface="Times New Roman" panose="02020603050405020304" pitchFamily="18" charset="0"/>
                <a:cs typeface="Times New Roman" panose="02020603050405020304" pitchFamily="18" charset="0"/>
              </a:rPr>
              <a:t>Future</a:t>
            </a:r>
            <a:r>
              <a:rPr lang="cs-CZ" sz="3600" kern="0" dirty="0">
                <a:solidFill>
                  <a:srgbClr val="002060"/>
                </a:solidFill>
                <a:latin typeface="Times New Roman" panose="02020603050405020304" pitchFamily="18" charset="0"/>
                <a:cs typeface="Times New Roman" panose="02020603050405020304" pitchFamily="18" charset="0"/>
              </a:rPr>
              <a:t> of </a:t>
            </a:r>
            <a:r>
              <a:rPr lang="cs-CZ" sz="3600" kern="0" dirty="0" err="1">
                <a:solidFill>
                  <a:srgbClr val="002060"/>
                </a:solidFill>
                <a:latin typeface="Times New Roman" panose="02020603050405020304" pitchFamily="18" charset="0"/>
                <a:cs typeface="Times New Roman" panose="02020603050405020304" pitchFamily="18" charset="0"/>
              </a:rPr>
              <a:t>our</a:t>
            </a:r>
            <a:r>
              <a:rPr lang="cs-CZ" sz="3600" kern="0" dirty="0">
                <a:solidFill>
                  <a:srgbClr val="002060"/>
                </a:solidFill>
                <a:latin typeface="Times New Roman" panose="02020603050405020304" pitchFamily="18" charset="0"/>
                <a:cs typeface="Times New Roman" panose="02020603050405020304" pitchFamily="18" charset="0"/>
              </a:rPr>
              <a:t> planet…?</a:t>
            </a:r>
            <a:endParaRPr kumimoji="0" lang="en-US" sz="3600" b="0" i="0" u="none" strike="noStrike" kern="0" cap="none" spc="0" normalizeH="0" baseline="0" dirty="0">
              <a:ln>
                <a:noFill/>
              </a:ln>
              <a:solidFill>
                <a:srgbClr val="002060"/>
              </a:solidFill>
              <a:effectLst/>
              <a:uLnTx/>
              <a:uFillTx/>
            </a:endParaRPr>
          </a:p>
        </p:txBody>
      </p:sp>
      <p:sp>
        <p:nvSpPr>
          <p:cNvPr id="8" name="Zástupný symbol pro obsah 2"/>
          <p:cNvSpPr txBox="1">
            <a:spLocks/>
          </p:cNvSpPr>
          <p:nvPr/>
        </p:nvSpPr>
        <p:spPr>
          <a:xfrm>
            <a:off x="395536" y="1171078"/>
            <a:ext cx="3053517" cy="4780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cs-CZ" altLang="cs-CZ" sz="2400"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6" name="Zástupný symbol pro obsah 2">
            <a:extLst>
              <a:ext uri="{FF2B5EF4-FFF2-40B4-BE49-F238E27FC236}">
                <a16:creationId xmlns:a16="http://schemas.microsoft.com/office/drawing/2014/main" id="{E5F0E716-6375-43C2-A348-B22ED605D1B6}"/>
              </a:ext>
            </a:extLst>
          </p:cNvPr>
          <p:cNvSpPr txBox="1">
            <a:spLocks/>
          </p:cNvSpPr>
          <p:nvPr/>
        </p:nvSpPr>
        <p:spPr>
          <a:xfrm>
            <a:off x="209434" y="6077153"/>
            <a:ext cx="3139440" cy="3007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1400" dirty="0">
                <a:solidFill>
                  <a:srgbClr val="002060"/>
                </a:solidFill>
                <a:cs typeface="Times New Roman" panose="02020603050405020304" pitchFamily="18" charset="0"/>
              </a:rPr>
              <a:t>In a </a:t>
            </a:r>
            <a:r>
              <a:rPr lang="cs-CZ" altLang="cs-CZ" sz="1400" dirty="0" err="1">
                <a:solidFill>
                  <a:srgbClr val="002060"/>
                </a:solidFill>
                <a:cs typeface="Times New Roman" panose="02020603050405020304" pitchFamily="18" charset="0"/>
              </a:rPr>
              <a:t>thousand</a:t>
            </a:r>
            <a:r>
              <a:rPr lang="cs-CZ" altLang="cs-CZ" sz="1400" dirty="0">
                <a:solidFill>
                  <a:srgbClr val="002060"/>
                </a:solidFill>
                <a:cs typeface="Times New Roman" panose="02020603050405020304" pitchFamily="18" charset="0"/>
              </a:rPr>
              <a:t> </a:t>
            </a:r>
            <a:r>
              <a:rPr lang="cs-CZ" altLang="cs-CZ" sz="1400" dirty="0" err="1">
                <a:solidFill>
                  <a:srgbClr val="002060"/>
                </a:solidFill>
                <a:cs typeface="Times New Roman" panose="02020603050405020304" pitchFamily="18" charset="0"/>
              </a:rPr>
              <a:t>years</a:t>
            </a:r>
            <a:r>
              <a:rPr lang="cs-CZ" altLang="cs-CZ" sz="1400" dirty="0">
                <a:solidFill>
                  <a:srgbClr val="002060"/>
                </a:solidFill>
                <a:cs typeface="Times New Roman" panose="02020603050405020304" pitchFamily="18" charset="0"/>
              </a:rPr>
              <a:t> (deepai.org</a:t>
            </a:r>
            <a:r>
              <a:rPr lang="cs-CZ" altLang="cs-CZ" sz="1400" b="1" dirty="0">
                <a:solidFill>
                  <a:srgbClr val="002060"/>
                </a:solidFill>
                <a:latin typeface="Times New Roman" panose="02020603050405020304" pitchFamily="18" charset="0"/>
                <a:cs typeface="Times New Roman" panose="02020603050405020304" pitchFamily="18" charset="0"/>
              </a:rPr>
              <a:t>)</a:t>
            </a:r>
            <a:endParaRPr lang="en-AU" altLang="cs-CZ" sz="1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25E1550E-CE1D-489C-A7F0-EE11EB950192}"/>
              </a:ext>
            </a:extLst>
          </p:cNvPr>
          <p:cNvPicPr>
            <a:picLocks noChangeAspect="1"/>
          </p:cNvPicPr>
          <p:nvPr/>
        </p:nvPicPr>
        <p:blipFill>
          <a:blip r:embed="rId4"/>
          <a:stretch>
            <a:fillRect/>
          </a:stretch>
        </p:blipFill>
        <p:spPr>
          <a:xfrm>
            <a:off x="209434" y="2361577"/>
            <a:ext cx="3643065" cy="3643065"/>
          </a:xfrm>
          <a:prstGeom prst="rect">
            <a:avLst/>
          </a:prstGeom>
          <a:ln>
            <a:noFill/>
          </a:ln>
          <a:effectLst>
            <a:softEdge rad="112500"/>
          </a:effectLst>
        </p:spPr>
      </p:pic>
      <p:sp>
        <p:nvSpPr>
          <p:cNvPr id="7" name="Rectangle 1">
            <a:extLst>
              <a:ext uri="{FF2B5EF4-FFF2-40B4-BE49-F238E27FC236}">
                <a16:creationId xmlns:a16="http://schemas.microsoft.com/office/drawing/2014/main" id="{AED21C47-CBAD-4F85-A29C-3BD6B8455E53}"/>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9" name="Rectangle 2">
            <a:extLst>
              <a:ext uri="{FF2B5EF4-FFF2-40B4-BE49-F238E27FC236}">
                <a16:creationId xmlns:a16="http://schemas.microsoft.com/office/drawing/2014/main" id="{83FC6BBF-CCA3-4631-A1C5-5E7FE5E67BD4}"/>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13" name="Obrázek 12">
            <a:extLst>
              <a:ext uri="{FF2B5EF4-FFF2-40B4-BE49-F238E27FC236}">
                <a16:creationId xmlns:a16="http://schemas.microsoft.com/office/drawing/2014/main" id="{4ECC21B0-DF28-428A-A831-E6BFA7A935C6}"/>
              </a:ext>
            </a:extLst>
          </p:cNvPr>
          <p:cNvPicPr>
            <a:picLocks noChangeAspect="1"/>
          </p:cNvPicPr>
          <p:nvPr/>
        </p:nvPicPr>
        <p:blipFill>
          <a:blip r:embed="rId5"/>
          <a:stretch>
            <a:fillRect/>
          </a:stretch>
        </p:blipFill>
        <p:spPr>
          <a:xfrm>
            <a:off x="7589289" y="1544284"/>
            <a:ext cx="3764511" cy="3764511"/>
          </a:xfrm>
          <a:prstGeom prst="rect">
            <a:avLst/>
          </a:prstGeom>
          <a:ln>
            <a:noFill/>
          </a:ln>
          <a:effectLst>
            <a:softEdge rad="112500"/>
          </a:effectLst>
        </p:spPr>
      </p:pic>
      <p:pic>
        <p:nvPicPr>
          <p:cNvPr id="14" name="Obrázek 13">
            <a:extLst>
              <a:ext uri="{FF2B5EF4-FFF2-40B4-BE49-F238E27FC236}">
                <a16:creationId xmlns:a16="http://schemas.microsoft.com/office/drawing/2014/main" id="{56E2D89B-338D-4192-8ED7-A006294BF947}"/>
              </a:ext>
            </a:extLst>
          </p:cNvPr>
          <p:cNvPicPr>
            <a:picLocks noChangeAspect="1"/>
          </p:cNvPicPr>
          <p:nvPr/>
        </p:nvPicPr>
        <p:blipFill>
          <a:blip r:embed="rId6"/>
          <a:stretch>
            <a:fillRect/>
          </a:stretch>
        </p:blipFill>
        <p:spPr>
          <a:xfrm>
            <a:off x="3899362" y="2064977"/>
            <a:ext cx="3643064" cy="3643064"/>
          </a:xfrm>
          <a:prstGeom prst="rect">
            <a:avLst/>
          </a:prstGeom>
          <a:ln>
            <a:noFill/>
          </a:ln>
          <a:effectLst>
            <a:softEdge rad="112500"/>
          </a:effectLst>
        </p:spPr>
      </p:pic>
      <p:sp>
        <p:nvSpPr>
          <p:cNvPr id="16" name="Zástupný symbol pro obsah 2">
            <a:extLst>
              <a:ext uri="{FF2B5EF4-FFF2-40B4-BE49-F238E27FC236}">
                <a16:creationId xmlns:a16="http://schemas.microsoft.com/office/drawing/2014/main" id="{D54230BE-4667-4844-BB14-1F17A9B17788}"/>
              </a:ext>
            </a:extLst>
          </p:cNvPr>
          <p:cNvSpPr txBox="1">
            <a:spLocks/>
          </p:cNvSpPr>
          <p:nvPr/>
        </p:nvSpPr>
        <p:spPr>
          <a:xfrm>
            <a:off x="3965072" y="5801226"/>
            <a:ext cx="3139440" cy="3007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1400" dirty="0">
                <a:solidFill>
                  <a:srgbClr val="002060"/>
                </a:solidFill>
                <a:cs typeface="Times New Roman" panose="02020603050405020304" pitchFamily="18" charset="0"/>
              </a:rPr>
              <a:t>In a </a:t>
            </a:r>
            <a:r>
              <a:rPr lang="cs-CZ" altLang="cs-CZ" sz="1400" dirty="0" err="1">
                <a:solidFill>
                  <a:srgbClr val="002060"/>
                </a:solidFill>
                <a:cs typeface="Times New Roman" panose="02020603050405020304" pitchFamily="18" charset="0"/>
              </a:rPr>
              <a:t>thousand</a:t>
            </a:r>
            <a:r>
              <a:rPr lang="cs-CZ" altLang="cs-CZ" sz="1400" dirty="0">
                <a:solidFill>
                  <a:srgbClr val="002060"/>
                </a:solidFill>
                <a:cs typeface="Times New Roman" panose="02020603050405020304" pitchFamily="18" charset="0"/>
              </a:rPr>
              <a:t> </a:t>
            </a:r>
            <a:r>
              <a:rPr lang="cs-CZ" altLang="cs-CZ" sz="1400" dirty="0" err="1">
                <a:solidFill>
                  <a:srgbClr val="002060"/>
                </a:solidFill>
                <a:cs typeface="Times New Roman" panose="02020603050405020304" pitchFamily="18" charset="0"/>
              </a:rPr>
              <a:t>years</a:t>
            </a:r>
            <a:r>
              <a:rPr lang="cs-CZ" altLang="cs-CZ" sz="1400" dirty="0">
                <a:solidFill>
                  <a:srgbClr val="002060"/>
                </a:solidFill>
                <a:cs typeface="Times New Roman" panose="02020603050405020304" pitchFamily="18" charset="0"/>
              </a:rPr>
              <a:t> (</a:t>
            </a:r>
            <a:r>
              <a:rPr lang="cs-CZ" altLang="cs-CZ" sz="1400" dirty="0" err="1">
                <a:solidFill>
                  <a:srgbClr val="002060"/>
                </a:solidFill>
                <a:cs typeface="Times New Roman" panose="02020603050405020304" pitchFamily="18" charset="0"/>
              </a:rPr>
              <a:t>Copilot</a:t>
            </a:r>
            <a:r>
              <a:rPr lang="cs-CZ" altLang="cs-CZ" sz="1400" b="1" dirty="0">
                <a:solidFill>
                  <a:srgbClr val="002060"/>
                </a:solidFill>
                <a:latin typeface="Times New Roman" panose="02020603050405020304" pitchFamily="18" charset="0"/>
                <a:cs typeface="Times New Roman" panose="02020603050405020304" pitchFamily="18" charset="0"/>
              </a:rPr>
              <a:t>)</a:t>
            </a:r>
            <a:endParaRPr lang="en-AU" altLang="cs-CZ" sz="1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18" name="Obdélník 17">
            <a:extLst>
              <a:ext uri="{FF2B5EF4-FFF2-40B4-BE49-F238E27FC236}">
                <a16:creationId xmlns:a16="http://schemas.microsoft.com/office/drawing/2014/main" id="{F16D8289-0D66-4C66-9DE6-81CD4605AC05}"/>
              </a:ext>
            </a:extLst>
          </p:cNvPr>
          <p:cNvSpPr/>
          <p:nvPr/>
        </p:nvSpPr>
        <p:spPr>
          <a:xfrm>
            <a:off x="7654999" y="5404002"/>
            <a:ext cx="3261360" cy="677108"/>
          </a:xfrm>
          <a:prstGeom prst="rect">
            <a:avLst/>
          </a:prstGeom>
        </p:spPr>
        <p:txBody>
          <a:bodyPr wrap="square">
            <a:spAutoFit/>
          </a:bodyPr>
          <a:lstStyle/>
          <a:p>
            <a:pPr lvl="0"/>
            <a:r>
              <a:rPr lang="cs-CZ" altLang="cs-CZ" sz="1400" dirty="0">
                <a:solidFill>
                  <a:srgbClr val="002060"/>
                </a:solidFill>
                <a:cs typeface="Times New Roman" panose="02020603050405020304" pitchFamily="18" charset="0"/>
              </a:rPr>
              <a:t>In 10 000 </a:t>
            </a:r>
            <a:r>
              <a:rPr lang="cs-CZ" altLang="cs-CZ" sz="1400" dirty="0" err="1">
                <a:solidFill>
                  <a:srgbClr val="002060"/>
                </a:solidFill>
                <a:cs typeface="Times New Roman" panose="02020603050405020304" pitchFamily="18" charset="0"/>
              </a:rPr>
              <a:t>years</a:t>
            </a:r>
            <a:r>
              <a:rPr lang="cs-CZ" altLang="cs-CZ" sz="1400" dirty="0">
                <a:solidFill>
                  <a:srgbClr val="002060"/>
                </a:solidFill>
                <a:cs typeface="Times New Roman" panose="02020603050405020304" pitchFamily="18" charset="0"/>
              </a:rPr>
              <a:t> (</a:t>
            </a:r>
            <a:r>
              <a:rPr lang="cs-CZ" altLang="cs-CZ" sz="1400" dirty="0" err="1">
                <a:solidFill>
                  <a:srgbClr val="002060"/>
                </a:solidFill>
                <a:cs typeface="Times New Roman" panose="02020603050405020304" pitchFamily="18" charset="0"/>
              </a:rPr>
              <a:t>Copilot</a:t>
            </a:r>
            <a:r>
              <a:rPr lang="cs-CZ" altLang="cs-CZ" sz="1400" b="1" dirty="0">
                <a:solidFill>
                  <a:srgbClr val="002060"/>
                </a:solidFill>
                <a:latin typeface="Times New Roman" panose="02020603050405020304" pitchFamily="18" charset="0"/>
                <a:cs typeface="Times New Roman" panose="02020603050405020304" pitchFamily="18" charset="0"/>
              </a:rPr>
              <a:t>)</a:t>
            </a:r>
            <a:endParaRPr lang="en-AU" altLang="cs-CZ" sz="1400" b="1" dirty="0">
              <a:solidFill>
                <a:srgbClr val="002060"/>
              </a:solidFill>
              <a:latin typeface="Times New Roman" panose="02020603050405020304" pitchFamily="18" charset="0"/>
              <a:cs typeface="Times New Roman" panose="02020603050405020304" pitchFamily="18" charset="0"/>
            </a:endParaRPr>
          </a:p>
          <a:p>
            <a:pPr lvl="0"/>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19" name="Obdélník 18">
            <a:extLst>
              <a:ext uri="{FF2B5EF4-FFF2-40B4-BE49-F238E27FC236}">
                <a16:creationId xmlns:a16="http://schemas.microsoft.com/office/drawing/2014/main" id="{6504F329-C505-4EBF-8C28-6DD6FD26E038}"/>
              </a:ext>
            </a:extLst>
          </p:cNvPr>
          <p:cNvSpPr/>
          <p:nvPr/>
        </p:nvSpPr>
        <p:spPr>
          <a:xfrm>
            <a:off x="395536" y="1149959"/>
            <a:ext cx="7274940" cy="707886"/>
          </a:xfrm>
          <a:prstGeom prst="rect">
            <a:avLst/>
          </a:prstGeom>
        </p:spPr>
        <p:txBody>
          <a:bodyPr wrap="none">
            <a:spAutoFit/>
          </a:bodyPr>
          <a:lstStyle/>
          <a:p>
            <a:r>
              <a:rPr lang="cs-CZ" sz="2000" dirty="0">
                <a:solidFill>
                  <a:srgbClr val="002060"/>
                </a:solidFill>
                <a:cs typeface="Times New Roman" panose="02020603050405020304" pitchFamily="18" charset="0"/>
              </a:rPr>
              <a:t>AI </a:t>
            </a:r>
            <a:r>
              <a:rPr lang="cs-CZ" sz="2000" dirty="0" err="1">
                <a:solidFill>
                  <a:srgbClr val="002060"/>
                </a:solidFill>
                <a:cs typeface="Times New Roman" panose="02020603050405020304" pitchFamily="18" charset="0"/>
              </a:rPr>
              <a:t>promt</a:t>
            </a:r>
            <a:r>
              <a:rPr lang="cs-CZ" sz="2000" dirty="0">
                <a:solidFill>
                  <a:srgbClr val="002060"/>
                </a:solidFill>
                <a:cs typeface="Times New Roman" panose="02020603050405020304" pitchFamily="18" charset="0"/>
              </a:rPr>
              <a:t> „</a:t>
            </a:r>
            <a:r>
              <a:rPr lang="cs-CZ" sz="2000" i="1" dirty="0">
                <a:solidFill>
                  <a:srgbClr val="002060"/>
                </a:solidFill>
                <a:cs typeface="Times New Roman" panose="02020603050405020304" pitchFamily="18" charset="0"/>
              </a:rPr>
              <a:t>Design a </a:t>
            </a:r>
            <a:r>
              <a:rPr lang="cs-CZ" sz="2000" i="1" dirty="0" err="1">
                <a:solidFill>
                  <a:srgbClr val="002060"/>
                </a:solidFill>
                <a:cs typeface="Times New Roman" panose="02020603050405020304" pitchFamily="18" charset="0"/>
              </a:rPr>
              <a:t>picture</a:t>
            </a:r>
            <a:r>
              <a:rPr lang="cs-CZ" sz="2000" i="1" dirty="0">
                <a:solidFill>
                  <a:srgbClr val="002060"/>
                </a:solidFill>
                <a:cs typeface="Times New Roman" panose="02020603050405020304" pitchFamily="18" charset="0"/>
              </a:rPr>
              <a:t> of the </a:t>
            </a:r>
            <a:r>
              <a:rPr lang="cs-CZ" sz="2000" i="1" dirty="0" err="1">
                <a:solidFill>
                  <a:srgbClr val="002060"/>
                </a:solidFill>
                <a:cs typeface="Times New Roman" panose="02020603050405020304" pitchFamily="18" charset="0"/>
              </a:rPr>
              <a:t>earth</a:t>
            </a:r>
            <a:r>
              <a:rPr lang="cs-CZ" sz="2000" i="1" dirty="0">
                <a:solidFill>
                  <a:srgbClr val="002060"/>
                </a:solidFill>
                <a:cs typeface="Times New Roman" panose="02020603050405020304" pitchFamily="18" charset="0"/>
              </a:rPr>
              <a:t> in a </a:t>
            </a:r>
            <a:r>
              <a:rPr lang="cs-CZ" sz="2000" i="1" dirty="0" err="1">
                <a:solidFill>
                  <a:srgbClr val="002060"/>
                </a:solidFill>
                <a:cs typeface="Times New Roman" panose="02020603050405020304" pitchFamily="18" charset="0"/>
              </a:rPr>
              <a:t>thousand</a:t>
            </a:r>
            <a:r>
              <a:rPr lang="cs-CZ" sz="2000" i="1" dirty="0">
                <a:solidFill>
                  <a:srgbClr val="002060"/>
                </a:solidFill>
                <a:cs typeface="Times New Roman" panose="02020603050405020304" pitchFamily="18" charset="0"/>
              </a:rPr>
              <a:t>/10 000 </a:t>
            </a:r>
            <a:r>
              <a:rPr lang="cs-CZ" sz="2000" i="1" dirty="0" err="1">
                <a:solidFill>
                  <a:srgbClr val="002060"/>
                </a:solidFill>
                <a:cs typeface="Times New Roman" panose="02020603050405020304" pitchFamily="18" charset="0"/>
              </a:rPr>
              <a:t>years</a:t>
            </a:r>
            <a:r>
              <a:rPr lang="cs-CZ" sz="2000" dirty="0">
                <a:solidFill>
                  <a:srgbClr val="002060"/>
                </a:solidFill>
                <a:cs typeface="Times New Roman" panose="02020603050405020304" pitchFamily="18" charset="0"/>
              </a:rPr>
              <a:t>“.</a:t>
            </a:r>
          </a:p>
          <a:p>
            <a:endParaRPr lang="cs-CZ" sz="2000"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314093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536" y="187859"/>
            <a:ext cx="9230412"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600" b="0" i="0" u="none" strike="noStrike" kern="0" cap="none" spc="0" normalizeH="0" baseline="0" dirty="0">
                <a:ln>
                  <a:noFill/>
                </a:ln>
                <a:solidFill>
                  <a:srgbClr val="002060"/>
                </a:solidFill>
                <a:effectLst/>
                <a:uLnTx/>
                <a:uFillTx/>
                <a:ea typeface="+mj-ea"/>
                <a:cs typeface="+mj-cs"/>
              </a:rPr>
              <a:t>Sustainable Development – </a:t>
            </a:r>
            <a:r>
              <a:rPr kumimoji="0" lang="cs-CZ" sz="3600" b="0" i="0" u="none" strike="noStrike" kern="0" cap="none" spc="0" normalizeH="0" baseline="0" dirty="0" err="1">
                <a:ln>
                  <a:noFill/>
                </a:ln>
                <a:solidFill>
                  <a:srgbClr val="002060"/>
                </a:solidFill>
                <a:effectLst/>
                <a:uLnTx/>
                <a:uFillTx/>
                <a:ea typeface="+mj-ea"/>
                <a:cs typeface="+mj-cs"/>
              </a:rPr>
              <a:t>Dashboard</a:t>
            </a:r>
            <a:r>
              <a:rPr kumimoji="0" lang="cs-CZ" sz="3600" b="0" i="0" u="none" strike="noStrike" kern="0" cap="none" spc="0" normalizeH="0" baseline="0" dirty="0">
                <a:ln>
                  <a:noFill/>
                </a:ln>
                <a:solidFill>
                  <a:srgbClr val="002060"/>
                </a:solidFill>
                <a:effectLst/>
                <a:uLnTx/>
                <a:uFillTx/>
                <a:ea typeface="+mj-ea"/>
                <a:cs typeface="+mj-cs"/>
              </a:rPr>
              <a:t> Rankings</a:t>
            </a:r>
            <a:endParaRPr kumimoji="0" lang="en-US" sz="3600" b="0" i="0" u="none" strike="noStrike" kern="0" cap="none" spc="0" normalizeH="0" baseline="0" dirty="0">
              <a:ln>
                <a:noFill/>
              </a:ln>
              <a:solidFill>
                <a:srgbClr val="002060"/>
              </a:solidFill>
              <a:effectLst/>
              <a:uLnTx/>
              <a:uFillTx/>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716280" y="6310328"/>
            <a:ext cx="7726680" cy="5078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1600" dirty="0">
                <a:solidFill>
                  <a:srgbClr val="002060"/>
                </a:solidFill>
                <a:cs typeface="Times New Roman" panose="02020603050405020304" pitchFamily="18" charset="0"/>
              </a:rPr>
              <a:t>Source:  https://dashboards.sdgindex.org/rankings </a:t>
            </a:r>
            <a:endParaRPr lang="en-AU" altLang="cs-CZ" sz="1600" dirty="0">
              <a:solidFill>
                <a:srgbClr val="002060"/>
              </a:solidFill>
              <a:latin typeface="Times New Roman" panose="02020603050405020304" pitchFamily="18" charset="0"/>
              <a:cs typeface="Times New Roman" panose="02020603050405020304" pitchFamily="18" charset="0"/>
            </a:endParaRPr>
          </a:p>
          <a:p>
            <a:endParaRPr lang="en-AU" altLang="cs-CZ" sz="1600" b="1" dirty="0">
              <a:solidFill>
                <a:srgbClr val="002060"/>
              </a:solidFill>
              <a:latin typeface="Times New Roman" panose="02020603050405020304" pitchFamily="18" charset="0"/>
              <a:cs typeface="Times New Roman" panose="02020603050405020304" pitchFamily="18" charset="0"/>
            </a:endParaRPr>
          </a:p>
          <a:p>
            <a:endParaRPr lang="en-AU" altLang="cs-CZ" sz="1600" b="1" dirty="0">
              <a:solidFill>
                <a:srgbClr val="002060"/>
              </a:solidFill>
              <a:latin typeface="Times New Roman" panose="02020603050405020304" pitchFamily="18" charset="0"/>
              <a:cs typeface="Times New Roman" panose="02020603050405020304" pitchFamily="18" charset="0"/>
            </a:endParaRPr>
          </a:p>
          <a:p>
            <a:endParaRPr lang="en-AU" altLang="cs-CZ" sz="1600" b="1" dirty="0">
              <a:solidFill>
                <a:srgbClr val="307871"/>
              </a:solidFill>
              <a:latin typeface="Times New Roman" panose="02020603050405020304" pitchFamily="18" charset="0"/>
              <a:cs typeface="Times New Roman" panose="02020603050405020304" pitchFamily="18" charset="0"/>
            </a:endParaRPr>
          </a:p>
          <a:p>
            <a:endParaRPr lang="en-AU" altLang="cs-CZ" sz="1600" b="1" dirty="0">
              <a:solidFill>
                <a:srgbClr val="307871"/>
              </a:solidFill>
              <a:latin typeface="Times New Roman" panose="02020603050405020304" pitchFamily="18" charset="0"/>
              <a:cs typeface="Times New Roman" panose="02020603050405020304" pitchFamily="18" charset="0"/>
            </a:endParaRPr>
          </a:p>
          <a:p>
            <a:endParaRPr lang="en-AU" altLang="cs-CZ" sz="1600" b="1" dirty="0">
              <a:solidFill>
                <a:srgbClr val="307871"/>
              </a:solidFill>
              <a:latin typeface="Times New Roman" panose="02020603050405020304" pitchFamily="18" charset="0"/>
              <a:cs typeface="Times New Roman" panose="02020603050405020304" pitchFamily="18" charset="0"/>
            </a:endParaRPr>
          </a:p>
          <a:p>
            <a:endParaRPr lang="en-AU" altLang="cs-CZ" sz="1600" b="1" dirty="0">
              <a:solidFill>
                <a:srgbClr val="307871"/>
              </a:solidFill>
              <a:latin typeface="Times New Roman" panose="02020603050405020304" pitchFamily="18" charset="0"/>
              <a:cs typeface="Times New Roman" panose="02020603050405020304" pitchFamily="18" charset="0"/>
            </a:endParaRPr>
          </a:p>
        </p:txBody>
      </p:sp>
      <p:pic>
        <p:nvPicPr>
          <p:cNvPr id="7" name="Obrázek 6">
            <a:extLst>
              <a:ext uri="{FF2B5EF4-FFF2-40B4-BE49-F238E27FC236}">
                <a16:creationId xmlns:a16="http://schemas.microsoft.com/office/drawing/2014/main" id="{7854D937-EE22-4E07-B731-5637F17243A5}"/>
              </a:ext>
            </a:extLst>
          </p:cNvPr>
          <p:cNvPicPr>
            <a:picLocks noChangeAspect="1"/>
          </p:cNvPicPr>
          <p:nvPr/>
        </p:nvPicPr>
        <p:blipFill rotWithShape="1">
          <a:blip r:embed="rId3"/>
          <a:srcRect l="19474" t="14503" r="46377" b="6199"/>
          <a:stretch/>
        </p:blipFill>
        <p:spPr>
          <a:xfrm>
            <a:off x="583660" y="834190"/>
            <a:ext cx="4163438" cy="5438267"/>
          </a:xfrm>
          <a:prstGeom prst="rect">
            <a:avLst/>
          </a:prstGeom>
        </p:spPr>
      </p:pic>
      <p:pic>
        <p:nvPicPr>
          <p:cNvPr id="8" name="Obrázek 7">
            <a:extLst>
              <a:ext uri="{FF2B5EF4-FFF2-40B4-BE49-F238E27FC236}">
                <a16:creationId xmlns:a16="http://schemas.microsoft.com/office/drawing/2014/main" id="{4A3DDD2B-2A8B-4CAD-A60B-CC00F0C42ACA}"/>
              </a:ext>
            </a:extLst>
          </p:cNvPr>
          <p:cNvPicPr>
            <a:picLocks noChangeAspect="1"/>
          </p:cNvPicPr>
          <p:nvPr/>
        </p:nvPicPr>
        <p:blipFill rotWithShape="1">
          <a:blip r:embed="rId4"/>
          <a:srcRect l="19868" t="14528" r="45983" b="4562"/>
          <a:stretch/>
        </p:blipFill>
        <p:spPr>
          <a:xfrm>
            <a:off x="4747098" y="834190"/>
            <a:ext cx="4163438" cy="5548792"/>
          </a:xfrm>
          <a:prstGeom prst="rect">
            <a:avLst/>
          </a:prstGeom>
        </p:spPr>
      </p:pic>
      <p:sp>
        <p:nvSpPr>
          <p:cNvPr id="10" name="Obdélník 9">
            <a:extLst>
              <a:ext uri="{FF2B5EF4-FFF2-40B4-BE49-F238E27FC236}">
                <a16:creationId xmlns:a16="http://schemas.microsoft.com/office/drawing/2014/main" id="{800FB38A-B03D-4D89-8FF3-9255EEF8BAAD}"/>
              </a:ext>
            </a:extLst>
          </p:cNvPr>
          <p:cNvSpPr/>
          <p:nvPr/>
        </p:nvSpPr>
        <p:spPr>
          <a:xfrm>
            <a:off x="9358008" y="2025140"/>
            <a:ext cx="2110902" cy="4031873"/>
          </a:xfrm>
          <a:prstGeom prst="rect">
            <a:avLst/>
          </a:prstGeom>
        </p:spPr>
        <p:txBody>
          <a:bodyPr wrap="square">
            <a:spAutoFit/>
          </a:bodyPr>
          <a:lstStyle/>
          <a:p>
            <a:r>
              <a:rPr lang="en-GB" sz="1600" dirty="0">
                <a:solidFill>
                  <a:srgbClr val="002060"/>
                </a:solidFill>
                <a:cs typeface="Times New Roman" panose="02020603050405020304" pitchFamily="18" charset="0"/>
              </a:rPr>
              <a:t>Countries are ranked by their overall score. </a:t>
            </a:r>
            <a:endParaRPr lang="cs-CZ" sz="1600" dirty="0">
              <a:solidFill>
                <a:srgbClr val="002060"/>
              </a:solidFill>
              <a:cs typeface="Times New Roman" panose="02020603050405020304" pitchFamily="18" charset="0"/>
            </a:endParaRPr>
          </a:p>
          <a:p>
            <a:endParaRPr lang="cs-CZ" sz="1600" dirty="0">
              <a:solidFill>
                <a:srgbClr val="002060"/>
              </a:solidFill>
              <a:cs typeface="Times New Roman" panose="02020603050405020304" pitchFamily="18" charset="0"/>
            </a:endParaRPr>
          </a:p>
          <a:p>
            <a:r>
              <a:rPr lang="en-GB" sz="1600" dirty="0">
                <a:solidFill>
                  <a:srgbClr val="002060"/>
                </a:solidFill>
                <a:cs typeface="Times New Roman" panose="02020603050405020304" pitchFamily="18" charset="0"/>
              </a:rPr>
              <a:t>The overall score measures the total progress towards achieving all 17 SDGs. </a:t>
            </a:r>
            <a:endParaRPr lang="cs-CZ" sz="1600" dirty="0">
              <a:solidFill>
                <a:srgbClr val="002060"/>
              </a:solidFill>
              <a:cs typeface="Times New Roman" panose="02020603050405020304" pitchFamily="18" charset="0"/>
            </a:endParaRPr>
          </a:p>
          <a:p>
            <a:endParaRPr lang="cs-CZ" sz="1600" dirty="0">
              <a:solidFill>
                <a:srgbClr val="002060"/>
              </a:solidFill>
              <a:cs typeface="Times New Roman" panose="02020603050405020304" pitchFamily="18" charset="0"/>
            </a:endParaRPr>
          </a:p>
          <a:p>
            <a:r>
              <a:rPr lang="en-GB" sz="1600" dirty="0">
                <a:solidFill>
                  <a:srgbClr val="002060"/>
                </a:solidFill>
                <a:cs typeface="Times New Roman" panose="02020603050405020304" pitchFamily="18" charset="0"/>
              </a:rPr>
              <a:t>The score can be interpreted as a percentage of SDG achievement. </a:t>
            </a:r>
            <a:endParaRPr lang="cs-CZ" sz="1600" dirty="0">
              <a:solidFill>
                <a:srgbClr val="002060"/>
              </a:solidFill>
              <a:cs typeface="Times New Roman" panose="02020603050405020304" pitchFamily="18" charset="0"/>
            </a:endParaRPr>
          </a:p>
          <a:p>
            <a:endParaRPr lang="cs-CZ" sz="1600" dirty="0">
              <a:solidFill>
                <a:srgbClr val="002060"/>
              </a:solidFill>
              <a:cs typeface="Times New Roman" panose="02020603050405020304" pitchFamily="18" charset="0"/>
            </a:endParaRPr>
          </a:p>
          <a:p>
            <a:r>
              <a:rPr lang="en-GB" sz="1600" dirty="0">
                <a:solidFill>
                  <a:srgbClr val="002060"/>
                </a:solidFill>
                <a:cs typeface="Times New Roman" panose="02020603050405020304" pitchFamily="18" charset="0"/>
              </a:rPr>
              <a:t>A score of 100 indicates that all SDGs have been achieved.</a:t>
            </a:r>
          </a:p>
        </p:txBody>
      </p:sp>
    </p:spTree>
    <p:extLst>
      <p:ext uri="{BB962C8B-B14F-4D97-AF65-F5344CB8AC3E}">
        <p14:creationId xmlns:p14="http://schemas.microsoft.com/office/powerpoint/2010/main" val="3176754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536" y="187859"/>
            <a:ext cx="7040710"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600" b="0" i="0" u="none" strike="noStrike" kern="0" cap="none" spc="0" normalizeH="0" baseline="0" dirty="0">
                <a:ln>
                  <a:noFill/>
                </a:ln>
                <a:solidFill>
                  <a:srgbClr val="002060"/>
                </a:solidFill>
                <a:effectLst/>
                <a:uLnTx/>
                <a:uFillTx/>
                <a:ea typeface="+mj-ea"/>
                <a:cs typeface="+mj-cs"/>
              </a:rPr>
              <a:t>WORLD – Overall Performance SDGs</a:t>
            </a:r>
            <a:endParaRPr kumimoji="0" lang="en-US" sz="3600" b="0" i="0" u="none" strike="noStrike" kern="0" cap="none" spc="0" normalizeH="0" baseline="0" dirty="0">
              <a:ln>
                <a:noFill/>
              </a:ln>
              <a:solidFill>
                <a:srgbClr val="002060"/>
              </a:solidFill>
              <a:effectLst/>
              <a:uLnTx/>
              <a:uFillTx/>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517456" y="86964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cs-CZ" altLang="cs-CZ" sz="2000" dirty="0">
              <a:solidFill>
                <a:srgbClr val="002060"/>
              </a:solidFill>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7BEB05AB-6CDC-4EAD-80DC-573796FAE33E}"/>
              </a:ext>
            </a:extLst>
          </p:cNvPr>
          <p:cNvPicPr>
            <a:picLocks noChangeAspect="1"/>
          </p:cNvPicPr>
          <p:nvPr/>
        </p:nvPicPr>
        <p:blipFill rotWithShape="1">
          <a:blip r:embed="rId3"/>
          <a:srcRect l="25125" t="22699" r="25125" b="6001"/>
          <a:stretch/>
        </p:blipFill>
        <p:spPr>
          <a:xfrm>
            <a:off x="152400" y="938558"/>
            <a:ext cx="6583680" cy="5307528"/>
          </a:xfrm>
          <a:prstGeom prst="rect">
            <a:avLst/>
          </a:prstGeom>
        </p:spPr>
      </p:pic>
      <p:sp>
        <p:nvSpPr>
          <p:cNvPr id="6" name="Obdélník 5">
            <a:extLst>
              <a:ext uri="{FF2B5EF4-FFF2-40B4-BE49-F238E27FC236}">
                <a16:creationId xmlns:a16="http://schemas.microsoft.com/office/drawing/2014/main" id="{567F57E6-8824-4766-A86A-6BA9D45F3CA1}"/>
              </a:ext>
            </a:extLst>
          </p:cNvPr>
          <p:cNvSpPr/>
          <p:nvPr/>
        </p:nvSpPr>
        <p:spPr>
          <a:xfrm>
            <a:off x="517456" y="6365692"/>
            <a:ext cx="7620000" cy="261610"/>
          </a:xfrm>
          <a:prstGeom prst="rect">
            <a:avLst/>
          </a:prstGeom>
        </p:spPr>
        <p:txBody>
          <a:bodyPr wrap="square">
            <a:spAutoFit/>
          </a:bodyPr>
          <a:lstStyle/>
          <a:p>
            <a:r>
              <a:rPr lang="cs-CZ" sz="1100" dirty="0"/>
              <a:t>Source: SDSN,(2023) </a:t>
            </a:r>
            <a:r>
              <a:rPr lang="en-GB" sz="1100" dirty="0"/>
              <a:t>https://s3.amazonaws.com/sustainabledevelopment.report/2023/sustainable-development-report-2023.pdf</a:t>
            </a:r>
          </a:p>
        </p:txBody>
      </p:sp>
      <p:pic>
        <p:nvPicPr>
          <p:cNvPr id="7" name="Obrázek 6">
            <a:extLst>
              <a:ext uri="{FF2B5EF4-FFF2-40B4-BE49-F238E27FC236}">
                <a16:creationId xmlns:a16="http://schemas.microsoft.com/office/drawing/2014/main" id="{B42B5A4E-B337-4EE8-B3B6-DC23031D5336}"/>
              </a:ext>
            </a:extLst>
          </p:cNvPr>
          <p:cNvPicPr>
            <a:picLocks noChangeAspect="1"/>
          </p:cNvPicPr>
          <p:nvPr/>
        </p:nvPicPr>
        <p:blipFill rotWithShape="1">
          <a:blip r:embed="rId4"/>
          <a:srcRect l="21875" t="34224" r="20875" b="9927"/>
          <a:stretch/>
        </p:blipFill>
        <p:spPr>
          <a:xfrm>
            <a:off x="6174559" y="1952567"/>
            <a:ext cx="6017442" cy="3302058"/>
          </a:xfrm>
          <a:prstGeom prst="rect">
            <a:avLst/>
          </a:prstGeom>
        </p:spPr>
      </p:pic>
    </p:spTree>
    <p:extLst>
      <p:ext uri="{BB962C8B-B14F-4D97-AF65-F5344CB8AC3E}">
        <p14:creationId xmlns:p14="http://schemas.microsoft.com/office/powerpoint/2010/main" val="205604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4784758"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5" y="720605"/>
            <a:ext cx="4121219"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800" b="1" dirty="0">
                <a:solidFill>
                  <a:schemeClr val="bg1"/>
                </a:solidFill>
                <a:latin typeface="+mn-lt"/>
                <a:cs typeface="Times New Roman" panose="02020603050405020304" pitchFamily="18" charset="0"/>
              </a:rPr>
              <a:t>6. SDGs </a:t>
            </a:r>
            <a:r>
              <a:rPr lang="cs-CZ" sz="2800" b="1" dirty="0" err="1">
                <a:solidFill>
                  <a:schemeClr val="bg1"/>
                </a:solidFill>
                <a:latin typeface="+mn-lt"/>
                <a:cs typeface="Times New Roman" panose="02020603050405020304" pitchFamily="18" charset="0"/>
              </a:rPr>
              <a:t>Good</a:t>
            </a:r>
            <a:r>
              <a:rPr lang="cs-CZ" sz="2800" b="1" dirty="0">
                <a:solidFill>
                  <a:schemeClr val="bg1"/>
                </a:solidFill>
                <a:latin typeface="+mn-lt"/>
                <a:cs typeface="Times New Roman" panose="02020603050405020304" pitchFamily="18" charset="0"/>
              </a:rPr>
              <a:t> Practices</a:t>
            </a:r>
          </a:p>
          <a:p>
            <a:pPr algn="l"/>
            <a:endParaRPr lang="en-GB" sz="2800" b="1" dirty="0">
              <a:solidFill>
                <a:schemeClr val="bg1"/>
              </a:solidFill>
              <a:latin typeface="+mn-lt"/>
              <a:cs typeface="Times New Roman" panose="02020603050405020304" pitchFamily="18" charset="0"/>
            </a:endParaRPr>
          </a:p>
        </p:txBody>
      </p:sp>
      <p:sp>
        <p:nvSpPr>
          <p:cNvPr id="10" name="Zástupný symbol pro obsah 2"/>
          <p:cNvSpPr txBox="1">
            <a:spLocks/>
          </p:cNvSpPr>
          <p:nvPr/>
        </p:nvSpPr>
        <p:spPr>
          <a:xfrm>
            <a:off x="622317" y="1165632"/>
            <a:ext cx="4449099" cy="288435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chemeClr val="bg1"/>
              </a:solidFill>
              <a:cs typeface="Times New Roman" panose="02020603050405020304" pitchFamily="18" charset="0"/>
            </a:endParaRPr>
          </a:p>
          <a:p>
            <a:pPr marL="0" indent="0">
              <a:buNone/>
            </a:pPr>
            <a:r>
              <a:rPr lang="cs-CZ" sz="2400" dirty="0">
                <a:solidFill>
                  <a:schemeClr val="bg1"/>
                </a:solidFill>
                <a:cs typeface="Times New Roman" panose="02020603050405020304" pitchFamily="18" charset="0"/>
              </a:rPr>
              <a:t>Discover….</a:t>
            </a:r>
          </a:p>
          <a:p>
            <a:pPr marL="0" indent="0">
              <a:buNone/>
            </a:pPr>
            <a:endParaRPr lang="cs-CZ" sz="2400" dirty="0">
              <a:solidFill>
                <a:schemeClr val="bg1"/>
              </a:solidFill>
              <a:cs typeface="Times New Roman" panose="02020603050405020304" pitchFamily="18" charset="0"/>
            </a:endParaRPr>
          </a:p>
          <a:p>
            <a:pPr marL="0" indent="0">
              <a:buNone/>
            </a:pPr>
            <a:endParaRPr lang="cs-CZ" sz="2400" dirty="0">
              <a:solidFill>
                <a:schemeClr val="bg1"/>
              </a:solidFill>
              <a:cs typeface="Times New Roman" panose="02020603050405020304" pitchFamily="18" charset="0"/>
            </a:endParaRPr>
          </a:p>
          <a:p>
            <a:pPr marL="0" indent="0">
              <a:buNone/>
            </a:pPr>
            <a:endParaRPr lang="cs-CZ" sz="2400" dirty="0">
              <a:solidFill>
                <a:schemeClr val="bg1"/>
              </a:solidFill>
              <a:cs typeface="Times New Roman" panose="02020603050405020304" pitchFamily="18" charset="0"/>
            </a:endParaRPr>
          </a:p>
          <a:p>
            <a:pPr marL="0" indent="0">
              <a:buNone/>
            </a:pPr>
            <a:endParaRPr lang="en-US" sz="1200" dirty="0">
              <a:solidFill>
                <a:schemeClr val="bg1"/>
              </a:solidFill>
              <a:cs typeface="Times New Roman" panose="02020603050405020304" pitchFamily="18" charset="0"/>
            </a:endParaRPr>
          </a:p>
        </p:txBody>
      </p:sp>
      <p:sp>
        <p:nvSpPr>
          <p:cNvPr id="11" name="Zástupný symbol pro obsah 2"/>
          <p:cNvSpPr txBox="1">
            <a:spLocks/>
          </p:cNvSpPr>
          <p:nvPr/>
        </p:nvSpPr>
        <p:spPr>
          <a:xfrm>
            <a:off x="5451564" y="417096"/>
            <a:ext cx="4806091" cy="36307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b="1" dirty="0">
              <a:solidFill>
                <a:srgbClr val="002060"/>
              </a:solidFill>
              <a:cs typeface="Times New Roman" panose="02020603050405020304" pitchFamily="18" charset="0"/>
            </a:endParaRPr>
          </a:p>
        </p:txBody>
      </p:sp>
      <p:sp>
        <p:nvSpPr>
          <p:cNvPr id="14" name="Obdélník 13">
            <a:extLst>
              <a:ext uri="{FF2B5EF4-FFF2-40B4-BE49-F238E27FC236}">
                <a16:creationId xmlns:a16="http://schemas.microsoft.com/office/drawing/2014/main" id="{5F8C9A97-7CDE-4190-8DAC-1EB05F0B5F7F}"/>
              </a:ext>
            </a:extLst>
          </p:cNvPr>
          <p:cNvSpPr/>
          <p:nvPr/>
        </p:nvSpPr>
        <p:spPr>
          <a:xfrm>
            <a:off x="5483688" y="720605"/>
            <a:ext cx="6291345" cy="4093428"/>
          </a:xfrm>
          <a:prstGeom prst="rect">
            <a:avLst/>
          </a:prstGeom>
        </p:spPr>
        <p:txBody>
          <a:bodyPr wrap="square">
            <a:spAutoFit/>
          </a:bodyPr>
          <a:lstStyle/>
          <a:p>
            <a:endParaRPr lang="cs-CZ" sz="2000" dirty="0">
              <a:solidFill>
                <a:srgbClr val="002060"/>
              </a:solidFill>
              <a:cs typeface="Times New Roman" panose="02020603050405020304" pitchFamily="18" charset="0"/>
            </a:endParaRPr>
          </a:p>
          <a:p>
            <a:pPr marL="342900" indent="-342900">
              <a:buFont typeface="Arial" panose="020B0604020202020204" pitchFamily="34" charset="0"/>
              <a:buChar char="•"/>
            </a:pPr>
            <a:endParaRPr lang="cs-CZ" sz="2000" dirty="0">
              <a:solidFill>
                <a:srgbClr val="002060"/>
              </a:solidFill>
              <a:cs typeface="Times New Roman" panose="02020603050405020304" pitchFamily="18" charset="0"/>
            </a:endParaRPr>
          </a:p>
          <a:p>
            <a:pPr marL="342900" indent="-342900">
              <a:buFont typeface="Arial" panose="020B0604020202020204" pitchFamily="34" charset="0"/>
              <a:buChar char="•"/>
            </a:pPr>
            <a:endParaRPr lang="cs-CZ" sz="2000" dirty="0">
              <a:solidFill>
                <a:srgbClr val="002060"/>
              </a:solidFill>
              <a:cs typeface="Times New Roman" panose="02020603050405020304" pitchFamily="18" charset="0"/>
            </a:endParaRPr>
          </a:p>
          <a:p>
            <a:pPr marL="342900" indent="-342900">
              <a:buFont typeface="Arial" panose="020B0604020202020204" pitchFamily="34" charset="0"/>
              <a:buChar char="•"/>
            </a:pPr>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a:p>
            <a:endParaRPr lang="cs-CZ" sz="2000" dirty="0">
              <a:solidFill>
                <a:srgbClr val="002060"/>
              </a:solidFill>
              <a:cs typeface="Times New Roman" panose="02020603050405020304" pitchFamily="18" charset="0"/>
            </a:endParaRPr>
          </a:p>
        </p:txBody>
      </p:sp>
      <p:pic>
        <p:nvPicPr>
          <p:cNvPr id="5" name="Obrázek 4">
            <a:extLst>
              <a:ext uri="{FF2B5EF4-FFF2-40B4-BE49-F238E27FC236}">
                <a16:creationId xmlns:a16="http://schemas.microsoft.com/office/drawing/2014/main" id="{C7A39E84-09FC-4873-9583-8B049B23D074}"/>
              </a:ext>
            </a:extLst>
          </p:cNvPr>
          <p:cNvPicPr>
            <a:picLocks noChangeAspect="1"/>
          </p:cNvPicPr>
          <p:nvPr/>
        </p:nvPicPr>
        <p:blipFill>
          <a:blip r:embed="rId3"/>
          <a:stretch>
            <a:fillRect/>
          </a:stretch>
        </p:blipFill>
        <p:spPr>
          <a:xfrm>
            <a:off x="809634" y="2645048"/>
            <a:ext cx="3835560" cy="947052"/>
          </a:xfrm>
          <a:prstGeom prst="rect">
            <a:avLst/>
          </a:prstGeom>
        </p:spPr>
      </p:pic>
      <p:pic>
        <p:nvPicPr>
          <p:cNvPr id="7" name="Obrázek 6">
            <a:extLst>
              <a:ext uri="{FF2B5EF4-FFF2-40B4-BE49-F238E27FC236}">
                <a16:creationId xmlns:a16="http://schemas.microsoft.com/office/drawing/2014/main" id="{C70CB6BC-7D09-4499-874F-5CDD1CFF61B1}"/>
              </a:ext>
            </a:extLst>
          </p:cNvPr>
          <p:cNvPicPr>
            <a:picLocks noChangeAspect="1"/>
          </p:cNvPicPr>
          <p:nvPr/>
        </p:nvPicPr>
        <p:blipFill>
          <a:blip r:embed="rId4"/>
          <a:stretch>
            <a:fillRect/>
          </a:stretch>
        </p:blipFill>
        <p:spPr>
          <a:xfrm>
            <a:off x="5907202" y="2465677"/>
            <a:ext cx="4449099" cy="2502618"/>
          </a:xfrm>
          <a:prstGeom prst="rect">
            <a:avLst/>
          </a:prstGeom>
        </p:spPr>
      </p:pic>
      <p:sp>
        <p:nvSpPr>
          <p:cNvPr id="13" name="Obdélník 12">
            <a:extLst>
              <a:ext uri="{FF2B5EF4-FFF2-40B4-BE49-F238E27FC236}">
                <a16:creationId xmlns:a16="http://schemas.microsoft.com/office/drawing/2014/main" id="{8677628D-4CF6-485D-BF90-E21081F70117}"/>
              </a:ext>
            </a:extLst>
          </p:cNvPr>
          <p:cNvSpPr/>
          <p:nvPr/>
        </p:nvSpPr>
        <p:spPr>
          <a:xfrm>
            <a:off x="5907202" y="4968295"/>
            <a:ext cx="3658950" cy="307777"/>
          </a:xfrm>
          <a:prstGeom prst="rect">
            <a:avLst/>
          </a:prstGeom>
        </p:spPr>
        <p:txBody>
          <a:bodyPr wrap="none">
            <a:spAutoFit/>
          </a:bodyPr>
          <a:lstStyle/>
          <a:p>
            <a:r>
              <a:rPr lang="cs-CZ" sz="1400" dirty="0"/>
              <a:t>Source: </a:t>
            </a:r>
            <a:r>
              <a:rPr lang="en-GB" sz="1400" dirty="0">
                <a:hlinkClick r:id="rId5"/>
              </a:rPr>
              <a:t>https://sdgs.un.org/sdg-good-practices</a:t>
            </a:r>
            <a:r>
              <a:rPr lang="cs-CZ" sz="1400" dirty="0"/>
              <a:t> </a:t>
            </a:r>
            <a:endParaRPr lang="en-GB" sz="1400" dirty="0"/>
          </a:p>
        </p:txBody>
      </p:sp>
    </p:spTree>
    <p:extLst>
      <p:ext uri="{BB962C8B-B14F-4D97-AF65-F5344CB8AC3E}">
        <p14:creationId xmlns:p14="http://schemas.microsoft.com/office/powerpoint/2010/main" val="1658285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536" y="187859"/>
            <a:ext cx="4137671"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600" b="1" i="0" u="none" strike="noStrike" kern="0" cap="none" spc="0" normalizeH="0" baseline="0" dirty="0">
                <a:ln>
                  <a:noFill/>
                </a:ln>
                <a:solidFill>
                  <a:srgbClr val="002060"/>
                </a:solidFill>
                <a:effectLst/>
                <a:uLnTx/>
                <a:uFillTx/>
                <a:ea typeface="+mj-ea"/>
                <a:cs typeface="+mj-cs"/>
              </a:rPr>
              <a:t>SDGs </a:t>
            </a:r>
            <a:r>
              <a:rPr kumimoji="0" lang="cs-CZ" sz="3600" b="1" i="0" u="none" strike="noStrike" kern="0" cap="none" spc="0" normalizeH="0" baseline="0" dirty="0" err="1">
                <a:ln>
                  <a:noFill/>
                </a:ln>
                <a:solidFill>
                  <a:srgbClr val="002060"/>
                </a:solidFill>
                <a:effectLst/>
                <a:uLnTx/>
                <a:uFillTx/>
                <a:ea typeface="+mj-ea"/>
                <a:cs typeface="+mj-cs"/>
              </a:rPr>
              <a:t>Good</a:t>
            </a:r>
            <a:r>
              <a:rPr kumimoji="0" lang="cs-CZ" sz="3600" b="1" i="0" u="none" strike="noStrike" kern="0" cap="none" spc="0" normalizeH="0" baseline="0" dirty="0">
                <a:ln>
                  <a:noFill/>
                </a:ln>
                <a:solidFill>
                  <a:srgbClr val="002060"/>
                </a:solidFill>
                <a:effectLst/>
                <a:uLnTx/>
                <a:uFillTx/>
                <a:ea typeface="+mj-ea"/>
                <a:cs typeface="+mj-cs"/>
              </a:rPr>
              <a:t> Practices</a:t>
            </a:r>
            <a:endParaRPr kumimoji="0" lang="en-US" sz="3600" b="1" i="0" u="none" strike="noStrike" kern="0" cap="none" spc="0" normalizeH="0" baseline="0" dirty="0">
              <a:ln>
                <a:noFill/>
              </a:ln>
              <a:solidFill>
                <a:srgbClr val="002060"/>
              </a:solidFill>
              <a:effectLst/>
              <a:uLnTx/>
              <a:uFillTx/>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99156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cs-CZ" sz="2000" b="1" dirty="0">
                <a:solidFill>
                  <a:srgbClr val="002060"/>
                </a:solidFill>
                <a:cs typeface="Times New Roman" panose="02020603050405020304" pitchFamily="18" charset="0"/>
              </a:rPr>
              <a:t>EU External Investment Plan </a:t>
            </a:r>
            <a:r>
              <a:rPr lang="en-GB" altLang="cs-CZ" sz="2000" dirty="0">
                <a:solidFill>
                  <a:srgbClr val="002060"/>
                </a:solidFill>
                <a:cs typeface="Times New Roman" panose="02020603050405020304" pitchFamily="18" charset="0"/>
              </a:rPr>
              <a:t>(EIP), including</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the European Fund for Sustainable</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Development</a:t>
            </a:r>
            <a:endParaRPr lang="cs-CZ" altLang="cs-CZ" sz="2000" dirty="0">
              <a:solidFill>
                <a:srgbClr val="002060"/>
              </a:solidFill>
              <a:cs typeface="Times New Roman" panose="02020603050405020304" pitchFamily="18" charset="0"/>
            </a:endParaRPr>
          </a:p>
          <a:p>
            <a:r>
              <a:rPr lang="cs-CZ" altLang="cs-CZ" sz="2000" dirty="0">
                <a:solidFill>
                  <a:srgbClr val="002060"/>
                </a:solidFill>
                <a:cs typeface="Times New Roman" panose="02020603050405020304" pitchFamily="18" charset="0"/>
              </a:rPr>
              <a:t>I</a:t>
            </a:r>
            <a:r>
              <a:rPr lang="en-GB" altLang="cs-CZ" sz="2000" dirty="0" err="1">
                <a:solidFill>
                  <a:srgbClr val="002060"/>
                </a:solidFill>
                <a:cs typeface="Times New Roman" panose="02020603050405020304" pitchFamily="18" charset="0"/>
              </a:rPr>
              <a:t>mplemented</a:t>
            </a:r>
            <a:r>
              <a:rPr lang="en-GB" altLang="cs-CZ" sz="2000" dirty="0">
                <a:solidFill>
                  <a:srgbClr val="002060"/>
                </a:solidFill>
                <a:cs typeface="Times New Roman" panose="02020603050405020304" pitchFamily="18" charset="0"/>
              </a:rPr>
              <a:t> by the European Commission to help generate</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jobs, growth and prosperity in countries neighbouring the EU and in Africa. This investment helps to bridge the gap between Available</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financing and the financing needed to create jobs, to boost growth,</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and to meet the other SDGs</a:t>
            </a:r>
            <a:r>
              <a:rPr lang="cs-CZ" altLang="cs-CZ" sz="2000" dirty="0">
                <a:solidFill>
                  <a:srgbClr val="002060"/>
                </a:solidFill>
                <a:cs typeface="Times New Roman" panose="02020603050405020304" pitchFamily="18" charset="0"/>
              </a:rPr>
              <a:t>. </a:t>
            </a:r>
          </a:p>
          <a:p>
            <a:r>
              <a:rPr lang="en-GB" altLang="cs-CZ" sz="2000" dirty="0">
                <a:solidFill>
                  <a:srgbClr val="002060"/>
                </a:solidFill>
                <a:cs typeface="Times New Roman" panose="02020603050405020304" pitchFamily="18" charset="0"/>
              </a:rPr>
              <a:t>The European Fund for Sustainable Development has allocated €3.5 billion through the Plan for grants for blending</a:t>
            </a:r>
            <a:r>
              <a:rPr lang="cs-CZ" altLang="cs-CZ" sz="2000" dirty="0">
                <a:solidFill>
                  <a:srgbClr val="002060"/>
                </a:solidFill>
                <a:cs typeface="Times New Roman" panose="02020603050405020304" pitchFamily="18" charset="0"/>
              </a:rPr>
              <a:t> </a:t>
            </a:r>
            <a:r>
              <a:rPr lang="en-GB" altLang="cs-CZ" sz="2000" dirty="0">
                <a:solidFill>
                  <a:srgbClr val="002060"/>
                </a:solidFill>
                <a:cs typeface="Times New Roman" panose="02020603050405020304" pitchFamily="18" charset="0"/>
              </a:rPr>
              <a:t>projects, financing 181 in total. This should bring in about €32.6 billion in overall investment.</a:t>
            </a:r>
            <a:endParaRPr lang="cs-CZ" altLang="cs-CZ" sz="2000" dirty="0">
              <a:solidFill>
                <a:srgbClr val="002060"/>
              </a:solidFill>
              <a:cs typeface="Times New Roman" panose="02020603050405020304" pitchFamily="18" charset="0"/>
            </a:endParaRPr>
          </a:p>
          <a:p>
            <a:pPr marL="0" indent="0">
              <a:buNone/>
            </a:pPr>
            <a:r>
              <a:rPr lang="en-GB" altLang="cs-CZ" sz="2000" b="1" dirty="0">
                <a:solidFill>
                  <a:srgbClr val="002060"/>
                </a:solidFill>
                <a:latin typeface="Times New Roman" panose="02020603050405020304" pitchFamily="18" charset="0"/>
                <a:cs typeface="Times New Roman" panose="02020603050405020304" pitchFamily="18" charset="0"/>
              </a:rPr>
              <a:t>Partnership for Action on Green Economy</a:t>
            </a:r>
            <a:endParaRPr lang="cs-CZ" altLang="cs-CZ" sz="2000" b="1" dirty="0">
              <a:solidFill>
                <a:srgbClr val="002060"/>
              </a:solidFill>
              <a:latin typeface="Times New Roman" panose="02020603050405020304" pitchFamily="18" charset="0"/>
              <a:cs typeface="Times New Roman" panose="02020603050405020304" pitchFamily="18" charset="0"/>
            </a:endParaRPr>
          </a:p>
          <a:p>
            <a:r>
              <a:rPr lang="en-GB" altLang="cs-CZ" sz="2000" dirty="0">
                <a:solidFill>
                  <a:srgbClr val="002060"/>
                </a:solidFill>
                <a:latin typeface="Times New Roman" panose="02020603050405020304" pitchFamily="18" charset="0"/>
                <a:cs typeface="Times New Roman" panose="02020603050405020304" pitchFamily="18" charset="0"/>
              </a:rPr>
              <a:t>PAGE is a global partnership which unites five United Nations agencies, namely UNEP, the ILO, UNDP, UNIDO and UNITAR.</a:t>
            </a:r>
            <a:r>
              <a:rPr lang="cs-CZ" altLang="cs-CZ" sz="2000" dirty="0">
                <a:solidFill>
                  <a:srgbClr val="002060"/>
                </a:solidFill>
                <a:latin typeface="Times New Roman" panose="02020603050405020304" pitchFamily="18" charset="0"/>
                <a:cs typeface="Times New Roman" panose="02020603050405020304" pitchFamily="18" charset="0"/>
              </a:rPr>
              <a:t> Total </a:t>
            </a:r>
            <a:r>
              <a:rPr lang="cs-CZ" altLang="cs-CZ" sz="2000" dirty="0" err="1">
                <a:solidFill>
                  <a:srgbClr val="002060"/>
                </a:solidFill>
                <a:latin typeface="Times New Roman" panose="02020603050405020304" pitchFamily="18" charset="0"/>
                <a:cs typeface="Times New Roman" panose="02020603050405020304" pitchFamily="18" charset="0"/>
              </a:rPr>
              <a:t>contributions</a:t>
            </a:r>
            <a:r>
              <a:rPr lang="cs-CZ" altLang="cs-CZ" sz="2000" dirty="0">
                <a:solidFill>
                  <a:srgbClr val="002060"/>
                </a:solidFill>
                <a:latin typeface="Times New Roman" panose="02020603050405020304" pitchFamily="18" charset="0"/>
                <a:cs typeface="Times New Roman" panose="02020603050405020304" pitchFamily="18" charset="0"/>
              </a:rPr>
              <a:t> US </a:t>
            </a:r>
            <a:r>
              <a:rPr lang="en-GB" sz="2000" dirty="0">
                <a:solidFill>
                  <a:srgbClr val="002060"/>
                </a:solidFill>
                <a:latin typeface="Times New Roman" panose="02020603050405020304" pitchFamily="18" charset="0"/>
                <a:cs typeface="Times New Roman" panose="02020603050405020304" pitchFamily="18" charset="0"/>
              </a:rPr>
              <a:t>$</a:t>
            </a:r>
            <a:r>
              <a:rPr lang="cs-CZ" altLang="cs-CZ" sz="2000" dirty="0">
                <a:solidFill>
                  <a:srgbClr val="002060"/>
                </a:solidFill>
                <a:latin typeface="Times New Roman" panose="02020603050405020304" pitchFamily="18" charset="0"/>
                <a:cs typeface="Times New Roman" panose="02020603050405020304" pitchFamily="18" charset="0"/>
              </a:rPr>
              <a:t>87m.</a:t>
            </a:r>
            <a:endParaRPr lang="en-GB" altLang="cs-CZ" sz="2000" dirty="0">
              <a:solidFill>
                <a:srgbClr val="002060"/>
              </a:solidFill>
              <a:latin typeface="Times New Roman" panose="02020603050405020304" pitchFamily="18" charset="0"/>
              <a:cs typeface="Times New Roman" panose="02020603050405020304" pitchFamily="18" charset="0"/>
            </a:endParaRPr>
          </a:p>
          <a:p>
            <a:r>
              <a:rPr lang="en-GB" altLang="cs-CZ" sz="2000" dirty="0">
                <a:solidFill>
                  <a:srgbClr val="002060"/>
                </a:solidFill>
                <a:latin typeface="Times New Roman" panose="02020603050405020304" pitchFamily="18" charset="0"/>
                <a:cs typeface="Times New Roman" panose="02020603050405020304" pitchFamily="18" charset="0"/>
              </a:rPr>
              <a:t>The partnership provides integrated and holistic support to countries on eradicating poverty; increasing jobs and social</a:t>
            </a:r>
            <a:r>
              <a:rPr lang="cs-CZ" altLang="cs-CZ" sz="2000" dirty="0">
                <a:solidFill>
                  <a:srgbClr val="002060"/>
                </a:solidFill>
                <a:latin typeface="Times New Roman" panose="02020603050405020304" pitchFamily="18" charset="0"/>
                <a:cs typeface="Times New Roman" panose="02020603050405020304" pitchFamily="18" charset="0"/>
              </a:rPr>
              <a:t> </a:t>
            </a:r>
            <a:r>
              <a:rPr lang="en-GB" altLang="cs-CZ" sz="2000" dirty="0">
                <a:solidFill>
                  <a:srgbClr val="002060"/>
                </a:solidFill>
                <a:latin typeface="Times New Roman" panose="02020603050405020304" pitchFamily="18" charset="0"/>
                <a:cs typeface="Times New Roman" panose="02020603050405020304" pitchFamily="18" charset="0"/>
              </a:rPr>
              <a:t>equity; strengthening livelihoods and environmental stewardship and sustaining growth; ensuring coherence; and</a:t>
            </a:r>
            <a:r>
              <a:rPr lang="cs-CZ" altLang="cs-CZ" sz="2000" dirty="0">
                <a:solidFill>
                  <a:srgbClr val="002060"/>
                </a:solidFill>
                <a:latin typeface="Times New Roman" panose="02020603050405020304" pitchFamily="18" charset="0"/>
                <a:cs typeface="Times New Roman" panose="02020603050405020304" pitchFamily="18" charset="0"/>
              </a:rPr>
              <a:t> </a:t>
            </a:r>
            <a:r>
              <a:rPr lang="en-GB" altLang="cs-CZ" sz="2000" dirty="0">
                <a:solidFill>
                  <a:srgbClr val="002060"/>
                </a:solidFill>
                <a:latin typeface="Times New Roman" panose="02020603050405020304" pitchFamily="18" charset="0"/>
                <a:cs typeface="Times New Roman" panose="02020603050405020304" pitchFamily="18" charset="0"/>
              </a:rPr>
              <a:t>avoiding duplication of efforts</a:t>
            </a:r>
            <a:endParaRPr lang="en-AU" altLang="cs-CZ" sz="2000" dirty="0">
              <a:solidFill>
                <a:srgbClr val="002060"/>
              </a:solidFill>
              <a:latin typeface="Times New Roman" panose="02020603050405020304" pitchFamily="18" charset="0"/>
              <a:cs typeface="Times New Roman" panose="02020603050405020304" pitchFamily="18" charset="0"/>
            </a:endParaRPr>
          </a:p>
          <a:p>
            <a:pPr marL="0" indent="0">
              <a:buNone/>
            </a:pPr>
            <a:r>
              <a:rPr lang="cs-CZ" altLang="cs-CZ" sz="2000" dirty="0">
                <a:solidFill>
                  <a:srgbClr val="002060"/>
                </a:solidFill>
                <a:latin typeface="Times New Roman" panose="02020603050405020304" pitchFamily="18" charset="0"/>
                <a:cs typeface="Times New Roman" panose="02020603050405020304" pitchFamily="18" charset="0"/>
              </a:rPr>
              <a:t>…And more….visit </a:t>
            </a:r>
            <a:r>
              <a:rPr lang="cs-CZ" altLang="cs-CZ" sz="1400" dirty="0">
                <a:solidFill>
                  <a:srgbClr val="002060"/>
                </a:solidFill>
                <a:latin typeface="Times New Roman" panose="02020603050405020304" pitchFamily="18" charset="0"/>
                <a:cs typeface="Times New Roman" panose="02020603050405020304" pitchFamily="18" charset="0"/>
                <a:hlinkClick r:id="rId3"/>
              </a:rPr>
              <a:t>https://sdgs.un.org/sites/default/files/2022-03/SDGs%20Good%20Practices%20-%20second%20edition%20-%20FINAL%20FEB092022.pdf</a:t>
            </a:r>
            <a:r>
              <a:rPr lang="cs-CZ" altLang="cs-CZ" sz="1400" dirty="0">
                <a:solidFill>
                  <a:srgbClr val="002060"/>
                </a:solidFill>
                <a:latin typeface="Times New Roman" panose="02020603050405020304" pitchFamily="18" charset="0"/>
                <a:cs typeface="Times New Roman" panose="02020603050405020304" pitchFamily="18" charset="0"/>
              </a:rPr>
              <a:t> </a:t>
            </a:r>
            <a:endParaRPr lang="en-AU" altLang="cs-CZ" sz="1400"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4" name="Obdélník 3">
            <a:extLst>
              <a:ext uri="{FF2B5EF4-FFF2-40B4-BE49-F238E27FC236}">
                <a16:creationId xmlns:a16="http://schemas.microsoft.com/office/drawing/2014/main" id="{0F0C73CB-AC27-4A00-806F-C2040CBA36D7}"/>
              </a:ext>
            </a:extLst>
          </p:cNvPr>
          <p:cNvSpPr/>
          <p:nvPr/>
        </p:nvSpPr>
        <p:spPr>
          <a:xfrm>
            <a:off x="534093" y="6456474"/>
            <a:ext cx="5561907" cy="369332"/>
          </a:xfrm>
          <a:prstGeom prst="rect">
            <a:avLst/>
          </a:prstGeom>
        </p:spPr>
        <p:txBody>
          <a:bodyPr wrap="none">
            <a:spAutoFit/>
          </a:bodyPr>
          <a:lstStyle/>
          <a:p>
            <a:r>
              <a:rPr lang="cs-CZ" altLang="cs-CZ" dirty="0">
                <a:solidFill>
                  <a:srgbClr val="002060"/>
                </a:solidFill>
                <a:cs typeface="Times New Roman" panose="02020603050405020304" pitchFamily="18" charset="0"/>
              </a:rPr>
              <a:t>Source: SDGS UN, https://sdgs.un.org/sdg-good-practices</a:t>
            </a:r>
          </a:p>
        </p:txBody>
      </p:sp>
    </p:spTree>
    <p:extLst>
      <p:ext uri="{BB962C8B-B14F-4D97-AF65-F5344CB8AC3E}">
        <p14:creationId xmlns:p14="http://schemas.microsoft.com/office/powerpoint/2010/main" val="96488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500"/>
                                        <p:tgtEl>
                                          <p:spTgt spid="9">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fade">
                                      <p:cBhvr>
                                        <p:cTn id="24" dur="500"/>
                                        <p:tgtEl>
                                          <p:spTgt spid="9">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animEffect transition="in" filter="fade">
                                      <p:cBhvr>
                                        <p:cTn id="29"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536" y="187859"/>
            <a:ext cx="6340197"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600" b="1" i="0" u="none" strike="noStrike" kern="0" cap="none" spc="0" normalizeH="0" baseline="0" dirty="0">
                <a:ln>
                  <a:noFill/>
                </a:ln>
                <a:solidFill>
                  <a:srgbClr val="002060"/>
                </a:solidFill>
                <a:effectLst/>
                <a:uLnTx/>
                <a:uFillTx/>
                <a:ea typeface="+mj-ea"/>
                <a:cs typeface="+mj-cs"/>
              </a:rPr>
              <a:t>SDGs </a:t>
            </a:r>
            <a:r>
              <a:rPr kumimoji="0" lang="cs-CZ" sz="3600" b="1" i="0" u="none" strike="noStrike" kern="0" cap="none" spc="0" normalizeH="0" baseline="0" dirty="0" err="1">
                <a:ln>
                  <a:noFill/>
                </a:ln>
                <a:solidFill>
                  <a:srgbClr val="002060"/>
                </a:solidFill>
                <a:effectLst/>
                <a:uLnTx/>
                <a:uFillTx/>
                <a:ea typeface="+mj-ea"/>
                <a:cs typeface="+mj-cs"/>
              </a:rPr>
              <a:t>Good</a:t>
            </a:r>
            <a:r>
              <a:rPr kumimoji="0" lang="cs-CZ" sz="3600" b="1" i="0" u="none" strike="noStrike" kern="0" cap="none" spc="0" normalizeH="0" baseline="0" dirty="0">
                <a:ln>
                  <a:noFill/>
                </a:ln>
                <a:solidFill>
                  <a:srgbClr val="002060"/>
                </a:solidFill>
                <a:effectLst/>
                <a:uLnTx/>
                <a:uFillTx/>
                <a:ea typeface="+mj-ea"/>
                <a:cs typeface="+mj-cs"/>
              </a:rPr>
              <a:t> Practices - </a:t>
            </a:r>
            <a:r>
              <a:rPr kumimoji="0" lang="cs-CZ" sz="3600" b="1" i="0" u="none" strike="noStrike" kern="0" cap="none" spc="0" normalizeH="0" baseline="0" dirty="0" err="1">
                <a:ln>
                  <a:noFill/>
                </a:ln>
                <a:solidFill>
                  <a:srgbClr val="002060"/>
                </a:solidFill>
                <a:effectLst/>
                <a:uLnTx/>
                <a:uFillTx/>
                <a:ea typeface="+mj-ea"/>
                <a:cs typeface="+mj-cs"/>
              </a:rPr>
              <a:t>examplex</a:t>
            </a:r>
            <a:endParaRPr kumimoji="0" lang="en-US" sz="3600" b="1" i="0" u="none" strike="noStrike" kern="0" cap="none" spc="0" normalizeH="0" baseline="0" dirty="0">
              <a:ln>
                <a:noFill/>
              </a:ln>
              <a:solidFill>
                <a:srgbClr val="002060"/>
              </a:solidFill>
              <a:effectLst/>
              <a:uLnTx/>
              <a:uFillTx/>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pic>
        <p:nvPicPr>
          <p:cNvPr id="6" name="Obrázek 5">
            <a:extLst>
              <a:ext uri="{FF2B5EF4-FFF2-40B4-BE49-F238E27FC236}">
                <a16:creationId xmlns:a16="http://schemas.microsoft.com/office/drawing/2014/main" id="{37A2A95D-E83B-4CEE-B4E6-6BC36339F770}"/>
              </a:ext>
            </a:extLst>
          </p:cNvPr>
          <p:cNvPicPr>
            <a:picLocks noChangeAspect="1"/>
          </p:cNvPicPr>
          <p:nvPr/>
        </p:nvPicPr>
        <p:blipFill>
          <a:blip r:embed="rId3"/>
          <a:stretch>
            <a:fillRect/>
          </a:stretch>
        </p:blipFill>
        <p:spPr>
          <a:xfrm>
            <a:off x="489918" y="1745858"/>
            <a:ext cx="9718317" cy="3836178"/>
          </a:xfrm>
          <a:prstGeom prst="rect">
            <a:avLst/>
          </a:prstGeom>
        </p:spPr>
      </p:pic>
      <p:sp>
        <p:nvSpPr>
          <p:cNvPr id="8" name="Obdélník 7">
            <a:extLst>
              <a:ext uri="{FF2B5EF4-FFF2-40B4-BE49-F238E27FC236}">
                <a16:creationId xmlns:a16="http://schemas.microsoft.com/office/drawing/2014/main" id="{C0829D3F-E4C6-489A-B73C-3FDED6C86DAB}"/>
              </a:ext>
            </a:extLst>
          </p:cNvPr>
          <p:cNvSpPr/>
          <p:nvPr/>
        </p:nvSpPr>
        <p:spPr>
          <a:xfrm>
            <a:off x="1846493" y="6416225"/>
            <a:ext cx="2797561" cy="253916"/>
          </a:xfrm>
          <a:prstGeom prst="rect">
            <a:avLst/>
          </a:prstGeom>
        </p:spPr>
        <p:txBody>
          <a:bodyPr wrap="none">
            <a:spAutoFit/>
          </a:bodyPr>
          <a:lstStyle/>
          <a:p>
            <a:r>
              <a:rPr lang="cs-CZ" sz="1050" u="sng" dirty="0">
                <a:solidFill>
                  <a:srgbClr val="002060"/>
                </a:solidFill>
                <a:cs typeface="Times New Roman" panose="02020603050405020304" pitchFamily="18" charset="0"/>
                <a:hlinkClick r:id="rId4"/>
              </a:rPr>
              <a:t>Source: </a:t>
            </a:r>
            <a:r>
              <a:rPr lang="en-AU" sz="1050" dirty="0">
                <a:solidFill>
                  <a:srgbClr val="002060"/>
                </a:solidFill>
                <a:cs typeface="Times New Roman" panose="02020603050405020304" pitchFamily="18" charset="0"/>
                <a:hlinkClick r:id="rId4"/>
              </a:rPr>
              <a:t>https://sdgs.un.org/sdg-good-practices</a:t>
            </a:r>
            <a:r>
              <a:rPr lang="cs-CZ" sz="1050" dirty="0">
                <a:solidFill>
                  <a:srgbClr val="002060"/>
                </a:solidFill>
                <a:cs typeface="Times New Roman" panose="02020603050405020304" pitchFamily="18" charset="0"/>
              </a:rPr>
              <a:t> </a:t>
            </a:r>
            <a:endParaRPr lang="en-AU" sz="1050" dirty="0">
              <a:solidFill>
                <a:srgbClr val="002060"/>
              </a:solidFill>
              <a:cs typeface="Times New Roman" panose="02020603050405020304" pitchFamily="18" charset="0"/>
              <a:hlinkClick r:id="rId5"/>
            </a:endParaRPr>
          </a:p>
        </p:txBody>
      </p:sp>
    </p:spTree>
    <p:extLst>
      <p:ext uri="{BB962C8B-B14F-4D97-AF65-F5344CB8AC3E}">
        <p14:creationId xmlns:p14="http://schemas.microsoft.com/office/powerpoint/2010/main" val="1105771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536" y="187859"/>
            <a:ext cx="6340197"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600" b="1" i="0" u="none" strike="noStrike" kern="0" cap="none" spc="0" normalizeH="0" baseline="0" dirty="0">
                <a:ln>
                  <a:noFill/>
                </a:ln>
                <a:solidFill>
                  <a:srgbClr val="002060"/>
                </a:solidFill>
                <a:effectLst/>
                <a:uLnTx/>
                <a:uFillTx/>
                <a:ea typeface="+mj-ea"/>
                <a:cs typeface="+mj-cs"/>
              </a:rPr>
              <a:t>SDGs </a:t>
            </a:r>
            <a:r>
              <a:rPr kumimoji="0" lang="cs-CZ" sz="3600" b="1" i="0" u="none" strike="noStrike" kern="0" cap="none" spc="0" normalizeH="0" baseline="0" dirty="0" err="1">
                <a:ln>
                  <a:noFill/>
                </a:ln>
                <a:solidFill>
                  <a:srgbClr val="002060"/>
                </a:solidFill>
                <a:effectLst/>
                <a:uLnTx/>
                <a:uFillTx/>
                <a:ea typeface="+mj-ea"/>
                <a:cs typeface="+mj-cs"/>
              </a:rPr>
              <a:t>Good</a:t>
            </a:r>
            <a:r>
              <a:rPr kumimoji="0" lang="cs-CZ" sz="3600" b="1" i="0" u="none" strike="noStrike" kern="0" cap="none" spc="0" normalizeH="0" baseline="0" dirty="0">
                <a:ln>
                  <a:noFill/>
                </a:ln>
                <a:solidFill>
                  <a:srgbClr val="002060"/>
                </a:solidFill>
                <a:effectLst/>
                <a:uLnTx/>
                <a:uFillTx/>
                <a:ea typeface="+mj-ea"/>
                <a:cs typeface="+mj-cs"/>
              </a:rPr>
              <a:t> Practices - </a:t>
            </a:r>
            <a:r>
              <a:rPr kumimoji="0" lang="cs-CZ" sz="3600" b="1" i="0" u="none" strike="noStrike" kern="0" cap="none" spc="0" normalizeH="0" baseline="0" dirty="0" err="1">
                <a:ln>
                  <a:noFill/>
                </a:ln>
                <a:solidFill>
                  <a:srgbClr val="002060"/>
                </a:solidFill>
                <a:effectLst/>
                <a:uLnTx/>
                <a:uFillTx/>
                <a:ea typeface="+mj-ea"/>
                <a:cs typeface="+mj-cs"/>
              </a:rPr>
              <a:t>examplex</a:t>
            </a:r>
            <a:endParaRPr kumimoji="0" lang="en-US" sz="3600" b="1" i="0" u="none" strike="noStrike" kern="0" cap="none" spc="0" normalizeH="0" baseline="0" dirty="0">
              <a:ln>
                <a:noFill/>
              </a:ln>
              <a:solidFill>
                <a:srgbClr val="002060"/>
              </a:solidFill>
              <a:effectLst/>
              <a:uLnTx/>
              <a:uFillTx/>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8" name="Obdélník 7">
            <a:extLst>
              <a:ext uri="{FF2B5EF4-FFF2-40B4-BE49-F238E27FC236}">
                <a16:creationId xmlns:a16="http://schemas.microsoft.com/office/drawing/2014/main" id="{C0829D3F-E4C6-489A-B73C-3FDED6C86DAB}"/>
              </a:ext>
            </a:extLst>
          </p:cNvPr>
          <p:cNvSpPr/>
          <p:nvPr/>
        </p:nvSpPr>
        <p:spPr>
          <a:xfrm>
            <a:off x="1846493" y="6416225"/>
            <a:ext cx="2797561" cy="253916"/>
          </a:xfrm>
          <a:prstGeom prst="rect">
            <a:avLst/>
          </a:prstGeom>
        </p:spPr>
        <p:txBody>
          <a:bodyPr wrap="none">
            <a:spAutoFit/>
          </a:bodyPr>
          <a:lstStyle/>
          <a:p>
            <a:r>
              <a:rPr lang="cs-CZ" sz="1050" u="sng" dirty="0">
                <a:solidFill>
                  <a:srgbClr val="002060"/>
                </a:solidFill>
                <a:cs typeface="Times New Roman" panose="02020603050405020304" pitchFamily="18" charset="0"/>
                <a:hlinkClick r:id="rId3"/>
              </a:rPr>
              <a:t>Source: </a:t>
            </a:r>
            <a:r>
              <a:rPr lang="en-AU" sz="1050" dirty="0">
                <a:solidFill>
                  <a:srgbClr val="002060"/>
                </a:solidFill>
                <a:cs typeface="Times New Roman" panose="02020603050405020304" pitchFamily="18" charset="0"/>
                <a:hlinkClick r:id="rId3"/>
              </a:rPr>
              <a:t>https://sdgs.un.org/sdg-good-practices</a:t>
            </a:r>
            <a:r>
              <a:rPr lang="cs-CZ" sz="1050" dirty="0">
                <a:solidFill>
                  <a:srgbClr val="002060"/>
                </a:solidFill>
                <a:cs typeface="Times New Roman" panose="02020603050405020304" pitchFamily="18" charset="0"/>
              </a:rPr>
              <a:t> </a:t>
            </a:r>
            <a:endParaRPr lang="en-AU" sz="1050" dirty="0">
              <a:solidFill>
                <a:srgbClr val="002060"/>
              </a:solidFill>
              <a:cs typeface="Times New Roman" panose="02020603050405020304" pitchFamily="18" charset="0"/>
              <a:hlinkClick r:id="rId4"/>
            </a:endParaRPr>
          </a:p>
        </p:txBody>
      </p:sp>
      <p:pic>
        <p:nvPicPr>
          <p:cNvPr id="4" name="Obrázek 3">
            <a:extLst>
              <a:ext uri="{FF2B5EF4-FFF2-40B4-BE49-F238E27FC236}">
                <a16:creationId xmlns:a16="http://schemas.microsoft.com/office/drawing/2014/main" id="{2D7DB48F-C52E-4DA7-9802-F5B00981B035}"/>
              </a:ext>
            </a:extLst>
          </p:cNvPr>
          <p:cNvPicPr>
            <a:picLocks noChangeAspect="1"/>
          </p:cNvPicPr>
          <p:nvPr/>
        </p:nvPicPr>
        <p:blipFill rotWithShape="1">
          <a:blip r:embed="rId5"/>
          <a:srcRect l="23421" t="29707" r="21711" b="23977"/>
          <a:stretch/>
        </p:blipFill>
        <p:spPr>
          <a:xfrm>
            <a:off x="1171073" y="1391015"/>
            <a:ext cx="9147497" cy="4343417"/>
          </a:xfrm>
          <a:prstGeom prst="rect">
            <a:avLst/>
          </a:prstGeom>
        </p:spPr>
      </p:pic>
    </p:spTree>
    <p:extLst>
      <p:ext uri="{BB962C8B-B14F-4D97-AF65-F5344CB8AC3E}">
        <p14:creationId xmlns:p14="http://schemas.microsoft.com/office/powerpoint/2010/main" val="841366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536" y="187859"/>
            <a:ext cx="6340197"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600" b="1" i="0" u="none" strike="noStrike" kern="0" cap="none" spc="0" normalizeH="0" baseline="0" dirty="0">
                <a:ln>
                  <a:noFill/>
                </a:ln>
                <a:solidFill>
                  <a:srgbClr val="002060"/>
                </a:solidFill>
                <a:effectLst/>
                <a:uLnTx/>
                <a:uFillTx/>
                <a:ea typeface="+mj-ea"/>
                <a:cs typeface="+mj-cs"/>
              </a:rPr>
              <a:t>SDGs </a:t>
            </a:r>
            <a:r>
              <a:rPr kumimoji="0" lang="cs-CZ" sz="3600" b="1" i="0" u="none" strike="noStrike" kern="0" cap="none" spc="0" normalizeH="0" baseline="0" dirty="0" err="1">
                <a:ln>
                  <a:noFill/>
                </a:ln>
                <a:solidFill>
                  <a:srgbClr val="002060"/>
                </a:solidFill>
                <a:effectLst/>
                <a:uLnTx/>
                <a:uFillTx/>
                <a:ea typeface="+mj-ea"/>
                <a:cs typeface="+mj-cs"/>
              </a:rPr>
              <a:t>Good</a:t>
            </a:r>
            <a:r>
              <a:rPr kumimoji="0" lang="cs-CZ" sz="3600" b="1" i="0" u="none" strike="noStrike" kern="0" cap="none" spc="0" normalizeH="0" baseline="0" dirty="0">
                <a:ln>
                  <a:noFill/>
                </a:ln>
                <a:solidFill>
                  <a:srgbClr val="002060"/>
                </a:solidFill>
                <a:effectLst/>
                <a:uLnTx/>
                <a:uFillTx/>
                <a:ea typeface="+mj-ea"/>
                <a:cs typeface="+mj-cs"/>
              </a:rPr>
              <a:t> Practices - </a:t>
            </a:r>
            <a:r>
              <a:rPr kumimoji="0" lang="cs-CZ" sz="3600" b="1" i="0" u="none" strike="noStrike" kern="0" cap="none" spc="0" normalizeH="0" baseline="0" dirty="0" err="1">
                <a:ln>
                  <a:noFill/>
                </a:ln>
                <a:solidFill>
                  <a:srgbClr val="002060"/>
                </a:solidFill>
                <a:effectLst/>
                <a:uLnTx/>
                <a:uFillTx/>
                <a:ea typeface="+mj-ea"/>
                <a:cs typeface="+mj-cs"/>
              </a:rPr>
              <a:t>examplex</a:t>
            </a:r>
            <a:endParaRPr kumimoji="0" lang="en-US" sz="3600" b="1" i="0" u="none" strike="noStrike" kern="0" cap="none" spc="0" normalizeH="0" baseline="0" dirty="0">
              <a:ln>
                <a:noFill/>
              </a:ln>
              <a:solidFill>
                <a:srgbClr val="002060"/>
              </a:solidFill>
              <a:effectLst/>
              <a:uLnTx/>
              <a:uFillTx/>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8" name="Obdélník 7">
            <a:extLst>
              <a:ext uri="{FF2B5EF4-FFF2-40B4-BE49-F238E27FC236}">
                <a16:creationId xmlns:a16="http://schemas.microsoft.com/office/drawing/2014/main" id="{C0829D3F-E4C6-489A-B73C-3FDED6C86DAB}"/>
              </a:ext>
            </a:extLst>
          </p:cNvPr>
          <p:cNvSpPr/>
          <p:nvPr/>
        </p:nvSpPr>
        <p:spPr>
          <a:xfrm>
            <a:off x="1846493" y="6416225"/>
            <a:ext cx="2797561" cy="253916"/>
          </a:xfrm>
          <a:prstGeom prst="rect">
            <a:avLst/>
          </a:prstGeom>
        </p:spPr>
        <p:txBody>
          <a:bodyPr wrap="none">
            <a:spAutoFit/>
          </a:bodyPr>
          <a:lstStyle/>
          <a:p>
            <a:r>
              <a:rPr lang="cs-CZ" sz="1050" u="sng" dirty="0">
                <a:solidFill>
                  <a:srgbClr val="002060"/>
                </a:solidFill>
                <a:cs typeface="Times New Roman" panose="02020603050405020304" pitchFamily="18" charset="0"/>
                <a:hlinkClick r:id="rId3"/>
              </a:rPr>
              <a:t>Source: </a:t>
            </a:r>
            <a:r>
              <a:rPr lang="en-AU" sz="1050" dirty="0">
                <a:solidFill>
                  <a:srgbClr val="002060"/>
                </a:solidFill>
                <a:cs typeface="Times New Roman" panose="02020603050405020304" pitchFamily="18" charset="0"/>
                <a:hlinkClick r:id="rId3"/>
              </a:rPr>
              <a:t>https://sdgs.un.org/sdg-good-practices</a:t>
            </a:r>
            <a:r>
              <a:rPr lang="cs-CZ" sz="1050" dirty="0">
                <a:solidFill>
                  <a:srgbClr val="002060"/>
                </a:solidFill>
                <a:cs typeface="Times New Roman" panose="02020603050405020304" pitchFamily="18" charset="0"/>
              </a:rPr>
              <a:t> </a:t>
            </a:r>
            <a:endParaRPr lang="en-AU" sz="1050" dirty="0">
              <a:solidFill>
                <a:srgbClr val="002060"/>
              </a:solidFill>
              <a:cs typeface="Times New Roman" panose="02020603050405020304" pitchFamily="18" charset="0"/>
              <a:hlinkClick r:id="rId4"/>
            </a:endParaRPr>
          </a:p>
        </p:txBody>
      </p:sp>
      <p:pic>
        <p:nvPicPr>
          <p:cNvPr id="4" name="Obrázek 3">
            <a:extLst>
              <a:ext uri="{FF2B5EF4-FFF2-40B4-BE49-F238E27FC236}">
                <a16:creationId xmlns:a16="http://schemas.microsoft.com/office/drawing/2014/main" id="{DA9F1831-D402-4207-B778-F2DA5FCF7816}"/>
              </a:ext>
            </a:extLst>
          </p:cNvPr>
          <p:cNvPicPr>
            <a:picLocks noChangeAspect="1"/>
          </p:cNvPicPr>
          <p:nvPr/>
        </p:nvPicPr>
        <p:blipFill rotWithShape="1">
          <a:blip r:embed="rId5"/>
          <a:srcRect l="21316" t="25731" r="21974" b="32865"/>
          <a:stretch/>
        </p:blipFill>
        <p:spPr>
          <a:xfrm>
            <a:off x="930441" y="1764634"/>
            <a:ext cx="9295481" cy="3817401"/>
          </a:xfrm>
          <a:prstGeom prst="rect">
            <a:avLst/>
          </a:prstGeom>
        </p:spPr>
      </p:pic>
    </p:spTree>
    <p:extLst>
      <p:ext uri="{BB962C8B-B14F-4D97-AF65-F5344CB8AC3E}">
        <p14:creationId xmlns:p14="http://schemas.microsoft.com/office/powerpoint/2010/main" val="3835237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536" y="187859"/>
            <a:ext cx="6340197"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600" b="1" i="0" u="none" strike="noStrike" kern="0" cap="none" spc="0" normalizeH="0" baseline="0" dirty="0">
                <a:ln>
                  <a:noFill/>
                </a:ln>
                <a:solidFill>
                  <a:srgbClr val="002060"/>
                </a:solidFill>
                <a:effectLst/>
                <a:uLnTx/>
                <a:uFillTx/>
                <a:ea typeface="+mj-ea"/>
                <a:cs typeface="+mj-cs"/>
              </a:rPr>
              <a:t>SDGs </a:t>
            </a:r>
            <a:r>
              <a:rPr kumimoji="0" lang="cs-CZ" sz="3600" b="1" i="0" u="none" strike="noStrike" kern="0" cap="none" spc="0" normalizeH="0" baseline="0" dirty="0" err="1">
                <a:ln>
                  <a:noFill/>
                </a:ln>
                <a:solidFill>
                  <a:srgbClr val="002060"/>
                </a:solidFill>
                <a:effectLst/>
                <a:uLnTx/>
                <a:uFillTx/>
                <a:ea typeface="+mj-ea"/>
                <a:cs typeface="+mj-cs"/>
              </a:rPr>
              <a:t>Good</a:t>
            </a:r>
            <a:r>
              <a:rPr kumimoji="0" lang="cs-CZ" sz="3600" b="1" i="0" u="none" strike="noStrike" kern="0" cap="none" spc="0" normalizeH="0" baseline="0" dirty="0">
                <a:ln>
                  <a:noFill/>
                </a:ln>
                <a:solidFill>
                  <a:srgbClr val="002060"/>
                </a:solidFill>
                <a:effectLst/>
                <a:uLnTx/>
                <a:uFillTx/>
                <a:ea typeface="+mj-ea"/>
                <a:cs typeface="+mj-cs"/>
              </a:rPr>
              <a:t> Practices - </a:t>
            </a:r>
            <a:r>
              <a:rPr kumimoji="0" lang="cs-CZ" sz="3600" b="1" i="0" u="none" strike="noStrike" kern="0" cap="none" spc="0" normalizeH="0" baseline="0" dirty="0" err="1">
                <a:ln>
                  <a:noFill/>
                </a:ln>
                <a:solidFill>
                  <a:srgbClr val="002060"/>
                </a:solidFill>
                <a:effectLst/>
                <a:uLnTx/>
                <a:uFillTx/>
                <a:ea typeface="+mj-ea"/>
                <a:cs typeface="+mj-cs"/>
              </a:rPr>
              <a:t>examplex</a:t>
            </a:r>
            <a:endParaRPr kumimoji="0" lang="en-US" sz="3600" b="1" i="0" u="none" strike="noStrike" kern="0" cap="none" spc="0" normalizeH="0" baseline="0" dirty="0">
              <a:ln>
                <a:noFill/>
              </a:ln>
              <a:solidFill>
                <a:srgbClr val="002060"/>
              </a:solidFill>
              <a:effectLst/>
              <a:uLnTx/>
              <a:uFillTx/>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8" name="Obdélník 7">
            <a:extLst>
              <a:ext uri="{FF2B5EF4-FFF2-40B4-BE49-F238E27FC236}">
                <a16:creationId xmlns:a16="http://schemas.microsoft.com/office/drawing/2014/main" id="{C0829D3F-E4C6-489A-B73C-3FDED6C86DAB}"/>
              </a:ext>
            </a:extLst>
          </p:cNvPr>
          <p:cNvSpPr/>
          <p:nvPr/>
        </p:nvSpPr>
        <p:spPr>
          <a:xfrm>
            <a:off x="1846493" y="6416225"/>
            <a:ext cx="2797561" cy="253916"/>
          </a:xfrm>
          <a:prstGeom prst="rect">
            <a:avLst/>
          </a:prstGeom>
        </p:spPr>
        <p:txBody>
          <a:bodyPr wrap="none">
            <a:spAutoFit/>
          </a:bodyPr>
          <a:lstStyle/>
          <a:p>
            <a:r>
              <a:rPr lang="cs-CZ" sz="1050" u="sng" dirty="0">
                <a:solidFill>
                  <a:srgbClr val="002060"/>
                </a:solidFill>
                <a:cs typeface="Times New Roman" panose="02020603050405020304" pitchFamily="18" charset="0"/>
                <a:hlinkClick r:id="rId3"/>
              </a:rPr>
              <a:t>Source: </a:t>
            </a:r>
            <a:r>
              <a:rPr lang="en-AU" sz="1050" dirty="0">
                <a:solidFill>
                  <a:srgbClr val="002060"/>
                </a:solidFill>
                <a:cs typeface="Times New Roman" panose="02020603050405020304" pitchFamily="18" charset="0"/>
                <a:hlinkClick r:id="rId3"/>
              </a:rPr>
              <a:t>https://sdgs.un.org/sdg-good-practices</a:t>
            </a:r>
            <a:r>
              <a:rPr lang="cs-CZ" sz="1050" dirty="0">
                <a:solidFill>
                  <a:srgbClr val="002060"/>
                </a:solidFill>
                <a:cs typeface="Times New Roman" panose="02020603050405020304" pitchFamily="18" charset="0"/>
              </a:rPr>
              <a:t> </a:t>
            </a:r>
            <a:endParaRPr lang="en-AU" sz="1050" dirty="0">
              <a:solidFill>
                <a:srgbClr val="002060"/>
              </a:solidFill>
              <a:cs typeface="Times New Roman" panose="02020603050405020304" pitchFamily="18" charset="0"/>
              <a:hlinkClick r:id="rId4"/>
            </a:endParaRPr>
          </a:p>
        </p:txBody>
      </p:sp>
      <p:pic>
        <p:nvPicPr>
          <p:cNvPr id="6" name="Obrázek 5">
            <a:extLst>
              <a:ext uri="{FF2B5EF4-FFF2-40B4-BE49-F238E27FC236}">
                <a16:creationId xmlns:a16="http://schemas.microsoft.com/office/drawing/2014/main" id="{C2D7AFA9-DA81-45DA-A169-80B8E12FBDFE}"/>
              </a:ext>
            </a:extLst>
          </p:cNvPr>
          <p:cNvPicPr>
            <a:picLocks noChangeAspect="1"/>
          </p:cNvPicPr>
          <p:nvPr/>
        </p:nvPicPr>
        <p:blipFill rotWithShape="1">
          <a:blip r:embed="rId5"/>
          <a:srcRect l="21052" t="27602" r="20921" b="11813"/>
          <a:stretch/>
        </p:blipFill>
        <p:spPr>
          <a:xfrm>
            <a:off x="2566737" y="1892969"/>
            <a:ext cx="7074568" cy="4154906"/>
          </a:xfrm>
          <a:prstGeom prst="rect">
            <a:avLst/>
          </a:prstGeom>
        </p:spPr>
      </p:pic>
    </p:spTree>
    <p:extLst>
      <p:ext uri="{BB962C8B-B14F-4D97-AF65-F5344CB8AC3E}">
        <p14:creationId xmlns:p14="http://schemas.microsoft.com/office/powerpoint/2010/main" val="1212174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397042"/>
            <a:ext cx="4784758"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12864" y="449337"/>
            <a:ext cx="4297080"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800" b="1" dirty="0">
                <a:solidFill>
                  <a:schemeClr val="bg1"/>
                </a:solidFill>
                <a:latin typeface="+mn-lt"/>
                <a:cs typeface="Times New Roman" panose="02020603050405020304" pitchFamily="18" charset="0"/>
              </a:rPr>
              <a:t>Key Takeaways</a:t>
            </a:r>
            <a:endParaRPr lang="en-GB" sz="2800" b="1" dirty="0">
              <a:solidFill>
                <a:schemeClr val="bg1"/>
              </a:solidFill>
              <a:latin typeface="+mn-lt"/>
              <a:cs typeface="Times New Roman" panose="02020603050405020304" pitchFamily="18" charset="0"/>
            </a:endParaRPr>
          </a:p>
        </p:txBody>
      </p:sp>
      <p:sp>
        <p:nvSpPr>
          <p:cNvPr id="10" name="Zástupný symbol pro obsah 2"/>
          <p:cNvSpPr txBox="1">
            <a:spLocks/>
          </p:cNvSpPr>
          <p:nvPr/>
        </p:nvSpPr>
        <p:spPr>
          <a:xfrm>
            <a:off x="692931" y="1651945"/>
            <a:ext cx="4297080" cy="3880310"/>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1000" b="1" i="1" dirty="0">
              <a:solidFill>
                <a:schemeClr val="bg1"/>
              </a:solidFill>
              <a:cs typeface="Times New Roman" panose="02020603050405020304" pitchFamily="18" charset="0"/>
            </a:endParaRPr>
          </a:p>
          <a:p>
            <a:endParaRPr lang="en-US" sz="1000" b="1" i="1" dirty="0">
              <a:solidFill>
                <a:schemeClr val="bg1"/>
              </a:solidFill>
              <a:cs typeface="Times New Roman" panose="02020603050405020304" pitchFamily="18" charset="0"/>
            </a:endParaRPr>
          </a:p>
          <a:p>
            <a:pPr marL="0" indent="0">
              <a:buNone/>
            </a:pPr>
            <a:endParaRPr lang="en-US" sz="1200" dirty="0">
              <a:solidFill>
                <a:schemeClr val="bg1"/>
              </a:solidFill>
              <a:cs typeface="Times New Roman" panose="02020603050405020304" pitchFamily="18" charset="0"/>
            </a:endParaRPr>
          </a:p>
        </p:txBody>
      </p:sp>
      <p:sp>
        <p:nvSpPr>
          <p:cNvPr id="11" name="Zástupný symbol pro obsah 2"/>
          <p:cNvSpPr txBox="1">
            <a:spLocks/>
          </p:cNvSpPr>
          <p:nvPr/>
        </p:nvSpPr>
        <p:spPr>
          <a:xfrm>
            <a:off x="5710927" y="1901554"/>
            <a:ext cx="5376173" cy="36307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spcBef>
                <a:spcPts val="0"/>
              </a:spcBef>
              <a:buNone/>
            </a:pPr>
            <a:endParaRPr lang="cs-CZ" sz="1800" b="1" dirty="0">
              <a:solidFill>
                <a:srgbClr val="002060"/>
              </a:solidFill>
              <a:cs typeface="Times New Roman" panose="02020603050405020304" pitchFamily="18" charset="0"/>
            </a:endParaRPr>
          </a:p>
        </p:txBody>
      </p:sp>
      <p:sp>
        <p:nvSpPr>
          <p:cNvPr id="3" name="Obdélník 2">
            <a:extLst>
              <a:ext uri="{FF2B5EF4-FFF2-40B4-BE49-F238E27FC236}">
                <a16:creationId xmlns:a16="http://schemas.microsoft.com/office/drawing/2014/main" id="{408E9E42-DEF0-434C-BD32-7CBCBCDB6CEC}"/>
              </a:ext>
            </a:extLst>
          </p:cNvPr>
          <p:cNvSpPr/>
          <p:nvPr/>
        </p:nvSpPr>
        <p:spPr>
          <a:xfrm>
            <a:off x="5582250" y="2105561"/>
            <a:ext cx="4784758" cy="3477875"/>
          </a:xfrm>
          <a:prstGeom prst="rect">
            <a:avLst/>
          </a:prstGeom>
        </p:spPr>
        <p:txBody>
          <a:bodyPr wrap="square">
            <a:spAutoFit/>
          </a:bodyPr>
          <a:lstStyle/>
          <a:p>
            <a:r>
              <a:rPr lang="cs-CZ" sz="2000" dirty="0">
                <a:solidFill>
                  <a:srgbClr val="002060"/>
                </a:solidFill>
                <a:cs typeface="Times New Roman" panose="02020603050405020304" pitchFamily="18" charset="0"/>
              </a:rPr>
              <a:t>The World Economic Forum´ s Sustainable Development Impact </a:t>
            </a:r>
            <a:r>
              <a:rPr lang="cs-CZ" sz="2000" dirty="0" err="1">
                <a:solidFill>
                  <a:srgbClr val="002060"/>
                </a:solidFill>
                <a:cs typeface="Times New Roman" panose="02020603050405020304" pitchFamily="18" charset="0"/>
              </a:rPr>
              <a:t>Meetings</a:t>
            </a:r>
            <a:r>
              <a:rPr lang="cs-CZ" sz="2000" dirty="0">
                <a:solidFill>
                  <a:srgbClr val="002060"/>
                </a:solidFill>
                <a:cs typeface="Times New Roman" panose="02020603050405020304" pitchFamily="18" charset="0"/>
              </a:rPr>
              <a:t>…</a:t>
            </a:r>
          </a:p>
          <a:p>
            <a:endParaRPr lang="cs-CZ" dirty="0"/>
          </a:p>
          <a:p>
            <a:r>
              <a:rPr lang="cs-CZ" dirty="0"/>
              <a:t>Visit: </a:t>
            </a:r>
            <a:r>
              <a:rPr lang="cs-CZ" dirty="0">
                <a:hlinkClick r:id="rId3"/>
              </a:rPr>
              <a:t>https://www.weforum.org/stories/2022/09/key-takeaways-sustainable-development-impact-meetings/</a:t>
            </a:r>
            <a:r>
              <a:rPr lang="cs-CZ" dirty="0"/>
              <a:t>  </a:t>
            </a:r>
          </a:p>
          <a:p>
            <a:endParaRPr lang="cs-CZ" dirty="0"/>
          </a:p>
          <a:p>
            <a:endParaRPr lang="cs-CZ" dirty="0"/>
          </a:p>
          <a:p>
            <a:r>
              <a:rPr lang="cs-CZ" dirty="0"/>
              <a:t>Play the game!</a:t>
            </a:r>
          </a:p>
          <a:p>
            <a:r>
              <a:rPr lang="cs-CZ" dirty="0">
                <a:hlinkClick r:id="rId4"/>
              </a:rPr>
              <a:t>https://www.hrazalepsisvet.cz/en</a:t>
            </a:r>
            <a:r>
              <a:rPr lang="cs-CZ" dirty="0"/>
              <a:t> </a:t>
            </a:r>
          </a:p>
          <a:p>
            <a:endParaRPr lang="en-GB" dirty="0"/>
          </a:p>
        </p:txBody>
      </p:sp>
      <p:pic>
        <p:nvPicPr>
          <p:cNvPr id="5" name="Obrázek 4">
            <a:extLst>
              <a:ext uri="{FF2B5EF4-FFF2-40B4-BE49-F238E27FC236}">
                <a16:creationId xmlns:a16="http://schemas.microsoft.com/office/drawing/2014/main" id="{971CC0C1-5B66-47E0-A134-75AE5B734C65}"/>
              </a:ext>
            </a:extLst>
          </p:cNvPr>
          <p:cNvPicPr>
            <a:picLocks noChangeAspect="1"/>
          </p:cNvPicPr>
          <p:nvPr/>
        </p:nvPicPr>
        <p:blipFill rotWithShape="1">
          <a:blip r:embed="rId5"/>
          <a:srcRect l="655" t="13886" r="63139" b="5791"/>
          <a:stretch/>
        </p:blipFill>
        <p:spPr>
          <a:xfrm>
            <a:off x="652896" y="1018384"/>
            <a:ext cx="4297081" cy="53624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9055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sp>
        <p:nvSpPr>
          <p:cNvPr id="8" name="Zástupný symbol pro obsah 2"/>
          <p:cNvSpPr txBox="1">
            <a:spLocks/>
          </p:cNvSpPr>
          <p:nvPr/>
        </p:nvSpPr>
        <p:spPr>
          <a:xfrm>
            <a:off x="1374104" y="1728685"/>
            <a:ext cx="8280920" cy="45318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002060"/>
                </a:solidFill>
                <a:latin typeface="Times New Roman" panose="02020603050405020304" pitchFamily="18" charset="0"/>
                <a:cs typeface="Times New Roman" panose="02020603050405020304" pitchFamily="18" charset="0"/>
              </a:rPr>
              <a:t>What are you taking away from </a:t>
            </a:r>
            <a:r>
              <a:rPr lang="cs-CZ" sz="5400" b="1" dirty="0">
                <a:solidFill>
                  <a:srgbClr val="002060"/>
                </a:solidFill>
                <a:latin typeface="Times New Roman" panose="02020603050405020304" pitchFamily="18" charset="0"/>
                <a:cs typeface="Times New Roman" panose="02020603050405020304" pitchFamily="18" charset="0"/>
              </a:rPr>
              <a:t>the</a:t>
            </a:r>
            <a:r>
              <a:rPr lang="en-US" sz="5400" b="1" dirty="0">
                <a:solidFill>
                  <a:srgbClr val="002060"/>
                </a:solidFill>
                <a:latin typeface="Times New Roman" panose="02020603050405020304" pitchFamily="18" charset="0"/>
                <a:cs typeface="Times New Roman" panose="02020603050405020304" pitchFamily="18" charset="0"/>
              </a:rPr>
              <a:t> </a:t>
            </a:r>
            <a:r>
              <a:rPr lang="cs-CZ" sz="5400" b="1" dirty="0">
                <a:solidFill>
                  <a:srgbClr val="002060"/>
                </a:solidFill>
                <a:latin typeface="Times New Roman" panose="02020603050405020304" pitchFamily="18" charset="0"/>
                <a:cs typeface="Times New Roman" panose="02020603050405020304" pitchFamily="18" charset="0"/>
              </a:rPr>
              <a:t>lecture</a:t>
            </a:r>
            <a:r>
              <a:rPr lang="en-US" sz="5400" b="1" dirty="0">
                <a:solidFill>
                  <a:srgbClr val="002060"/>
                </a:solidFill>
                <a:latin typeface="Times New Roman" panose="02020603050405020304" pitchFamily="18" charset="0"/>
                <a:cs typeface="Times New Roman" panose="02020603050405020304" pitchFamily="18" charset="0"/>
              </a:rPr>
              <a:t>?</a:t>
            </a:r>
            <a:endParaRPr lang="cs-CZ" sz="5400" b="1" kern="0" dirty="0">
              <a:solidFill>
                <a:srgbClr val="002060"/>
              </a:solidFill>
              <a:latin typeface="Times New Roman"/>
              <a:cs typeface="Times New Roman" panose="02020603050405020304" pitchFamily="18" charset="0"/>
            </a:endParaRPr>
          </a:p>
          <a:p>
            <a:pPr marL="0" indent="0">
              <a:buNone/>
            </a:pPr>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cs-CZ"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F6871C16-A1F1-40D0-B707-4754AC2BB5E5}"/>
              </a:ext>
            </a:extLst>
          </p:cNvPr>
          <p:cNvPicPr>
            <a:picLocks noChangeAspect="1"/>
          </p:cNvPicPr>
          <p:nvPr/>
        </p:nvPicPr>
        <p:blipFill>
          <a:blip r:embed="rId3"/>
          <a:stretch>
            <a:fillRect/>
          </a:stretch>
        </p:blipFill>
        <p:spPr>
          <a:xfrm>
            <a:off x="0" y="3994632"/>
            <a:ext cx="12192000" cy="2414031"/>
          </a:xfrm>
          <a:prstGeom prst="rect">
            <a:avLst/>
          </a:prstGeom>
        </p:spPr>
      </p:pic>
      <p:pic>
        <p:nvPicPr>
          <p:cNvPr id="3" name="Obrázek 2">
            <a:extLst>
              <a:ext uri="{FF2B5EF4-FFF2-40B4-BE49-F238E27FC236}">
                <a16:creationId xmlns:a16="http://schemas.microsoft.com/office/drawing/2014/main" id="{7AE69F6F-73D3-4ADB-904F-F1A695238B19}"/>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05363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536" y="187859"/>
            <a:ext cx="1646605"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3600" kern="0" dirty="0">
                <a:solidFill>
                  <a:srgbClr val="002060"/>
                </a:solidFill>
                <a:latin typeface="Times New Roman"/>
                <a:ea typeface="+mj-ea"/>
                <a:cs typeface="+mj-cs"/>
              </a:rPr>
              <a:t>Content</a:t>
            </a:r>
            <a:endParaRPr kumimoji="0" lang="en-AU" sz="3600" b="0" i="0" u="none" strike="noStrike" kern="0" cap="none" spc="0" normalizeH="0" baseline="0" dirty="0">
              <a:ln>
                <a:noFill/>
              </a:ln>
              <a:solidFill>
                <a:srgbClr val="002060"/>
              </a:solidFill>
              <a:effectLst/>
              <a:uLnTx/>
              <a:uFillTx/>
            </a:endParaRPr>
          </a:p>
        </p:txBody>
      </p:sp>
      <p:sp>
        <p:nvSpPr>
          <p:cNvPr id="8" name="Zástupný symbol pro obsah 2"/>
          <p:cNvSpPr txBox="1">
            <a:spLocks/>
          </p:cNvSpPr>
          <p:nvPr/>
        </p:nvSpPr>
        <p:spPr>
          <a:xfrm>
            <a:off x="395536" y="684805"/>
            <a:ext cx="5993232" cy="4780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CA" altLang="cs-CZ" sz="2400" dirty="0">
              <a:solidFill>
                <a:srgbClr val="002060"/>
              </a:solidFill>
              <a:cs typeface="Times New Roman" panose="02020603050405020304" pitchFamily="18" charset="0"/>
            </a:endParaRPr>
          </a:p>
          <a:p>
            <a:pPr marL="0" indent="0" algn="just">
              <a:buNone/>
            </a:pPr>
            <a:r>
              <a:rPr lang="cs-CZ" altLang="cs-CZ" sz="2000" b="1" dirty="0">
                <a:solidFill>
                  <a:srgbClr val="002060"/>
                </a:solidFill>
                <a:cs typeface="Times New Roman" panose="02020603050405020304" pitchFamily="18" charset="0"/>
              </a:rPr>
              <a:t>1. Meaning of Sustainable Development</a:t>
            </a:r>
          </a:p>
          <a:p>
            <a:pPr marL="457200" indent="-457200" algn="just">
              <a:buFont typeface="+mj-lt"/>
              <a:buAutoNum type="arabicPeriod"/>
            </a:pPr>
            <a:endParaRPr lang="en-CA" altLang="cs-CZ" sz="2000" b="1" dirty="0">
              <a:solidFill>
                <a:srgbClr val="002060"/>
              </a:solidFill>
              <a:cs typeface="Times New Roman" panose="02020603050405020304" pitchFamily="18" charset="0"/>
            </a:endParaRPr>
          </a:p>
          <a:p>
            <a:pPr marL="0" indent="0" algn="just">
              <a:buNone/>
            </a:pPr>
            <a:r>
              <a:rPr lang="cs-CZ" altLang="cs-CZ" sz="2000" b="1" dirty="0">
                <a:solidFill>
                  <a:srgbClr val="002060"/>
                </a:solidFill>
                <a:cs typeface="Times New Roman" panose="02020603050405020304" pitchFamily="18" charset="0"/>
              </a:rPr>
              <a:t>2. </a:t>
            </a:r>
            <a:r>
              <a:rPr lang="en-CA" altLang="cs-CZ" sz="2000" b="1" dirty="0">
                <a:solidFill>
                  <a:srgbClr val="002060"/>
                </a:solidFill>
                <a:cs typeface="Times New Roman" panose="02020603050405020304" pitchFamily="18" charset="0"/>
              </a:rPr>
              <a:t>Introduction of the global risks </a:t>
            </a:r>
            <a:endParaRPr lang="cs-CZ" altLang="cs-CZ" sz="2000" b="1" dirty="0">
              <a:solidFill>
                <a:srgbClr val="002060"/>
              </a:solidFill>
              <a:cs typeface="Times New Roman" panose="02020603050405020304" pitchFamily="18" charset="0"/>
            </a:endParaRPr>
          </a:p>
          <a:p>
            <a:pPr marL="0" indent="0" algn="just">
              <a:buNone/>
            </a:pPr>
            <a:endParaRPr lang="en-CA" altLang="cs-CZ" sz="2000" b="1" dirty="0">
              <a:solidFill>
                <a:srgbClr val="002060"/>
              </a:solidFill>
              <a:cs typeface="Times New Roman" panose="02020603050405020304" pitchFamily="18" charset="0"/>
            </a:endParaRPr>
          </a:p>
          <a:p>
            <a:pPr marL="0" indent="0" algn="just">
              <a:buNone/>
            </a:pPr>
            <a:r>
              <a:rPr lang="cs-CZ" altLang="cs-CZ" sz="2000" b="1" dirty="0">
                <a:solidFill>
                  <a:srgbClr val="002060"/>
                </a:solidFill>
                <a:cs typeface="Times New Roman" panose="02020603050405020304" pitchFamily="18" charset="0"/>
              </a:rPr>
              <a:t>3. </a:t>
            </a:r>
            <a:r>
              <a:rPr lang="en-CA" altLang="cs-CZ" sz="2000" b="1" dirty="0">
                <a:solidFill>
                  <a:srgbClr val="002060"/>
                </a:solidFill>
                <a:cs typeface="Times New Roman" panose="02020603050405020304" pitchFamily="18" charset="0"/>
              </a:rPr>
              <a:t>The planetary boundaries concept</a:t>
            </a:r>
            <a:endParaRPr lang="cs-CZ" altLang="cs-CZ" sz="2000" b="1" dirty="0">
              <a:solidFill>
                <a:srgbClr val="002060"/>
              </a:solidFill>
              <a:cs typeface="Times New Roman" panose="02020603050405020304" pitchFamily="18" charset="0"/>
            </a:endParaRPr>
          </a:p>
          <a:p>
            <a:pPr marL="457200" indent="-457200" algn="just">
              <a:buFont typeface="+mj-lt"/>
              <a:buAutoNum type="arabicPeriod"/>
            </a:pPr>
            <a:endParaRPr lang="en-CA" altLang="cs-CZ" sz="2000" b="1" dirty="0">
              <a:solidFill>
                <a:srgbClr val="002060"/>
              </a:solidFill>
              <a:cs typeface="Times New Roman" panose="02020603050405020304" pitchFamily="18" charset="0"/>
            </a:endParaRPr>
          </a:p>
          <a:p>
            <a:pPr marL="0" indent="0">
              <a:buNone/>
            </a:pPr>
            <a:r>
              <a:rPr lang="cs-CZ" altLang="cs-CZ" sz="2000" b="1" dirty="0">
                <a:solidFill>
                  <a:srgbClr val="002060"/>
                </a:solidFill>
                <a:cs typeface="Times New Roman" panose="02020603050405020304" pitchFamily="18" charset="0"/>
              </a:rPr>
              <a:t>4. </a:t>
            </a:r>
            <a:r>
              <a:rPr lang="en-CA" altLang="cs-CZ" sz="2000" b="1" dirty="0">
                <a:solidFill>
                  <a:srgbClr val="002060"/>
                </a:solidFill>
                <a:cs typeface="Times New Roman" panose="02020603050405020304" pitchFamily="18" charset="0"/>
              </a:rPr>
              <a:t>Sustainable Development </a:t>
            </a:r>
            <a:r>
              <a:rPr lang="cs-CZ" altLang="cs-CZ" sz="2000" b="1" dirty="0">
                <a:solidFill>
                  <a:srgbClr val="002060"/>
                </a:solidFill>
                <a:cs typeface="Times New Roman" panose="02020603050405020304" pitchFamily="18" charset="0"/>
              </a:rPr>
              <a:t> Goals </a:t>
            </a:r>
            <a:r>
              <a:rPr lang="en-CA" altLang="cs-CZ" sz="2000" b="1" dirty="0">
                <a:solidFill>
                  <a:srgbClr val="002060"/>
                </a:solidFill>
                <a:cs typeface="Times New Roman" panose="02020603050405020304" pitchFamily="18" charset="0"/>
              </a:rPr>
              <a:t>(SDGs)</a:t>
            </a:r>
            <a:r>
              <a:rPr lang="en-US" altLang="cs-CZ" sz="2000" b="1" dirty="0">
                <a:solidFill>
                  <a:srgbClr val="002060"/>
                </a:solidFill>
                <a:cs typeface="Times New Roman" panose="02020603050405020304" pitchFamily="18" charset="0"/>
              </a:rPr>
              <a:t> </a:t>
            </a:r>
            <a:br>
              <a:rPr lang="cs-CZ" altLang="cs-CZ" sz="2000" b="1" dirty="0">
                <a:solidFill>
                  <a:srgbClr val="002060"/>
                </a:solidFill>
                <a:cs typeface="Times New Roman" panose="02020603050405020304" pitchFamily="18" charset="0"/>
              </a:rPr>
            </a:br>
            <a:endParaRPr lang="cs-CZ" altLang="cs-CZ" sz="2000" b="1" dirty="0">
              <a:solidFill>
                <a:srgbClr val="002060"/>
              </a:solidFill>
              <a:cs typeface="Times New Roman" panose="02020603050405020304" pitchFamily="18" charset="0"/>
            </a:endParaRPr>
          </a:p>
          <a:p>
            <a:pPr marL="0" indent="0" algn="just">
              <a:buNone/>
            </a:pPr>
            <a:r>
              <a:rPr lang="cs-CZ" altLang="cs-CZ" sz="2000" b="1" dirty="0">
                <a:solidFill>
                  <a:srgbClr val="002060"/>
                </a:solidFill>
                <a:cs typeface="Times New Roman" panose="02020603050405020304" pitchFamily="18" charset="0"/>
              </a:rPr>
              <a:t>5. </a:t>
            </a:r>
            <a:r>
              <a:rPr lang="en-US" altLang="cs-CZ" sz="2000" b="1" dirty="0">
                <a:solidFill>
                  <a:srgbClr val="002060"/>
                </a:solidFill>
                <a:cs typeface="Times New Roman" panose="02020603050405020304" pitchFamily="18" charset="0"/>
              </a:rPr>
              <a:t>Measurability of SDGs goals</a:t>
            </a:r>
            <a:endParaRPr lang="cs-CZ" altLang="cs-CZ" sz="2000" b="1" dirty="0">
              <a:solidFill>
                <a:srgbClr val="002060"/>
              </a:solidFill>
              <a:cs typeface="Times New Roman" panose="02020603050405020304" pitchFamily="18" charset="0"/>
            </a:endParaRPr>
          </a:p>
          <a:p>
            <a:pPr marL="457200" indent="-457200" algn="just">
              <a:buFont typeface="+mj-lt"/>
              <a:buAutoNum type="arabicPeriod"/>
            </a:pPr>
            <a:endParaRPr lang="en-US" altLang="cs-CZ" sz="2000" b="1" dirty="0">
              <a:solidFill>
                <a:srgbClr val="002060"/>
              </a:solidFill>
              <a:cs typeface="Times New Roman" panose="02020603050405020304" pitchFamily="18" charset="0"/>
            </a:endParaRPr>
          </a:p>
          <a:p>
            <a:pPr marL="0" indent="0" algn="just">
              <a:buNone/>
            </a:pPr>
            <a:r>
              <a:rPr lang="cs-CZ" altLang="cs-CZ" sz="2000" b="1" dirty="0">
                <a:solidFill>
                  <a:srgbClr val="002060"/>
                </a:solidFill>
                <a:cs typeface="Times New Roman" panose="02020603050405020304" pitchFamily="18" charset="0"/>
              </a:rPr>
              <a:t>6. </a:t>
            </a:r>
            <a:r>
              <a:rPr lang="en-US" altLang="cs-CZ" sz="2000" b="1" dirty="0">
                <a:solidFill>
                  <a:srgbClr val="002060"/>
                </a:solidFill>
                <a:cs typeface="Times New Roman" panose="02020603050405020304" pitchFamily="18" charset="0"/>
              </a:rPr>
              <a:t>SDGs Good Practices</a:t>
            </a:r>
          </a:p>
          <a:p>
            <a:pPr marL="457200" indent="-457200" algn="just">
              <a:buFont typeface="+mj-lt"/>
              <a:buAutoNum type="arabicPeriod"/>
            </a:pPr>
            <a:endParaRPr lang="en-CA" altLang="cs-CZ" sz="2000" b="1" dirty="0">
              <a:solidFill>
                <a:srgbClr val="002060"/>
              </a:solidFill>
              <a:cs typeface="Times New Roman" panose="02020603050405020304" pitchFamily="18" charset="0"/>
            </a:endParaRPr>
          </a:p>
          <a:p>
            <a:pPr marL="457200" indent="-457200" algn="just">
              <a:buFont typeface="+mj-lt"/>
              <a:buAutoNum type="arabicPeriod"/>
            </a:pPr>
            <a:endParaRPr lang="en-CA" altLang="cs-CZ" sz="2000" b="1" dirty="0">
              <a:solidFill>
                <a:srgbClr val="002060"/>
              </a:solidFill>
              <a:cs typeface="Times New Roman" panose="02020603050405020304" pitchFamily="18" charset="0"/>
            </a:endParaRPr>
          </a:p>
          <a:p>
            <a:pPr marL="457200" indent="-457200" algn="just">
              <a:buFont typeface="+mj-lt"/>
              <a:buAutoNum type="arabicPeriod"/>
            </a:pPr>
            <a:endParaRPr lang="en-CA" altLang="cs-CZ" sz="2400" dirty="0">
              <a:solidFill>
                <a:srgbClr val="002060"/>
              </a:solidFill>
              <a:cs typeface="Times New Roman" panose="02020603050405020304" pitchFamily="18" charset="0"/>
            </a:endParaRPr>
          </a:p>
          <a:p>
            <a:pPr marL="0" indent="0" algn="just">
              <a:buNone/>
            </a:pPr>
            <a:endParaRPr lang="en-CA" altLang="cs-CZ" sz="2400" dirty="0">
              <a:solidFill>
                <a:srgbClr val="002060"/>
              </a:solidFill>
              <a:cs typeface="Times New Roman" panose="02020603050405020304" pitchFamily="18" charset="0"/>
            </a:endParaRPr>
          </a:p>
          <a:p>
            <a:pPr marL="0" indent="0">
              <a:buNone/>
            </a:pPr>
            <a:endParaRPr lang="en-CA" altLang="cs-CZ" sz="2400" b="1" dirty="0">
              <a:solidFill>
                <a:srgbClr val="002060"/>
              </a:solidFill>
              <a:cs typeface="Times New Roman" panose="02020603050405020304" pitchFamily="18" charset="0"/>
            </a:endParaRPr>
          </a:p>
          <a:p>
            <a:endParaRPr lang="en-CA" altLang="cs-CZ" sz="2400" b="1" dirty="0">
              <a:solidFill>
                <a:srgbClr val="002060"/>
              </a:solidFill>
              <a:cs typeface="Times New Roman" panose="02020603050405020304" pitchFamily="18" charset="0"/>
            </a:endParaRPr>
          </a:p>
          <a:p>
            <a:endParaRPr lang="en-CA" altLang="cs-CZ" sz="2400" b="1" dirty="0">
              <a:solidFill>
                <a:srgbClr val="307871"/>
              </a:solidFill>
              <a:cs typeface="Times New Roman" panose="02020603050405020304" pitchFamily="18" charset="0"/>
            </a:endParaRPr>
          </a:p>
          <a:p>
            <a:endParaRPr lang="en-CA" altLang="cs-CZ" sz="2400" b="1" dirty="0">
              <a:solidFill>
                <a:srgbClr val="307871"/>
              </a:solidFill>
              <a:cs typeface="Times New Roman" panose="02020603050405020304" pitchFamily="18" charset="0"/>
            </a:endParaRPr>
          </a:p>
          <a:p>
            <a:endParaRPr lang="en-CA" altLang="cs-CZ" sz="2400" b="1" dirty="0">
              <a:solidFill>
                <a:srgbClr val="307871"/>
              </a:solidFill>
              <a:cs typeface="Times New Roman" panose="02020603050405020304" pitchFamily="18" charset="0"/>
            </a:endParaRPr>
          </a:p>
          <a:p>
            <a:endParaRPr lang="en-CA" altLang="cs-CZ" sz="2400" b="1" dirty="0">
              <a:solidFill>
                <a:srgbClr val="307871"/>
              </a:solidFill>
              <a:cs typeface="Times New Roman" panose="02020603050405020304" pitchFamily="18" charset="0"/>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pic>
        <p:nvPicPr>
          <p:cNvPr id="6" name="Obrázek 5">
            <a:extLst>
              <a:ext uri="{FF2B5EF4-FFF2-40B4-BE49-F238E27FC236}">
                <a16:creationId xmlns:a16="http://schemas.microsoft.com/office/drawing/2014/main" id="{B996B18A-F380-4036-A931-132E767FCADC}"/>
              </a:ext>
            </a:extLst>
          </p:cNvPr>
          <p:cNvPicPr>
            <a:picLocks noChangeAspect="1"/>
          </p:cNvPicPr>
          <p:nvPr/>
        </p:nvPicPr>
        <p:blipFill>
          <a:blip r:embed="rId4"/>
          <a:stretch>
            <a:fillRect/>
          </a:stretch>
        </p:blipFill>
        <p:spPr>
          <a:xfrm>
            <a:off x="6543675" y="1529885"/>
            <a:ext cx="4245429" cy="4245429"/>
          </a:xfrm>
          <a:prstGeom prst="rect">
            <a:avLst/>
          </a:prstGeom>
          <a:ln>
            <a:noFill/>
          </a:ln>
          <a:effectLst>
            <a:softEdge rad="112500"/>
          </a:effectLst>
        </p:spPr>
      </p:pic>
      <p:sp>
        <p:nvSpPr>
          <p:cNvPr id="7" name="Obdélník 6">
            <a:extLst>
              <a:ext uri="{FF2B5EF4-FFF2-40B4-BE49-F238E27FC236}">
                <a16:creationId xmlns:a16="http://schemas.microsoft.com/office/drawing/2014/main" id="{FB19B5ED-D8A2-4AC1-818F-66A8F33E80A1}"/>
              </a:ext>
            </a:extLst>
          </p:cNvPr>
          <p:cNvSpPr/>
          <p:nvPr/>
        </p:nvSpPr>
        <p:spPr>
          <a:xfrm>
            <a:off x="5690563" y="5865418"/>
            <a:ext cx="6404317" cy="307777"/>
          </a:xfrm>
          <a:prstGeom prst="rect">
            <a:avLst/>
          </a:prstGeom>
        </p:spPr>
        <p:txBody>
          <a:bodyPr wrap="none">
            <a:spAutoFit/>
          </a:bodyPr>
          <a:lstStyle/>
          <a:p>
            <a:r>
              <a:rPr lang="cs-CZ" sz="1400" dirty="0">
                <a:solidFill>
                  <a:srgbClr val="002060"/>
                </a:solidFill>
                <a:cs typeface="Times New Roman" panose="02020603050405020304" pitchFamily="18" charset="0"/>
              </a:rPr>
              <a:t>Source: </a:t>
            </a:r>
            <a:r>
              <a:rPr lang="cs-CZ" sz="1400" dirty="0" err="1">
                <a:solidFill>
                  <a:srgbClr val="002060"/>
                </a:solidFill>
                <a:cs typeface="Times New Roman" panose="02020603050405020304" pitchFamily="18" charset="0"/>
              </a:rPr>
              <a:t>Copilot</a:t>
            </a:r>
            <a:r>
              <a:rPr lang="cs-CZ" sz="1400" dirty="0">
                <a:solidFill>
                  <a:srgbClr val="002060"/>
                </a:solidFill>
                <a:cs typeface="Times New Roman" panose="02020603050405020304" pitchFamily="18" charset="0"/>
              </a:rPr>
              <a:t> (2024), </a:t>
            </a:r>
            <a:r>
              <a:rPr lang="en-GB" sz="1400" dirty="0">
                <a:solidFill>
                  <a:srgbClr val="002060"/>
                </a:solidFill>
                <a:cs typeface="Times New Roman" panose="02020603050405020304" pitchFamily="18" charset="0"/>
              </a:rPr>
              <a:t>AI </a:t>
            </a:r>
            <a:r>
              <a:rPr lang="en-GB" sz="1400" dirty="0" err="1">
                <a:solidFill>
                  <a:srgbClr val="002060"/>
                </a:solidFill>
                <a:cs typeface="Times New Roman" panose="02020603050405020304" pitchFamily="18" charset="0"/>
              </a:rPr>
              <a:t>promt</a:t>
            </a:r>
            <a:r>
              <a:rPr lang="en-GB" sz="1400" dirty="0">
                <a:solidFill>
                  <a:srgbClr val="002060"/>
                </a:solidFill>
                <a:cs typeface="Times New Roman" panose="02020603050405020304" pitchFamily="18" charset="0"/>
              </a:rPr>
              <a:t> "</a:t>
            </a:r>
            <a:r>
              <a:rPr lang="en-GB" sz="1400" i="1" dirty="0">
                <a:solidFill>
                  <a:srgbClr val="002060"/>
                </a:solidFill>
                <a:cs typeface="Times New Roman" panose="02020603050405020304" pitchFamily="18" charset="0"/>
              </a:rPr>
              <a:t>Design an image for Corporate Social Responsibility</a:t>
            </a:r>
            <a:r>
              <a:rPr lang="en-GB" sz="1400" dirty="0">
                <a:solidFill>
                  <a:srgbClr val="002060"/>
                </a:solidFill>
                <a:cs typeface="Times New Roman" panose="02020603050405020304" pitchFamily="18" charset="0"/>
              </a:rPr>
              <a:t>"</a:t>
            </a:r>
          </a:p>
        </p:txBody>
      </p:sp>
    </p:spTree>
    <p:extLst>
      <p:ext uri="{BB962C8B-B14F-4D97-AF65-F5344CB8AC3E}">
        <p14:creationId xmlns:p14="http://schemas.microsoft.com/office/powerpoint/2010/main" val="329012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fade">
                                      <p:cBhvr>
                                        <p:cTn id="17" dur="500"/>
                                        <p:tgtEl>
                                          <p:spTgt spid="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animEffect transition="in" filter="fade">
                                      <p:cBhvr>
                                        <p:cTn id="22" dur="500"/>
                                        <p:tgtEl>
                                          <p:spTgt spid="8">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10" end="10"/>
                                            </p:txEl>
                                          </p:spTgt>
                                        </p:tgtEl>
                                        <p:attrNameLst>
                                          <p:attrName>style.visibility</p:attrName>
                                        </p:attrNameLst>
                                      </p:cBhvr>
                                      <p:to>
                                        <p:strVal val="visible"/>
                                      </p:to>
                                    </p:set>
                                    <p:animEffect transition="in" filter="fade">
                                      <p:cBhvr>
                                        <p:cTn id="32" dur="500"/>
                                        <p:tgtEl>
                                          <p:spTgt spid="8">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491430" y="347886"/>
            <a:ext cx="4536504" cy="50770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5400" b="1" dirty="0" err="1">
                <a:solidFill>
                  <a:srgbClr val="002060"/>
                </a:solidFill>
                <a:latin typeface="+mn-lt"/>
                <a:ea typeface="+mn-ea"/>
                <a:cs typeface="Times New Roman" panose="02020603050405020304" pitchFamily="18" charset="0"/>
              </a:rPr>
              <a:t>Homework</a:t>
            </a:r>
            <a:r>
              <a:rPr lang="cs-CZ" sz="5400" b="1" dirty="0">
                <a:solidFill>
                  <a:srgbClr val="002060"/>
                </a:solidFill>
                <a:latin typeface="+mn-lt"/>
                <a:ea typeface="+mn-ea"/>
                <a:cs typeface="Times New Roman" panose="02020603050405020304" pitchFamily="18" charset="0"/>
              </a:rPr>
              <a:t>…</a:t>
            </a:r>
            <a:endParaRPr lang="en-GB" sz="5400" b="1" dirty="0">
              <a:solidFill>
                <a:srgbClr val="002060"/>
              </a:solidFill>
              <a:latin typeface="+mn-lt"/>
              <a:ea typeface="+mn-ea"/>
              <a:cs typeface="Times New Roman" panose="02020603050405020304" pitchFamily="18" charset="0"/>
            </a:endParaRPr>
          </a:p>
        </p:txBody>
      </p:sp>
      <p:sp>
        <p:nvSpPr>
          <p:cNvPr id="8" name="Zástupný symbol pro obsah 2"/>
          <p:cNvSpPr txBox="1">
            <a:spLocks/>
          </p:cNvSpPr>
          <p:nvPr/>
        </p:nvSpPr>
        <p:spPr>
          <a:xfrm>
            <a:off x="904875" y="2717380"/>
            <a:ext cx="9689314" cy="45318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cs-CZ" sz="5400" b="1" dirty="0">
                <a:solidFill>
                  <a:srgbClr val="002060"/>
                </a:solidFill>
                <a:cs typeface="Times New Roman" panose="02020603050405020304" pitchFamily="18" charset="0"/>
              </a:rPr>
              <a:t>U</a:t>
            </a:r>
            <a:r>
              <a:rPr lang="en-US" sz="5400" b="1" dirty="0">
                <a:solidFill>
                  <a:srgbClr val="002060"/>
                </a:solidFill>
                <a:cs typeface="Times New Roman" panose="02020603050405020304" pitchFamily="18" charset="0"/>
              </a:rPr>
              <a:t>se the infographic </a:t>
            </a:r>
            <a:endParaRPr lang="cs-CZ" sz="5400" b="1" dirty="0">
              <a:solidFill>
                <a:srgbClr val="002060"/>
              </a:solidFill>
              <a:cs typeface="Times New Roman" panose="02020603050405020304" pitchFamily="18" charset="0"/>
            </a:endParaRPr>
          </a:p>
          <a:p>
            <a:pPr marL="0" indent="0" algn="ctr">
              <a:buNone/>
            </a:pPr>
            <a:r>
              <a:rPr lang="en-US" sz="5400" b="1" dirty="0">
                <a:solidFill>
                  <a:srgbClr val="002060"/>
                </a:solidFill>
                <a:cs typeface="Times New Roman" panose="02020603050405020304" pitchFamily="18" charset="0"/>
              </a:rPr>
              <a:t>and </a:t>
            </a:r>
            <a:r>
              <a:rPr lang="cs-CZ" sz="5400" b="1" dirty="0">
                <a:solidFill>
                  <a:srgbClr val="002060"/>
                </a:solidFill>
                <a:cs typeface="Times New Roman" panose="02020603050405020304" pitchFamily="18" charset="0"/>
              </a:rPr>
              <a:t>v</a:t>
            </a:r>
            <a:r>
              <a:rPr lang="en-US" sz="5400" b="1" dirty="0" err="1">
                <a:solidFill>
                  <a:srgbClr val="002060"/>
                </a:solidFill>
                <a:cs typeface="Times New Roman" panose="02020603050405020304" pitchFamily="18" charset="0"/>
              </a:rPr>
              <a:t>isualize</a:t>
            </a:r>
            <a:r>
              <a:rPr lang="en-US" sz="5400" b="1" dirty="0">
                <a:solidFill>
                  <a:srgbClr val="002060"/>
                </a:solidFill>
                <a:cs typeface="Times New Roman" panose="02020603050405020304" pitchFamily="18" charset="0"/>
              </a:rPr>
              <a:t> today's lecture</a:t>
            </a:r>
            <a:r>
              <a:rPr lang="cs-CZ" sz="5400" b="1" dirty="0">
                <a:solidFill>
                  <a:srgbClr val="002060"/>
                </a:solidFill>
                <a:cs typeface="Times New Roman" panose="02020603050405020304" pitchFamily="18" charset="0"/>
              </a:rPr>
              <a:t>!</a:t>
            </a:r>
          </a:p>
          <a:p>
            <a:pPr marL="0" indent="0" algn="ctr">
              <a:buNone/>
            </a:pPr>
            <a:endParaRPr lang="cs-CZ" altLang="cs-CZ" sz="5400" b="1" dirty="0">
              <a:solidFill>
                <a:srgbClr val="002060"/>
              </a:solidFill>
              <a:latin typeface="Times New Roman" panose="02020603050405020304" pitchFamily="18" charset="0"/>
              <a:cs typeface="Times New Roman" panose="02020603050405020304" pitchFamily="18" charset="0"/>
            </a:endParaRPr>
          </a:p>
          <a:p>
            <a:pPr marL="0" indent="0">
              <a:buNone/>
            </a:pPr>
            <a:endParaRPr lang="cs-CZ"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49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heel(1)">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heel(1)">
                                      <p:cBhvr>
                                        <p:cTn id="12"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899" y="361969"/>
            <a:ext cx="7609112" cy="461665"/>
          </a:xfrm>
          <a:prstGeom prst="rect">
            <a:avLst/>
          </a:prstGeom>
        </p:spPr>
        <p:txBody>
          <a:bodyPr wrap="square">
            <a:spAutoFit/>
          </a:bodyPr>
          <a:lstStyle/>
          <a:p>
            <a:pPr lvl="0">
              <a:defRPr/>
            </a:pPr>
            <a:r>
              <a:rPr lang="cs-CZ" sz="2400" kern="0" dirty="0" err="1">
                <a:solidFill>
                  <a:srgbClr val="002060"/>
                </a:solidFill>
                <a:latin typeface="Times New Roman"/>
                <a:ea typeface="+mj-ea"/>
                <a:cs typeface="+mj-cs"/>
              </a:rPr>
              <a:t>Explore</a:t>
            </a:r>
            <a:r>
              <a:rPr lang="cs-CZ" sz="2400" kern="0" dirty="0">
                <a:solidFill>
                  <a:srgbClr val="002060"/>
                </a:solidFill>
                <a:latin typeface="Times New Roman"/>
                <a:ea typeface="+mj-ea"/>
                <a:cs typeface="+mj-cs"/>
              </a:rPr>
              <a:t> </a:t>
            </a:r>
            <a:r>
              <a:rPr lang="cs-CZ" sz="2400" kern="0" dirty="0" err="1">
                <a:solidFill>
                  <a:srgbClr val="002060"/>
                </a:solidFill>
                <a:latin typeface="Times New Roman"/>
                <a:ea typeface="+mj-ea"/>
                <a:cs typeface="+mj-cs"/>
              </a:rPr>
              <a:t>publications</a:t>
            </a:r>
            <a:r>
              <a:rPr lang="cs-CZ" sz="2400" kern="0" dirty="0">
                <a:solidFill>
                  <a:srgbClr val="002060"/>
                </a:solidFill>
                <a:latin typeface="Times New Roman"/>
                <a:ea typeface="+mj-ea"/>
                <a:cs typeface="+mj-cs"/>
              </a:rPr>
              <a:t>…</a:t>
            </a:r>
            <a:endParaRPr lang="en-GB" sz="2400" kern="0" dirty="0">
              <a:solidFill>
                <a:srgbClr val="002060"/>
              </a:solidFill>
              <a:latin typeface="Times New Roman"/>
              <a:ea typeface="+mj-ea"/>
              <a:cs typeface="+mj-cs"/>
            </a:endParaRPr>
          </a:p>
        </p:txBody>
      </p:sp>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090863"/>
            <a:ext cx="10255973" cy="514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1600"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https://stateofgreen.com/en/wp-content/uploads/2018/07/Forside.png">
            <a:hlinkClick r:id="rId3"/>
            <a:extLst>
              <a:ext uri="{FF2B5EF4-FFF2-40B4-BE49-F238E27FC236}">
                <a16:creationId xmlns:a16="http://schemas.microsoft.com/office/drawing/2014/main" id="{286FBAF6-8A2A-48E2-BB70-4CCC6343E4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564" y="1002657"/>
            <a:ext cx="1672530" cy="2364233"/>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hlinkClick r:id="rId5"/>
            <a:extLst>
              <a:ext uri="{FF2B5EF4-FFF2-40B4-BE49-F238E27FC236}">
                <a16:creationId xmlns:a16="http://schemas.microsoft.com/office/drawing/2014/main" id="{C935292D-D443-4AFA-9C1B-130088DDF5AB}"/>
              </a:ext>
            </a:extLst>
          </p:cNvPr>
          <p:cNvPicPr>
            <a:picLocks noChangeAspect="1"/>
          </p:cNvPicPr>
          <p:nvPr/>
        </p:nvPicPr>
        <p:blipFill>
          <a:blip r:embed="rId6"/>
          <a:stretch>
            <a:fillRect/>
          </a:stretch>
        </p:blipFill>
        <p:spPr>
          <a:xfrm>
            <a:off x="2009267" y="1001323"/>
            <a:ext cx="1672530" cy="2365567"/>
          </a:xfrm>
          <a:prstGeom prst="rect">
            <a:avLst/>
          </a:prstGeom>
        </p:spPr>
      </p:pic>
      <p:pic>
        <p:nvPicPr>
          <p:cNvPr id="11" name="Obrázek 10">
            <a:extLst>
              <a:ext uri="{FF2B5EF4-FFF2-40B4-BE49-F238E27FC236}">
                <a16:creationId xmlns:a16="http://schemas.microsoft.com/office/drawing/2014/main" id="{5AF2AE7A-457B-4BA0-8F63-F869E6B0E925}"/>
              </a:ext>
            </a:extLst>
          </p:cNvPr>
          <p:cNvPicPr>
            <a:picLocks noChangeAspect="1"/>
          </p:cNvPicPr>
          <p:nvPr/>
        </p:nvPicPr>
        <p:blipFill>
          <a:blip r:embed="rId7"/>
          <a:stretch>
            <a:fillRect/>
          </a:stretch>
        </p:blipFill>
        <p:spPr>
          <a:xfrm>
            <a:off x="5836083" y="1001323"/>
            <a:ext cx="2325131" cy="2871537"/>
          </a:xfrm>
          <a:prstGeom prst="rect">
            <a:avLst/>
          </a:prstGeom>
        </p:spPr>
      </p:pic>
      <p:pic>
        <p:nvPicPr>
          <p:cNvPr id="2050" name="Picture 2" descr="Transparency in ESG and the Circular Economy">
            <a:extLst>
              <a:ext uri="{FF2B5EF4-FFF2-40B4-BE49-F238E27FC236}">
                <a16:creationId xmlns:a16="http://schemas.microsoft.com/office/drawing/2014/main" id="{DB00B1E2-1635-413E-A2BA-97AFF9917A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45896" y="1761165"/>
            <a:ext cx="1682275" cy="2531323"/>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11">
            <a:extLst>
              <a:ext uri="{FF2B5EF4-FFF2-40B4-BE49-F238E27FC236}">
                <a16:creationId xmlns:a16="http://schemas.microsoft.com/office/drawing/2014/main" id="{B20BB3A6-2951-4BC3-9AF7-DDE958A7D16A}"/>
              </a:ext>
            </a:extLst>
          </p:cNvPr>
          <p:cNvPicPr>
            <a:picLocks noChangeAspect="1"/>
          </p:cNvPicPr>
          <p:nvPr/>
        </p:nvPicPr>
        <p:blipFill rotWithShape="1">
          <a:blip r:embed="rId9"/>
          <a:srcRect l="50000" t="26758"/>
          <a:stretch/>
        </p:blipFill>
        <p:spPr>
          <a:xfrm>
            <a:off x="135031" y="3545913"/>
            <a:ext cx="1758612" cy="2607973"/>
          </a:xfrm>
          <a:prstGeom prst="rect">
            <a:avLst/>
          </a:prstGeom>
        </p:spPr>
      </p:pic>
      <p:pic>
        <p:nvPicPr>
          <p:cNvPr id="13" name="Obrázek 12">
            <a:extLst>
              <a:ext uri="{FF2B5EF4-FFF2-40B4-BE49-F238E27FC236}">
                <a16:creationId xmlns:a16="http://schemas.microsoft.com/office/drawing/2014/main" id="{B8EC0BEE-B63F-4888-873A-2640795DF618}"/>
              </a:ext>
            </a:extLst>
          </p:cNvPr>
          <p:cNvPicPr>
            <a:picLocks noChangeAspect="1"/>
          </p:cNvPicPr>
          <p:nvPr/>
        </p:nvPicPr>
        <p:blipFill>
          <a:blip r:embed="rId10"/>
          <a:stretch>
            <a:fillRect/>
          </a:stretch>
        </p:blipFill>
        <p:spPr>
          <a:xfrm>
            <a:off x="1933386" y="3454097"/>
            <a:ext cx="1801304" cy="2365568"/>
          </a:xfrm>
          <a:prstGeom prst="rect">
            <a:avLst/>
          </a:prstGeom>
        </p:spPr>
      </p:pic>
      <p:pic>
        <p:nvPicPr>
          <p:cNvPr id="14" name="Obrázek 13">
            <a:extLst>
              <a:ext uri="{FF2B5EF4-FFF2-40B4-BE49-F238E27FC236}">
                <a16:creationId xmlns:a16="http://schemas.microsoft.com/office/drawing/2014/main" id="{8D8382FE-AEB9-42D5-90A6-7865A1EBCEBE}"/>
              </a:ext>
            </a:extLst>
          </p:cNvPr>
          <p:cNvPicPr>
            <a:picLocks noChangeAspect="1"/>
          </p:cNvPicPr>
          <p:nvPr/>
        </p:nvPicPr>
        <p:blipFill>
          <a:blip r:embed="rId11"/>
          <a:stretch>
            <a:fillRect/>
          </a:stretch>
        </p:blipFill>
        <p:spPr>
          <a:xfrm>
            <a:off x="8182170" y="1002738"/>
            <a:ext cx="2030133" cy="2870122"/>
          </a:xfrm>
          <a:prstGeom prst="rect">
            <a:avLst/>
          </a:prstGeom>
        </p:spPr>
      </p:pic>
      <p:pic>
        <p:nvPicPr>
          <p:cNvPr id="15" name="Obrázek 14">
            <a:extLst>
              <a:ext uri="{FF2B5EF4-FFF2-40B4-BE49-F238E27FC236}">
                <a16:creationId xmlns:a16="http://schemas.microsoft.com/office/drawing/2014/main" id="{6E60B942-9F8E-4EC0-B7CE-C324E323D89D}"/>
              </a:ext>
            </a:extLst>
          </p:cNvPr>
          <p:cNvPicPr>
            <a:picLocks noChangeAspect="1"/>
          </p:cNvPicPr>
          <p:nvPr/>
        </p:nvPicPr>
        <p:blipFill>
          <a:blip r:embed="rId12"/>
          <a:stretch>
            <a:fillRect/>
          </a:stretch>
        </p:blipFill>
        <p:spPr>
          <a:xfrm>
            <a:off x="3865290" y="3907987"/>
            <a:ext cx="1652098" cy="2340471"/>
          </a:xfrm>
          <a:prstGeom prst="rect">
            <a:avLst/>
          </a:prstGeom>
        </p:spPr>
      </p:pic>
      <p:pic>
        <p:nvPicPr>
          <p:cNvPr id="16" name="Obrázek 15">
            <a:extLst>
              <a:ext uri="{FF2B5EF4-FFF2-40B4-BE49-F238E27FC236}">
                <a16:creationId xmlns:a16="http://schemas.microsoft.com/office/drawing/2014/main" id="{F45049B5-63F6-4971-9A3B-69F72FA8D288}"/>
              </a:ext>
            </a:extLst>
          </p:cNvPr>
          <p:cNvPicPr>
            <a:picLocks noChangeAspect="1"/>
          </p:cNvPicPr>
          <p:nvPr/>
        </p:nvPicPr>
        <p:blipFill>
          <a:blip r:embed="rId13"/>
          <a:stretch>
            <a:fillRect/>
          </a:stretch>
        </p:blipFill>
        <p:spPr>
          <a:xfrm>
            <a:off x="5666662" y="3919480"/>
            <a:ext cx="1822373" cy="2326434"/>
          </a:xfrm>
          <a:prstGeom prst="rect">
            <a:avLst/>
          </a:prstGeom>
        </p:spPr>
      </p:pic>
      <p:pic>
        <p:nvPicPr>
          <p:cNvPr id="17" name="Obrázek 16">
            <a:extLst>
              <a:ext uri="{FF2B5EF4-FFF2-40B4-BE49-F238E27FC236}">
                <a16:creationId xmlns:a16="http://schemas.microsoft.com/office/drawing/2014/main" id="{63A15682-CD2B-4676-9CB5-D3E1E4E18506}"/>
              </a:ext>
            </a:extLst>
          </p:cNvPr>
          <p:cNvPicPr>
            <a:picLocks noChangeAspect="1"/>
          </p:cNvPicPr>
          <p:nvPr/>
        </p:nvPicPr>
        <p:blipFill>
          <a:blip r:embed="rId14"/>
          <a:stretch>
            <a:fillRect/>
          </a:stretch>
        </p:blipFill>
        <p:spPr>
          <a:xfrm>
            <a:off x="7702070" y="3919480"/>
            <a:ext cx="1822373" cy="2350439"/>
          </a:xfrm>
          <a:prstGeom prst="rect">
            <a:avLst/>
          </a:prstGeom>
        </p:spPr>
      </p:pic>
      <p:pic>
        <p:nvPicPr>
          <p:cNvPr id="18" name="Obrázek 17">
            <a:extLst>
              <a:ext uri="{FF2B5EF4-FFF2-40B4-BE49-F238E27FC236}">
                <a16:creationId xmlns:a16="http://schemas.microsoft.com/office/drawing/2014/main" id="{0FBED5C3-15FC-488E-9B6E-4E22A4AAFC9C}"/>
              </a:ext>
            </a:extLst>
          </p:cNvPr>
          <p:cNvPicPr>
            <a:picLocks noChangeAspect="1"/>
          </p:cNvPicPr>
          <p:nvPr/>
        </p:nvPicPr>
        <p:blipFill>
          <a:blip r:embed="rId15"/>
          <a:stretch>
            <a:fillRect/>
          </a:stretch>
        </p:blipFill>
        <p:spPr>
          <a:xfrm>
            <a:off x="9826724" y="4337978"/>
            <a:ext cx="1297167" cy="1896443"/>
          </a:xfrm>
          <a:prstGeom prst="rect">
            <a:avLst/>
          </a:prstGeom>
        </p:spPr>
      </p:pic>
      <p:pic>
        <p:nvPicPr>
          <p:cNvPr id="19" name="Obrázek 18">
            <a:extLst>
              <a:ext uri="{FF2B5EF4-FFF2-40B4-BE49-F238E27FC236}">
                <a16:creationId xmlns:a16="http://schemas.microsoft.com/office/drawing/2014/main" id="{469AFC5E-53BA-49F0-8246-CB5E082808F4}"/>
              </a:ext>
            </a:extLst>
          </p:cNvPr>
          <p:cNvPicPr>
            <a:picLocks noChangeAspect="1"/>
          </p:cNvPicPr>
          <p:nvPr/>
        </p:nvPicPr>
        <p:blipFill>
          <a:blip r:embed="rId16"/>
          <a:stretch>
            <a:fillRect/>
          </a:stretch>
        </p:blipFill>
        <p:spPr>
          <a:xfrm>
            <a:off x="3797940" y="1001323"/>
            <a:ext cx="1904550" cy="2710461"/>
          </a:xfrm>
          <a:prstGeom prst="rect">
            <a:avLst/>
          </a:prstGeom>
        </p:spPr>
      </p:pic>
    </p:spTree>
    <p:extLst>
      <p:ext uri="{BB962C8B-B14F-4D97-AF65-F5344CB8AC3E}">
        <p14:creationId xmlns:p14="http://schemas.microsoft.com/office/powerpoint/2010/main" val="4181573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2635" y="557291"/>
            <a:ext cx="1760035" cy="1355192"/>
          </a:xfrm>
          <a:prstGeom prst="rect">
            <a:avLst/>
          </a:prstGeom>
        </p:spPr>
      </p:pic>
      <p:sp>
        <p:nvSpPr>
          <p:cNvPr id="7" name="Obdélník 6"/>
          <p:cNvSpPr/>
          <p:nvPr/>
        </p:nvSpPr>
        <p:spPr>
          <a:xfrm>
            <a:off x="335360" y="356659"/>
            <a:ext cx="7488832" cy="6144683"/>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557291"/>
            <a:ext cx="6912768" cy="2880320"/>
          </a:xfrm>
          <a:prstGeom prst="rect">
            <a:avLst/>
          </a:prstGeom>
        </p:spPr>
        <p:txBody>
          <a:bodyPr anchor="t">
            <a:normAutofit fontScale="90000"/>
          </a:bodyPr>
          <a:lstStyle/>
          <a:p>
            <a:pPr algn="ctr"/>
            <a:br>
              <a:rPr lang="cs-CZ" sz="5333" b="1" dirty="0">
                <a:solidFill>
                  <a:schemeClr val="bg1"/>
                </a:solidFill>
                <a:latin typeface="Times New Roman" panose="02020603050405020304" pitchFamily="18" charset="0"/>
                <a:cs typeface="Times New Roman" panose="02020603050405020304" pitchFamily="18" charset="0"/>
              </a:rPr>
            </a:br>
            <a:r>
              <a:rPr lang="cs-CZ" sz="5333" b="1" dirty="0">
                <a:solidFill>
                  <a:schemeClr val="bg1"/>
                </a:solidFill>
                <a:latin typeface="Times New Roman" panose="02020603050405020304" pitchFamily="18" charset="0"/>
                <a:cs typeface="Times New Roman" panose="02020603050405020304" pitchFamily="18" charset="0"/>
              </a:rPr>
              <a:t>T</a:t>
            </a:r>
            <a:r>
              <a:rPr lang="en-GB" sz="5333" b="1" dirty="0">
                <a:solidFill>
                  <a:schemeClr val="bg1"/>
                </a:solidFill>
                <a:latin typeface="Times New Roman" panose="02020603050405020304" pitchFamily="18" charset="0"/>
                <a:cs typeface="Times New Roman" panose="02020603050405020304" pitchFamily="18" charset="0"/>
              </a:rPr>
              <a:t>hank you for your attention</a:t>
            </a:r>
            <a:br>
              <a:rPr lang="cs-CZ" sz="5333" b="1" dirty="0">
                <a:solidFill>
                  <a:schemeClr val="bg1"/>
                </a:solidFill>
                <a:latin typeface="Times New Roman" panose="02020603050405020304" pitchFamily="18" charset="0"/>
                <a:cs typeface="Times New Roman" panose="02020603050405020304" pitchFamily="18" charset="0"/>
              </a:rPr>
            </a:br>
            <a:br>
              <a:rPr lang="cs-CZ" sz="5333" b="1" dirty="0">
                <a:solidFill>
                  <a:schemeClr val="bg1"/>
                </a:solidFill>
                <a:latin typeface="Times New Roman" panose="02020603050405020304" pitchFamily="18" charset="0"/>
                <a:cs typeface="Times New Roman" panose="02020603050405020304" pitchFamily="18" charset="0"/>
              </a:rPr>
            </a:br>
            <a:br>
              <a:rPr lang="cs-CZ" sz="5333" b="1" dirty="0">
                <a:solidFill>
                  <a:schemeClr val="bg1"/>
                </a:solidFill>
                <a:latin typeface="Times New Roman" panose="02020603050405020304" pitchFamily="18" charset="0"/>
                <a:cs typeface="Times New Roman" panose="02020603050405020304" pitchFamily="18" charset="0"/>
              </a:rPr>
            </a:br>
            <a:br>
              <a:rPr lang="cs-CZ" sz="5333" b="1" dirty="0">
                <a:solidFill>
                  <a:schemeClr val="bg1"/>
                </a:solidFill>
                <a:latin typeface="Times New Roman" panose="02020603050405020304" pitchFamily="18" charset="0"/>
                <a:cs typeface="Times New Roman" panose="02020603050405020304" pitchFamily="18" charset="0"/>
              </a:rPr>
            </a:br>
            <a:endParaRPr lang="en-AU" sz="5333"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623392" y="5391532"/>
            <a:ext cx="6530443" cy="2789904"/>
          </a:xfrm>
          <a:prstGeom prst="rect">
            <a:avLst/>
          </a:prstGeom>
        </p:spPr>
        <p:txBody>
          <a:bodyPr>
            <a:normAutofit/>
          </a:bodyPr>
          <a:lstStyle/>
          <a:p>
            <a:pPr marL="0" indent="0">
              <a:buNone/>
            </a:pPr>
            <a:r>
              <a:rPr lang="en-AU" sz="3200" dirty="0">
                <a:solidFill>
                  <a:schemeClr val="bg1"/>
                </a:solidFill>
                <a:latin typeface="Times New Roman" panose="02020603050405020304" pitchFamily="18" charset="0"/>
                <a:cs typeface="Times New Roman" panose="02020603050405020304" pitchFamily="18" charset="0"/>
              </a:rPr>
              <a:t>Pavel Adámek,</a:t>
            </a:r>
            <a:r>
              <a:rPr lang="cs-CZ" sz="3200" dirty="0">
                <a:solidFill>
                  <a:schemeClr val="bg1"/>
                </a:solidFill>
                <a:latin typeface="Times New Roman" panose="02020603050405020304" pitchFamily="18" charset="0"/>
                <a:cs typeface="Times New Roman" panose="02020603050405020304" pitchFamily="18" charset="0"/>
              </a:rPr>
              <a:t> Ing., </a:t>
            </a:r>
            <a:r>
              <a:rPr lang="en-AU" sz="3200" dirty="0">
                <a:solidFill>
                  <a:schemeClr val="bg1"/>
                </a:solidFill>
                <a:latin typeface="Times New Roman" panose="02020603050405020304" pitchFamily="18" charset="0"/>
                <a:cs typeface="Times New Roman" panose="02020603050405020304" pitchFamily="18" charset="0"/>
              </a:rPr>
              <a:t>Ph.D.</a:t>
            </a:r>
          </a:p>
          <a:p>
            <a:pPr marL="0" indent="0">
              <a:buNone/>
            </a:pPr>
            <a:r>
              <a:rPr lang="en-AU" sz="2000" dirty="0">
                <a:solidFill>
                  <a:schemeClr val="bg1"/>
                </a:solidFill>
                <a:latin typeface="Times New Roman" panose="02020603050405020304" pitchFamily="18" charset="0"/>
                <a:cs typeface="Times New Roman" panose="02020603050405020304" pitchFamily="18" charset="0"/>
              </a:rPr>
              <a:t>adamek@opf.slu.cz</a:t>
            </a: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en-GB" sz="2000" dirty="0">
              <a:solidFill>
                <a:schemeClr val="bg1"/>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1FAB348C-E2A1-4D8C-9104-DFAD8ACD89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2281" b="21637"/>
          <a:stretch/>
        </p:blipFill>
        <p:spPr>
          <a:xfrm>
            <a:off x="8552922" y="2176395"/>
            <a:ext cx="2646948" cy="4124314"/>
          </a:xfrm>
          <a:prstGeom prst="rect">
            <a:avLst/>
          </a:prstGeom>
          <a:ln>
            <a:noFill/>
          </a:ln>
          <a:effectLst>
            <a:softEdge rad="112500"/>
          </a:effectLst>
        </p:spPr>
      </p:pic>
    </p:spTree>
    <p:extLst>
      <p:ext uri="{BB962C8B-B14F-4D97-AF65-F5344CB8AC3E}">
        <p14:creationId xmlns:p14="http://schemas.microsoft.com/office/powerpoint/2010/main" val="1092098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6" y="720605"/>
            <a:ext cx="4297080"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mn-lt"/>
                <a:cs typeface="Times New Roman" panose="02020603050405020304" pitchFamily="18" charset="0"/>
              </a:rPr>
              <a:t>1. Introduction of the </a:t>
            </a:r>
            <a:r>
              <a:rPr lang="cs-CZ" sz="2400" b="1" dirty="0" err="1">
                <a:solidFill>
                  <a:schemeClr val="bg1"/>
                </a:solidFill>
                <a:latin typeface="+mn-lt"/>
                <a:cs typeface="Times New Roman" panose="02020603050405020304" pitchFamily="18" charset="0"/>
              </a:rPr>
              <a:t>global</a:t>
            </a:r>
            <a:r>
              <a:rPr lang="cs-CZ" sz="2400" b="1" dirty="0">
                <a:solidFill>
                  <a:schemeClr val="bg1"/>
                </a:solidFill>
                <a:latin typeface="+mn-lt"/>
                <a:cs typeface="Times New Roman" panose="02020603050405020304" pitchFamily="18" charset="0"/>
              </a:rPr>
              <a:t> </a:t>
            </a:r>
            <a:r>
              <a:rPr lang="cs-CZ" sz="2400" b="1" dirty="0" err="1">
                <a:solidFill>
                  <a:schemeClr val="bg1"/>
                </a:solidFill>
                <a:latin typeface="+mn-lt"/>
                <a:cs typeface="Times New Roman" panose="02020603050405020304" pitchFamily="18" charset="0"/>
              </a:rPr>
              <a:t>risks</a:t>
            </a:r>
            <a:endParaRPr lang="en-GB" sz="2400" b="1" dirty="0">
              <a:solidFill>
                <a:schemeClr val="bg1"/>
              </a:solidFill>
              <a:latin typeface="+mn-lt"/>
              <a:cs typeface="Times New Roman" panose="02020603050405020304" pitchFamily="18" charset="0"/>
            </a:endParaRPr>
          </a:p>
        </p:txBody>
      </p:sp>
      <p:sp>
        <p:nvSpPr>
          <p:cNvPr id="10" name="Zástupný symbol pro obsah 2"/>
          <p:cNvSpPr txBox="1">
            <a:spLocks/>
          </p:cNvSpPr>
          <p:nvPr/>
        </p:nvSpPr>
        <p:spPr>
          <a:xfrm>
            <a:off x="692931" y="1651945"/>
            <a:ext cx="4297080" cy="3880310"/>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dirty="0">
                <a:solidFill>
                  <a:schemeClr val="bg1"/>
                </a:solidFill>
                <a:cs typeface="Times New Roman" panose="02020603050405020304" pitchFamily="18" charset="0"/>
              </a:rPr>
              <a:t>WHY?</a:t>
            </a:r>
          </a:p>
          <a:p>
            <a:r>
              <a:rPr lang="en-GB" sz="1600" b="1" dirty="0">
                <a:solidFill>
                  <a:schemeClr val="bg1"/>
                </a:solidFill>
                <a:cs typeface="Times New Roman" panose="02020603050405020304" pitchFamily="18" charset="0"/>
              </a:rPr>
              <a:t>For</a:t>
            </a:r>
            <a:r>
              <a:rPr lang="en-GB" sz="1600" dirty="0">
                <a:solidFill>
                  <a:schemeClr val="bg1"/>
                </a:solidFill>
                <a:cs typeface="Times New Roman" panose="02020603050405020304" pitchFamily="18" charset="0"/>
              </a:rPr>
              <a:t> </a:t>
            </a:r>
            <a:r>
              <a:rPr lang="en-GB" sz="1600" b="1" dirty="0">
                <a:solidFill>
                  <a:schemeClr val="bg1"/>
                </a:solidFill>
                <a:cs typeface="Times New Roman" panose="02020603050405020304" pitchFamily="18" charset="0"/>
              </a:rPr>
              <a:t>enterprises</a:t>
            </a:r>
            <a:r>
              <a:rPr lang="en-GB" sz="1600" dirty="0">
                <a:solidFill>
                  <a:schemeClr val="bg1"/>
                </a:solidFill>
                <a:cs typeface="Times New Roman" panose="02020603050405020304" pitchFamily="18" charset="0"/>
              </a:rPr>
              <a:t>, CSR provide important benefits in terms of risk management, cost savings, access to capital, customer relationships, HR management, sustainability of operations, ability to innovate and </a:t>
            </a:r>
            <a:r>
              <a:rPr lang="cs-CZ" sz="1600" dirty="0">
                <a:solidFill>
                  <a:schemeClr val="bg1"/>
                </a:solidFill>
                <a:cs typeface="Times New Roman" panose="02020603050405020304" pitchFamily="18" charset="0"/>
              </a:rPr>
              <a:t>be profitable. </a:t>
            </a:r>
          </a:p>
          <a:p>
            <a:r>
              <a:rPr lang="en-GB" sz="1600" b="1" dirty="0">
                <a:solidFill>
                  <a:schemeClr val="bg1"/>
                </a:solidFill>
                <a:cs typeface="Times New Roman" panose="02020603050405020304" pitchFamily="18" charset="0"/>
              </a:rPr>
              <a:t>For the economy</a:t>
            </a:r>
            <a:r>
              <a:rPr lang="en-GB" sz="1600" dirty="0">
                <a:solidFill>
                  <a:schemeClr val="bg1"/>
                </a:solidFill>
                <a:cs typeface="Times New Roman" panose="02020603050405020304" pitchFamily="18" charset="0"/>
              </a:rPr>
              <a:t>, CSR make companies more sustainable and innovative, which contributes to a more sustainable economy</a:t>
            </a:r>
            <a:r>
              <a:rPr lang="cs-CZ" sz="1600" dirty="0">
                <a:solidFill>
                  <a:schemeClr val="bg1"/>
                </a:solidFill>
                <a:cs typeface="Times New Roman" panose="02020603050405020304" pitchFamily="18" charset="0"/>
              </a:rPr>
              <a:t>.</a:t>
            </a:r>
          </a:p>
          <a:p>
            <a:r>
              <a:rPr lang="en-GB" sz="1600" b="1" dirty="0">
                <a:solidFill>
                  <a:schemeClr val="bg1"/>
                </a:solidFill>
                <a:cs typeface="Times New Roman" panose="02020603050405020304" pitchFamily="18" charset="0"/>
              </a:rPr>
              <a:t>For society</a:t>
            </a:r>
            <a:r>
              <a:rPr lang="en-GB" sz="1600" dirty="0">
                <a:solidFill>
                  <a:schemeClr val="bg1"/>
                </a:solidFill>
                <a:cs typeface="Times New Roman" panose="02020603050405020304" pitchFamily="18" charset="0"/>
              </a:rPr>
              <a:t>, CSR offer a set of values on which we can build a more cohesive society and on which we can base the transition to a sustainable economic system</a:t>
            </a:r>
            <a:r>
              <a:rPr lang="cs-CZ" sz="1600" dirty="0">
                <a:solidFill>
                  <a:schemeClr val="bg1"/>
                </a:solidFill>
                <a:cs typeface="Times New Roman" panose="02020603050405020304" pitchFamily="18" charset="0"/>
              </a:rPr>
              <a:t>.</a:t>
            </a:r>
          </a:p>
          <a:p>
            <a:endParaRPr lang="cs-CZ" sz="1000" b="1" i="1" dirty="0">
              <a:solidFill>
                <a:schemeClr val="bg1"/>
              </a:solidFill>
              <a:cs typeface="Times New Roman" panose="02020603050405020304" pitchFamily="18" charset="0"/>
            </a:endParaRPr>
          </a:p>
          <a:p>
            <a:endParaRPr lang="en-US" sz="1000" b="1" i="1" dirty="0">
              <a:solidFill>
                <a:schemeClr val="bg1"/>
              </a:solidFill>
              <a:cs typeface="Times New Roman" panose="02020603050405020304" pitchFamily="18" charset="0"/>
            </a:endParaRPr>
          </a:p>
          <a:p>
            <a:pPr marL="0" indent="0">
              <a:buNone/>
            </a:pPr>
            <a:endParaRPr lang="en-US" sz="1200" dirty="0">
              <a:solidFill>
                <a:schemeClr val="bg1"/>
              </a:solidFill>
              <a:cs typeface="Times New Roman" panose="02020603050405020304" pitchFamily="18" charset="0"/>
            </a:endParaRPr>
          </a:p>
        </p:txBody>
      </p:sp>
      <p:pic>
        <p:nvPicPr>
          <p:cNvPr id="3" name="Obrázek 2">
            <a:extLst>
              <a:ext uri="{FF2B5EF4-FFF2-40B4-BE49-F238E27FC236}">
                <a16:creationId xmlns:a16="http://schemas.microsoft.com/office/drawing/2014/main" id="{768212CB-295C-475C-922B-01AF57777992}"/>
              </a:ext>
            </a:extLst>
          </p:cNvPr>
          <p:cNvPicPr>
            <a:picLocks noChangeAspect="1"/>
          </p:cNvPicPr>
          <p:nvPr/>
        </p:nvPicPr>
        <p:blipFill rotWithShape="1">
          <a:blip r:embed="rId3"/>
          <a:srcRect l="43539"/>
          <a:stretch/>
        </p:blipFill>
        <p:spPr>
          <a:xfrm>
            <a:off x="3975079" y="5255748"/>
            <a:ext cx="1456343" cy="1446874"/>
          </a:xfrm>
          <a:prstGeom prst="rect">
            <a:avLst/>
          </a:prstGeom>
          <a:ln>
            <a:noFill/>
          </a:ln>
          <a:effectLst>
            <a:softEdge rad="112500"/>
          </a:effectLst>
        </p:spPr>
      </p:pic>
      <p:pic>
        <p:nvPicPr>
          <p:cNvPr id="5" name="Obrázek 4">
            <a:extLst>
              <a:ext uri="{FF2B5EF4-FFF2-40B4-BE49-F238E27FC236}">
                <a16:creationId xmlns:a16="http://schemas.microsoft.com/office/drawing/2014/main" id="{460693D1-9615-47AE-8E28-13439D103C08}"/>
              </a:ext>
            </a:extLst>
          </p:cNvPr>
          <p:cNvPicPr>
            <a:picLocks noChangeAspect="1"/>
          </p:cNvPicPr>
          <p:nvPr/>
        </p:nvPicPr>
        <p:blipFill>
          <a:blip r:embed="rId4"/>
          <a:stretch>
            <a:fillRect/>
          </a:stretch>
        </p:blipFill>
        <p:spPr>
          <a:xfrm>
            <a:off x="9496425" y="3635650"/>
            <a:ext cx="2857500" cy="704850"/>
          </a:xfrm>
          <a:prstGeom prst="rect">
            <a:avLst/>
          </a:prstGeom>
        </p:spPr>
      </p:pic>
      <p:pic>
        <p:nvPicPr>
          <p:cNvPr id="7" name="Obrázek 6">
            <a:extLst>
              <a:ext uri="{FF2B5EF4-FFF2-40B4-BE49-F238E27FC236}">
                <a16:creationId xmlns:a16="http://schemas.microsoft.com/office/drawing/2014/main" id="{92070708-C5DD-4C1E-A01D-61AA82A4ABC7}"/>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17999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375526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cs-CZ" sz="2000" dirty="0">
              <a:solidFill>
                <a:schemeClr val="bg1"/>
              </a:solidFill>
              <a:cs typeface="Times New Roman" panose="02020603050405020304" pitchFamily="18" charset="0"/>
            </a:endParaRPr>
          </a:p>
          <a:p>
            <a:pPr lvl="0"/>
            <a:endParaRPr lang="cs-CZ" sz="2000" dirty="0">
              <a:solidFill>
                <a:schemeClr val="bg1"/>
              </a:solidFill>
              <a:cs typeface="Times New Roman" panose="02020603050405020304" pitchFamily="18" charset="0"/>
            </a:endParaRPr>
          </a:p>
          <a:p>
            <a:pPr lvl="0"/>
            <a:endParaRPr lang="cs-CZ" sz="2000" dirty="0">
              <a:solidFill>
                <a:schemeClr val="bg1"/>
              </a:solidFill>
              <a:cs typeface="Times New Roman" panose="02020603050405020304" pitchFamily="18" charset="0"/>
            </a:endParaRPr>
          </a:p>
          <a:p>
            <a:pPr lvl="0"/>
            <a:endParaRPr lang="cs-CZ" sz="2000" dirty="0">
              <a:solidFill>
                <a:schemeClr val="bg1"/>
              </a:solidFill>
              <a:cs typeface="Times New Roman" panose="02020603050405020304" pitchFamily="18" charset="0"/>
            </a:endParaRPr>
          </a:p>
          <a:p>
            <a:pPr lvl="0"/>
            <a:r>
              <a:rPr lang="en-GB" dirty="0">
                <a:solidFill>
                  <a:schemeClr val="bg1"/>
                </a:solidFill>
                <a:cs typeface="Times New Roman" panose="02020603050405020304" pitchFamily="18" charset="0"/>
              </a:rPr>
              <a:t>The overall </a:t>
            </a:r>
            <a:r>
              <a:rPr lang="en-GB" b="1" dirty="0">
                <a:solidFill>
                  <a:schemeClr val="bg1"/>
                </a:solidFill>
                <a:cs typeface="Times New Roman" panose="02020603050405020304" pitchFamily="18" charset="0"/>
              </a:rPr>
              <a:t>goal</a:t>
            </a:r>
            <a:r>
              <a:rPr lang="en-GB" dirty="0">
                <a:solidFill>
                  <a:schemeClr val="bg1"/>
                </a:solidFill>
                <a:cs typeface="Times New Roman" panose="02020603050405020304" pitchFamily="18" charset="0"/>
              </a:rPr>
              <a:t> of sustainable development (SD) is the long-term stability of the economy and environment; this is only achievable through the integration and acknowledgement of economic, environmental, and social concerns throughout the decision making process. </a:t>
            </a:r>
            <a:endParaRPr lang="cs-CZ" dirty="0">
              <a:solidFill>
                <a:schemeClr val="bg1"/>
              </a:solidFill>
              <a:cs typeface="Times New Roman" panose="02020603050405020304" pitchFamily="18" charset="0"/>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6" y="720605"/>
            <a:ext cx="2943660"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mn-lt"/>
                <a:cs typeface="Times New Roman" panose="02020603050405020304" pitchFamily="18" charset="0"/>
              </a:rPr>
              <a:t>1. Meaning of Sustainable Development</a:t>
            </a:r>
          </a:p>
        </p:txBody>
      </p:sp>
      <p:sp>
        <p:nvSpPr>
          <p:cNvPr id="11" name="Zástupný symbol pro obsah 2"/>
          <p:cNvSpPr txBox="1">
            <a:spLocks/>
          </p:cNvSpPr>
          <p:nvPr/>
        </p:nvSpPr>
        <p:spPr>
          <a:xfrm>
            <a:off x="4438063" y="1014274"/>
            <a:ext cx="6105567" cy="69809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dirty="0">
              <a:solidFill>
                <a:srgbClr val="002060"/>
              </a:solidFill>
              <a:cs typeface="Times New Roman" panose="02020603050405020304" pitchFamily="18" charset="0"/>
            </a:endParaRPr>
          </a:p>
          <a:p>
            <a:r>
              <a:rPr lang="en-GB" sz="1800" dirty="0">
                <a:solidFill>
                  <a:srgbClr val="002060"/>
                </a:solidFill>
                <a:cs typeface="Times New Roman" panose="02020603050405020304" pitchFamily="18" charset="0"/>
              </a:rPr>
              <a:t>But what is sustainability? The definition of sustainability may be taken further and it is widely accepted that to achieve sustainability we must balance economic, environmental and social factors in equal harmony.</a:t>
            </a:r>
            <a:endParaRPr lang="cs-CZ" sz="1800" dirty="0">
              <a:solidFill>
                <a:srgbClr val="002060"/>
              </a:solidFill>
              <a:cs typeface="Times New Roman" panose="02020603050405020304" pitchFamily="18" charset="0"/>
            </a:endParaRPr>
          </a:p>
          <a:p>
            <a:pPr marL="0" indent="0">
              <a:buNone/>
            </a:pPr>
            <a:endParaRPr lang="cs-CZ" sz="1800" dirty="0">
              <a:solidFill>
                <a:srgbClr val="002060"/>
              </a:solidFill>
              <a:cs typeface="Times New Roman" panose="02020603050405020304" pitchFamily="18" charset="0"/>
            </a:endParaRPr>
          </a:p>
          <a:p>
            <a:r>
              <a:rPr lang="en-GB" sz="1800" dirty="0">
                <a:solidFill>
                  <a:srgbClr val="002060"/>
                </a:solidFill>
                <a:cs typeface="Times New Roman" panose="02020603050405020304" pitchFamily="18" charset="0"/>
              </a:rPr>
              <a:t>Taking these </a:t>
            </a:r>
            <a:r>
              <a:rPr lang="en-GB" sz="1800" b="1" dirty="0">
                <a:solidFill>
                  <a:srgbClr val="002060"/>
                </a:solidFill>
                <a:cs typeface="Times New Roman" panose="02020603050405020304" pitchFamily="18" charset="0"/>
              </a:rPr>
              <a:t>three pillars </a:t>
            </a:r>
            <a:r>
              <a:rPr lang="en-GB" sz="1800" dirty="0">
                <a:solidFill>
                  <a:srgbClr val="002060"/>
                </a:solidFill>
                <a:cs typeface="Times New Roman" panose="02020603050405020304" pitchFamily="18" charset="0"/>
              </a:rPr>
              <a:t>of sustainability further if we only achieve two out of three pillars then we end up with:</a:t>
            </a:r>
          </a:p>
          <a:p>
            <a:pPr marL="0" indent="0">
              <a:buNone/>
            </a:pPr>
            <a:endParaRPr lang="en-GB" sz="1800" dirty="0">
              <a:solidFill>
                <a:srgbClr val="002060"/>
              </a:solidFill>
              <a:cs typeface="Times New Roman" panose="02020603050405020304" pitchFamily="18" charset="0"/>
            </a:endParaRPr>
          </a:p>
          <a:p>
            <a:pPr marL="0" indent="0" algn="ctr">
              <a:buNone/>
            </a:pPr>
            <a:r>
              <a:rPr lang="en-GB" sz="1800" dirty="0">
                <a:solidFill>
                  <a:srgbClr val="002060"/>
                </a:solidFill>
                <a:cs typeface="Times New Roman" panose="02020603050405020304" pitchFamily="18" charset="0"/>
              </a:rPr>
              <a:t>Social + Economic Sustainability = Equitable</a:t>
            </a:r>
          </a:p>
          <a:p>
            <a:pPr marL="0" indent="0" algn="ctr">
              <a:buNone/>
            </a:pPr>
            <a:r>
              <a:rPr lang="en-GB" sz="1800" dirty="0">
                <a:solidFill>
                  <a:srgbClr val="002060"/>
                </a:solidFill>
                <a:cs typeface="Times New Roman" panose="02020603050405020304" pitchFamily="18" charset="0"/>
              </a:rPr>
              <a:t>Social + Environmental Sustainability = Bearable</a:t>
            </a:r>
          </a:p>
          <a:p>
            <a:pPr marL="0" indent="0" algn="ctr">
              <a:buNone/>
            </a:pPr>
            <a:r>
              <a:rPr lang="en-GB" sz="1800" dirty="0">
                <a:solidFill>
                  <a:srgbClr val="002060"/>
                </a:solidFill>
                <a:cs typeface="Times New Roman" panose="02020603050405020304" pitchFamily="18" charset="0"/>
              </a:rPr>
              <a:t>Economic + Environmental Sustainability = Viable</a:t>
            </a:r>
            <a:endParaRPr lang="cs-CZ" sz="1800" dirty="0">
              <a:solidFill>
                <a:srgbClr val="002060"/>
              </a:solidFill>
              <a:cs typeface="Times New Roman" panose="02020603050405020304" pitchFamily="18" charset="0"/>
            </a:endParaRPr>
          </a:p>
          <a:p>
            <a:pPr marL="0" indent="0">
              <a:buNone/>
            </a:pPr>
            <a:endParaRPr lang="en-GB" sz="1800" dirty="0">
              <a:solidFill>
                <a:srgbClr val="002060"/>
              </a:solidFill>
              <a:cs typeface="Times New Roman" panose="02020603050405020304" pitchFamily="18" charset="0"/>
            </a:endParaRPr>
          </a:p>
          <a:p>
            <a:r>
              <a:rPr lang="en-GB" sz="1800" dirty="0">
                <a:solidFill>
                  <a:srgbClr val="002060"/>
                </a:solidFill>
                <a:cs typeface="Times New Roman" panose="02020603050405020304" pitchFamily="18" charset="0"/>
              </a:rPr>
              <a:t>Only through balancing </a:t>
            </a:r>
            <a:r>
              <a:rPr lang="cs-CZ" sz="1800" dirty="0">
                <a:solidFill>
                  <a:srgbClr val="002060"/>
                </a:solidFill>
                <a:cs typeface="Times New Roman" panose="02020603050405020304" pitchFamily="18" charset="0"/>
              </a:rPr>
              <a:t>E</a:t>
            </a:r>
            <a:r>
              <a:rPr lang="en-GB" sz="1800" dirty="0">
                <a:solidFill>
                  <a:srgbClr val="002060"/>
                </a:solidFill>
                <a:cs typeface="Times New Roman" panose="02020603050405020304" pitchFamily="18" charset="0"/>
              </a:rPr>
              <a:t>conomic + </a:t>
            </a:r>
            <a:r>
              <a:rPr lang="cs-CZ" sz="1800" dirty="0">
                <a:solidFill>
                  <a:srgbClr val="002060"/>
                </a:solidFill>
                <a:cs typeface="Times New Roman" panose="02020603050405020304" pitchFamily="18" charset="0"/>
              </a:rPr>
              <a:t>S</a:t>
            </a:r>
            <a:r>
              <a:rPr lang="en-GB" sz="1800" dirty="0">
                <a:solidFill>
                  <a:srgbClr val="002060"/>
                </a:solidFill>
                <a:cs typeface="Times New Roman" panose="02020603050405020304" pitchFamily="18" charset="0"/>
              </a:rPr>
              <a:t>ocial + </a:t>
            </a:r>
            <a:r>
              <a:rPr lang="cs-CZ" sz="1800" dirty="0">
                <a:solidFill>
                  <a:srgbClr val="002060"/>
                </a:solidFill>
                <a:cs typeface="Times New Roman" panose="02020603050405020304" pitchFamily="18" charset="0"/>
              </a:rPr>
              <a:t>E</a:t>
            </a:r>
            <a:r>
              <a:rPr lang="en-GB" sz="1800" dirty="0">
                <a:solidFill>
                  <a:srgbClr val="002060"/>
                </a:solidFill>
                <a:cs typeface="Times New Roman" panose="02020603050405020304" pitchFamily="18" charset="0"/>
              </a:rPr>
              <a:t>nvironmental can we achieve true Sustainability</a:t>
            </a:r>
            <a:r>
              <a:rPr lang="cs-CZ" sz="1800" dirty="0">
                <a:solidFill>
                  <a:srgbClr val="002060"/>
                </a:solidFill>
                <a:cs typeface="Times New Roman" panose="02020603050405020304" pitchFamily="18" charset="0"/>
              </a:rPr>
              <a:t>.</a:t>
            </a:r>
            <a:r>
              <a:rPr lang="en-GB" sz="1800" dirty="0">
                <a:solidFill>
                  <a:srgbClr val="002060"/>
                </a:solidFill>
                <a:cs typeface="Times New Roman" panose="02020603050405020304" pitchFamily="18" charset="0"/>
              </a:rPr>
              <a:t> </a:t>
            </a:r>
            <a:endParaRPr lang="cs-CZ" sz="1800" dirty="0">
              <a:solidFill>
                <a:srgbClr val="002060"/>
              </a:solidFill>
              <a:cs typeface="Times New Roman" panose="02020603050405020304" pitchFamily="18" charset="0"/>
            </a:endParaRPr>
          </a:p>
          <a:p>
            <a:pPr marL="0" indent="0">
              <a:buNone/>
            </a:pPr>
            <a:endParaRPr lang="cs-CZ" sz="1800" b="1" dirty="0">
              <a:solidFill>
                <a:srgbClr val="002060"/>
              </a:solidFill>
              <a:cs typeface="Times New Roman" panose="02020603050405020304" pitchFamily="18" charset="0"/>
            </a:endParaRPr>
          </a:p>
        </p:txBody>
      </p:sp>
      <p:sp>
        <p:nvSpPr>
          <p:cNvPr id="5" name="AutoShape 2" descr="What is sustainability">
            <a:extLst>
              <a:ext uri="{FF2B5EF4-FFF2-40B4-BE49-F238E27FC236}">
                <a16:creationId xmlns:a16="http://schemas.microsoft.com/office/drawing/2014/main" id="{8DD8E3B0-14A9-4946-9CE8-4B03136E1B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4" descr="What is sustainability">
            <a:extLst>
              <a:ext uri="{FF2B5EF4-FFF2-40B4-BE49-F238E27FC236}">
                <a16:creationId xmlns:a16="http://schemas.microsoft.com/office/drawing/2014/main" id="{1A218227-CE53-47D4-B8AF-FCCE7B6FFAA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669206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86529" y="3107957"/>
            <a:ext cx="5432562"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cs-CZ" altLang="cs-CZ" b="1" dirty="0" err="1">
                <a:solidFill>
                  <a:srgbClr val="002060"/>
                </a:solidFill>
                <a:cs typeface="Times New Roman" panose="02020603050405020304" pitchFamily="18" charset="0"/>
              </a:rPr>
              <a:t>Fifty</a:t>
            </a:r>
            <a:r>
              <a:rPr lang="cs-CZ" altLang="cs-CZ" b="1" dirty="0">
                <a:solidFill>
                  <a:srgbClr val="002060"/>
                </a:solidFill>
                <a:cs typeface="Times New Roman" panose="02020603050405020304" pitchFamily="18" charset="0"/>
              </a:rPr>
              <a:t> </a:t>
            </a:r>
            <a:r>
              <a:rPr lang="cs-CZ" altLang="cs-CZ" b="1" dirty="0" err="1">
                <a:solidFill>
                  <a:srgbClr val="002060"/>
                </a:solidFill>
                <a:cs typeface="Times New Roman" panose="02020603050405020304" pitchFamily="18" charset="0"/>
              </a:rPr>
              <a:t>Years</a:t>
            </a:r>
            <a:r>
              <a:rPr lang="cs-CZ" altLang="cs-CZ" b="1" dirty="0">
                <a:solidFill>
                  <a:srgbClr val="002060"/>
                </a:solidFill>
                <a:cs typeface="Times New Roman" panose="02020603050405020304" pitchFamily="18" charset="0"/>
              </a:rPr>
              <a:t> of </a:t>
            </a:r>
            <a:r>
              <a:rPr lang="cs-CZ" altLang="cs-CZ" b="1" dirty="0" err="1">
                <a:solidFill>
                  <a:srgbClr val="002060"/>
                </a:solidFill>
                <a:cs typeface="Times New Roman" panose="02020603050405020304" pitchFamily="18" charset="0"/>
              </a:rPr>
              <a:t>Progress</a:t>
            </a:r>
            <a:r>
              <a:rPr lang="cs-CZ" altLang="cs-CZ" b="1" dirty="0">
                <a:solidFill>
                  <a:srgbClr val="002060"/>
                </a:solidFill>
                <a:cs typeface="Times New Roman" panose="02020603050405020304" pitchFamily="18" charset="0"/>
              </a:rPr>
              <a:t> on Sustainable Development</a:t>
            </a:r>
          </a:p>
          <a:p>
            <a:pPr marL="0" indent="0" algn="ctr">
              <a:buNone/>
            </a:pPr>
            <a:endParaRPr lang="cs-CZ" altLang="cs-CZ" sz="5400" b="1" dirty="0">
              <a:solidFill>
                <a:srgbClr val="002060"/>
              </a:solidFill>
              <a:cs typeface="Times New Roman" panose="02020603050405020304" pitchFamily="18" charset="0"/>
            </a:endParaRPr>
          </a:p>
          <a:p>
            <a:pPr marL="0" indent="0" algn="ctr">
              <a:buNone/>
            </a:pPr>
            <a:r>
              <a:rPr lang="cs-CZ" altLang="cs-CZ" sz="2000" dirty="0">
                <a:solidFill>
                  <a:srgbClr val="002060"/>
                </a:solidFill>
                <a:cs typeface="Times New Roman" panose="02020603050405020304" pitchFamily="18" charset="0"/>
              </a:rPr>
              <a:t>Video: https://youtu.be/mlnzIwX2fjE</a:t>
            </a: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4" name="Obrázek 3">
            <a:hlinkClick r:id="rId3"/>
            <a:extLst>
              <a:ext uri="{FF2B5EF4-FFF2-40B4-BE49-F238E27FC236}">
                <a16:creationId xmlns:a16="http://schemas.microsoft.com/office/drawing/2014/main" id="{483757AA-4289-426E-BE5C-1729922E72FC}"/>
              </a:ext>
            </a:extLst>
          </p:cNvPr>
          <p:cNvPicPr>
            <a:picLocks noChangeAspect="1"/>
          </p:cNvPicPr>
          <p:nvPr/>
        </p:nvPicPr>
        <p:blipFill>
          <a:blip r:embed="rId4"/>
          <a:stretch>
            <a:fillRect/>
          </a:stretch>
        </p:blipFill>
        <p:spPr>
          <a:xfrm>
            <a:off x="481262" y="1096279"/>
            <a:ext cx="3633538" cy="1794060"/>
          </a:xfrm>
          <a:prstGeom prst="rect">
            <a:avLst/>
          </a:prstGeom>
        </p:spPr>
      </p:pic>
      <p:pic>
        <p:nvPicPr>
          <p:cNvPr id="5" name="Obrázek 4">
            <a:extLst>
              <a:ext uri="{FF2B5EF4-FFF2-40B4-BE49-F238E27FC236}">
                <a16:creationId xmlns:a16="http://schemas.microsoft.com/office/drawing/2014/main" id="{4736C90D-F9D9-4023-AB28-C3C3B0D5E342}"/>
              </a:ext>
            </a:extLst>
          </p:cNvPr>
          <p:cNvPicPr>
            <a:picLocks noChangeAspect="1"/>
          </p:cNvPicPr>
          <p:nvPr/>
        </p:nvPicPr>
        <p:blipFill rotWithShape="1">
          <a:blip r:embed="rId5"/>
          <a:srcRect l="9671" t="26491" r="38125" b="22632"/>
          <a:stretch/>
        </p:blipFill>
        <p:spPr>
          <a:xfrm>
            <a:off x="5346033" y="1784483"/>
            <a:ext cx="6364705" cy="3489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29169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pic>
        <p:nvPicPr>
          <p:cNvPr id="5" name="Obrázek 4">
            <a:extLst>
              <a:ext uri="{FF2B5EF4-FFF2-40B4-BE49-F238E27FC236}">
                <a16:creationId xmlns:a16="http://schemas.microsoft.com/office/drawing/2014/main" id="{D187D02E-33B7-45A0-8E02-65DF3C4D3B0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53257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375526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6" y="720605"/>
            <a:ext cx="2943660"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mn-lt"/>
                <a:cs typeface="Times New Roman" panose="02020603050405020304" pitchFamily="18" charset="0"/>
              </a:rPr>
              <a:t>2. Introduction of the </a:t>
            </a:r>
            <a:r>
              <a:rPr lang="cs-CZ" sz="2400" b="1" dirty="0" err="1">
                <a:solidFill>
                  <a:schemeClr val="bg1"/>
                </a:solidFill>
                <a:latin typeface="+mn-lt"/>
                <a:cs typeface="Times New Roman" panose="02020603050405020304" pitchFamily="18" charset="0"/>
              </a:rPr>
              <a:t>global</a:t>
            </a:r>
            <a:r>
              <a:rPr lang="cs-CZ" sz="2400" b="1" dirty="0">
                <a:solidFill>
                  <a:schemeClr val="bg1"/>
                </a:solidFill>
                <a:latin typeface="+mn-lt"/>
                <a:cs typeface="Times New Roman" panose="02020603050405020304" pitchFamily="18" charset="0"/>
              </a:rPr>
              <a:t> </a:t>
            </a:r>
            <a:r>
              <a:rPr lang="cs-CZ" sz="2400" b="1" dirty="0" err="1">
                <a:solidFill>
                  <a:schemeClr val="bg1"/>
                </a:solidFill>
                <a:latin typeface="+mn-lt"/>
                <a:cs typeface="Times New Roman" panose="02020603050405020304" pitchFamily="18" charset="0"/>
              </a:rPr>
              <a:t>risks</a:t>
            </a:r>
            <a:endParaRPr lang="en-GB" sz="2400" b="1" dirty="0">
              <a:solidFill>
                <a:schemeClr val="bg1"/>
              </a:solidFill>
              <a:latin typeface="+mn-lt"/>
              <a:cs typeface="Times New Roman" panose="02020603050405020304" pitchFamily="18" charset="0"/>
            </a:endParaRPr>
          </a:p>
        </p:txBody>
      </p:sp>
      <p:sp>
        <p:nvSpPr>
          <p:cNvPr id="10" name="Zástupný symbol pro obsah 2"/>
          <p:cNvSpPr txBox="1">
            <a:spLocks/>
          </p:cNvSpPr>
          <p:nvPr/>
        </p:nvSpPr>
        <p:spPr>
          <a:xfrm>
            <a:off x="692931" y="1651945"/>
            <a:ext cx="3294607" cy="3880310"/>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600" b="1" dirty="0">
              <a:solidFill>
                <a:schemeClr val="bg1"/>
              </a:solidFill>
              <a:cs typeface="Times New Roman" panose="02020603050405020304" pitchFamily="18" charset="0"/>
            </a:endParaRPr>
          </a:p>
          <a:p>
            <a:pPr marL="0" indent="0">
              <a:buNone/>
            </a:pPr>
            <a:endParaRPr lang="cs-CZ" sz="1600" b="1" dirty="0">
              <a:solidFill>
                <a:schemeClr val="bg1"/>
              </a:solidFill>
              <a:cs typeface="Times New Roman" panose="02020603050405020304" pitchFamily="18" charset="0"/>
            </a:endParaRPr>
          </a:p>
          <a:p>
            <a:pPr marL="0" indent="0">
              <a:buNone/>
            </a:pPr>
            <a:r>
              <a:rPr lang="en-GB" sz="2000" dirty="0">
                <a:solidFill>
                  <a:schemeClr val="bg1"/>
                </a:solidFill>
                <a:cs typeface="Times New Roman" panose="02020603050405020304" pitchFamily="18" charset="0"/>
              </a:rPr>
              <a:t>The 20th edition of the </a:t>
            </a:r>
            <a:r>
              <a:rPr lang="en-GB" sz="2000" b="1" dirty="0">
                <a:solidFill>
                  <a:schemeClr val="bg1"/>
                </a:solidFill>
                <a:cs typeface="Times New Roman" panose="02020603050405020304" pitchFamily="18" charset="0"/>
              </a:rPr>
              <a:t>Global Risks Report 2025 </a:t>
            </a:r>
            <a:r>
              <a:rPr lang="en-GB" sz="2000" dirty="0">
                <a:solidFill>
                  <a:schemeClr val="bg1"/>
                </a:solidFill>
                <a:cs typeface="Times New Roman" panose="02020603050405020304" pitchFamily="18" charset="0"/>
              </a:rPr>
              <a:t>reveals an increasingly fractured global landscape, where escalating geopolitical, environmental, societal and technological challenges threaten stability and progress</a:t>
            </a:r>
            <a:r>
              <a:rPr lang="cs-CZ" sz="2000" dirty="0">
                <a:solidFill>
                  <a:schemeClr val="bg1"/>
                </a:solidFill>
                <a:cs typeface="Times New Roman" panose="02020603050405020304" pitchFamily="18" charset="0"/>
              </a:rPr>
              <a:t>.</a:t>
            </a:r>
            <a:endParaRPr lang="cs-CZ" sz="2000" i="1" dirty="0">
              <a:solidFill>
                <a:schemeClr val="bg1"/>
              </a:solidFill>
              <a:cs typeface="Times New Roman" panose="02020603050405020304" pitchFamily="18" charset="0"/>
            </a:endParaRPr>
          </a:p>
          <a:p>
            <a:endParaRPr lang="en-US" sz="1000" b="1" i="1" dirty="0">
              <a:solidFill>
                <a:schemeClr val="bg1"/>
              </a:solidFill>
              <a:cs typeface="Times New Roman" panose="02020603050405020304" pitchFamily="18" charset="0"/>
            </a:endParaRPr>
          </a:p>
          <a:p>
            <a:pPr marL="0" indent="0">
              <a:buNone/>
            </a:pPr>
            <a:endParaRPr lang="en-US" sz="1200" dirty="0">
              <a:solidFill>
                <a:schemeClr val="bg1"/>
              </a:solidFill>
              <a:cs typeface="Times New Roman" panose="02020603050405020304" pitchFamily="18" charset="0"/>
            </a:endParaRPr>
          </a:p>
        </p:txBody>
      </p:sp>
      <p:sp>
        <p:nvSpPr>
          <p:cNvPr id="11" name="Zástupný symbol pro obsah 2"/>
          <p:cNvSpPr txBox="1">
            <a:spLocks/>
          </p:cNvSpPr>
          <p:nvPr/>
        </p:nvSpPr>
        <p:spPr>
          <a:xfrm>
            <a:off x="4401927" y="703189"/>
            <a:ext cx="4806091" cy="36307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b="1" dirty="0"/>
          </a:p>
          <a:p>
            <a:pPr marL="0" indent="0">
              <a:buNone/>
            </a:pPr>
            <a:r>
              <a:rPr lang="en-GB" b="1" dirty="0"/>
              <a:t>Global Risks Report 2025</a:t>
            </a:r>
          </a:p>
          <a:p>
            <a:pPr marL="0" indent="0">
              <a:buNone/>
            </a:pPr>
            <a:r>
              <a:rPr lang="cs-CZ" sz="1800" dirty="0">
                <a:solidFill>
                  <a:srgbClr val="002060"/>
                </a:solidFill>
                <a:cs typeface="Times New Roman" panose="02020603050405020304" pitchFamily="18" charset="0"/>
              </a:rPr>
              <a:t> </a:t>
            </a:r>
            <a:r>
              <a:rPr lang="cs-CZ" sz="1600" dirty="0">
                <a:solidFill>
                  <a:srgbClr val="002060"/>
                </a:solidFill>
                <a:cs typeface="Times New Roman" panose="02020603050405020304" pitchFamily="18" charset="0"/>
                <a:hlinkClick r:id="rId3"/>
              </a:rPr>
              <a:t>https://www.weforum.org/publications/global-risks-report-2025/</a:t>
            </a:r>
            <a:r>
              <a:rPr lang="cs-CZ" sz="1600" dirty="0">
                <a:solidFill>
                  <a:srgbClr val="002060"/>
                </a:solidFill>
                <a:cs typeface="Times New Roman" panose="02020603050405020304" pitchFamily="18" charset="0"/>
              </a:rPr>
              <a:t> </a:t>
            </a:r>
          </a:p>
          <a:p>
            <a:pPr marL="0" indent="0">
              <a:buNone/>
            </a:pPr>
            <a:endParaRPr lang="cs-CZ" sz="1800" dirty="0">
              <a:solidFill>
                <a:srgbClr val="002060"/>
              </a:solidFill>
              <a:cs typeface="Times New Roman" panose="02020603050405020304" pitchFamily="18" charset="0"/>
            </a:endParaRPr>
          </a:p>
          <a:p>
            <a:pPr marL="0" indent="0">
              <a:buNone/>
            </a:pPr>
            <a:endParaRPr lang="cs-CZ" sz="1800" dirty="0">
              <a:solidFill>
                <a:srgbClr val="002060"/>
              </a:solidFill>
              <a:cs typeface="Times New Roman" panose="02020603050405020304" pitchFamily="18" charset="0"/>
            </a:endParaRPr>
          </a:p>
          <a:p>
            <a:pPr marL="0" indent="0">
              <a:buNone/>
            </a:pPr>
            <a:endParaRPr lang="cs-CZ" sz="1800" b="1" dirty="0">
              <a:solidFill>
                <a:srgbClr val="002060"/>
              </a:solidFill>
              <a:cs typeface="Times New Roman" panose="02020603050405020304" pitchFamily="18" charset="0"/>
            </a:endParaRPr>
          </a:p>
        </p:txBody>
      </p:sp>
      <p:pic>
        <p:nvPicPr>
          <p:cNvPr id="3" name="Obrázek 2">
            <a:extLst>
              <a:ext uri="{FF2B5EF4-FFF2-40B4-BE49-F238E27FC236}">
                <a16:creationId xmlns:a16="http://schemas.microsoft.com/office/drawing/2014/main" id="{768212CB-295C-475C-922B-01AF57777992}"/>
              </a:ext>
            </a:extLst>
          </p:cNvPr>
          <p:cNvPicPr>
            <a:picLocks noChangeAspect="1"/>
          </p:cNvPicPr>
          <p:nvPr/>
        </p:nvPicPr>
        <p:blipFill rotWithShape="1">
          <a:blip r:embed="rId4"/>
          <a:srcRect l="43539"/>
          <a:stretch/>
        </p:blipFill>
        <p:spPr>
          <a:xfrm>
            <a:off x="2846798" y="5231152"/>
            <a:ext cx="1456343" cy="1446874"/>
          </a:xfrm>
          <a:prstGeom prst="rect">
            <a:avLst/>
          </a:prstGeom>
          <a:ln>
            <a:noFill/>
          </a:ln>
          <a:effectLst>
            <a:softEdge rad="112500"/>
          </a:effectLst>
        </p:spPr>
      </p:pic>
      <p:pic>
        <p:nvPicPr>
          <p:cNvPr id="7" name="Obrázek 6">
            <a:extLst>
              <a:ext uri="{FF2B5EF4-FFF2-40B4-BE49-F238E27FC236}">
                <a16:creationId xmlns:a16="http://schemas.microsoft.com/office/drawing/2014/main" id="{9E67088E-4D0A-43AE-893A-3BDE0FD12A21}"/>
              </a:ext>
            </a:extLst>
          </p:cNvPr>
          <p:cNvPicPr>
            <a:picLocks noChangeAspect="1"/>
          </p:cNvPicPr>
          <p:nvPr/>
        </p:nvPicPr>
        <p:blipFill>
          <a:blip r:embed="rId5"/>
          <a:stretch>
            <a:fillRect/>
          </a:stretch>
        </p:blipFill>
        <p:spPr>
          <a:xfrm>
            <a:off x="4641236" y="320884"/>
            <a:ext cx="1446263" cy="890008"/>
          </a:xfrm>
          <a:prstGeom prst="rect">
            <a:avLst/>
          </a:prstGeom>
        </p:spPr>
      </p:pic>
      <p:pic>
        <p:nvPicPr>
          <p:cNvPr id="8" name="Obrázek 7">
            <a:extLst>
              <a:ext uri="{FF2B5EF4-FFF2-40B4-BE49-F238E27FC236}">
                <a16:creationId xmlns:a16="http://schemas.microsoft.com/office/drawing/2014/main" id="{28434832-915A-494D-B0AB-6B4C82ED173A}"/>
              </a:ext>
            </a:extLst>
          </p:cNvPr>
          <p:cNvPicPr>
            <a:picLocks noChangeAspect="1"/>
          </p:cNvPicPr>
          <p:nvPr/>
        </p:nvPicPr>
        <p:blipFill rotWithShape="1">
          <a:blip r:embed="rId6"/>
          <a:srcRect l="22795" t="24870" r="11087" b="10508"/>
          <a:stretch/>
        </p:blipFill>
        <p:spPr>
          <a:xfrm>
            <a:off x="4230480" y="2356663"/>
            <a:ext cx="7905007" cy="4345959"/>
          </a:xfrm>
          <a:prstGeom prst="rect">
            <a:avLst/>
          </a:prstGeom>
        </p:spPr>
      </p:pic>
    </p:spTree>
    <p:extLst>
      <p:ext uri="{BB962C8B-B14F-4D97-AF65-F5344CB8AC3E}">
        <p14:creationId xmlns:p14="http://schemas.microsoft.com/office/powerpoint/2010/main" val="2592744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375526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6" y="720605"/>
            <a:ext cx="2943660"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mn-lt"/>
                <a:cs typeface="Times New Roman" panose="02020603050405020304" pitchFamily="18" charset="0"/>
              </a:rPr>
              <a:t>2. Introduction of the </a:t>
            </a:r>
            <a:r>
              <a:rPr lang="cs-CZ" sz="2400" b="1" dirty="0" err="1">
                <a:solidFill>
                  <a:schemeClr val="bg1"/>
                </a:solidFill>
                <a:latin typeface="+mn-lt"/>
                <a:cs typeface="Times New Roman" panose="02020603050405020304" pitchFamily="18" charset="0"/>
              </a:rPr>
              <a:t>global</a:t>
            </a:r>
            <a:r>
              <a:rPr lang="cs-CZ" sz="2400" b="1" dirty="0">
                <a:solidFill>
                  <a:schemeClr val="bg1"/>
                </a:solidFill>
                <a:latin typeface="+mn-lt"/>
                <a:cs typeface="Times New Roman" panose="02020603050405020304" pitchFamily="18" charset="0"/>
              </a:rPr>
              <a:t> </a:t>
            </a:r>
            <a:r>
              <a:rPr lang="cs-CZ" sz="2400" b="1" dirty="0" err="1">
                <a:solidFill>
                  <a:schemeClr val="bg1"/>
                </a:solidFill>
                <a:latin typeface="+mn-lt"/>
                <a:cs typeface="Times New Roman" panose="02020603050405020304" pitchFamily="18" charset="0"/>
              </a:rPr>
              <a:t>risks</a:t>
            </a:r>
            <a:endParaRPr lang="en-GB" sz="2400" b="1" dirty="0">
              <a:solidFill>
                <a:schemeClr val="bg1"/>
              </a:solidFill>
              <a:latin typeface="+mn-lt"/>
              <a:cs typeface="Times New Roman" panose="02020603050405020304" pitchFamily="18" charset="0"/>
            </a:endParaRPr>
          </a:p>
        </p:txBody>
      </p:sp>
      <p:sp>
        <p:nvSpPr>
          <p:cNvPr id="10" name="Zástupný symbol pro obsah 2"/>
          <p:cNvSpPr txBox="1">
            <a:spLocks/>
          </p:cNvSpPr>
          <p:nvPr/>
        </p:nvSpPr>
        <p:spPr>
          <a:xfrm>
            <a:off x="692931" y="1651945"/>
            <a:ext cx="3294607" cy="3880310"/>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600" b="1" dirty="0">
              <a:solidFill>
                <a:schemeClr val="bg1"/>
              </a:solidFill>
              <a:cs typeface="Times New Roman" panose="02020603050405020304" pitchFamily="18" charset="0"/>
            </a:endParaRPr>
          </a:p>
          <a:p>
            <a:pPr marL="0" indent="0">
              <a:buNone/>
            </a:pPr>
            <a:endParaRPr lang="cs-CZ" sz="1600" b="1" dirty="0">
              <a:solidFill>
                <a:schemeClr val="bg1"/>
              </a:solidFill>
              <a:cs typeface="Times New Roman" panose="02020603050405020304" pitchFamily="18" charset="0"/>
            </a:endParaRPr>
          </a:p>
          <a:p>
            <a:endParaRPr lang="en-US" sz="1000" b="1" i="1" dirty="0">
              <a:solidFill>
                <a:schemeClr val="bg1"/>
              </a:solidFill>
              <a:cs typeface="Times New Roman" panose="02020603050405020304" pitchFamily="18" charset="0"/>
            </a:endParaRPr>
          </a:p>
          <a:p>
            <a:pPr marL="0" indent="0">
              <a:buNone/>
            </a:pPr>
            <a:endParaRPr lang="en-US" sz="1200" dirty="0">
              <a:solidFill>
                <a:schemeClr val="bg1"/>
              </a:solidFill>
              <a:cs typeface="Times New Roman" panose="02020603050405020304" pitchFamily="18" charset="0"/>
            </a:endParaRPr>
          </a:p>
        </p:txBody>
      </p:sp>
      <p:sp>
        <p:nvSpPr>
          <p:cNvPr id="11" name="Zástupný symbol pro obsah 2"/>
          <p:cNvSpPr txBox="1">
            <a:spLocks/>
          </p:cNvSpPr>
          <p:nvPr/>
        </p:nvSpPr>
        <p:spPr>
          <a:xfrm>
            <a:off x="4401927" y="703189"/>
            <a:ext cx="4806091" cy="36307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b="1" dirty="0"/>
          </a:p>
          <a:p>
            <a:pPr marL="0" indent="0">
              <a:buNone/>
            </a:pPr>
            <a:endParaRPr lang="cs-CZ" sz="1800" dirty="0">
              <a:solidFill>
                <a:srgbClr val="002060"/>
              </a:solidFill>
              <a:cs typeface="Times New Roman" panose="02020603050405020304" pitchFamily="18" charset="0"/>
            </a:endParaRPr>
          </a:p>
          <a:p>
            <a:pPr marL="0" indent="0">
              <a:buNone/>
            </a:pPr>
            <a:endParaRPr lang="cs-CZ" sz="1800" dirty="0">
              <a:solidFill>
                <a:srgbClr val="002060"/>
              </a:solidFill>
              <a:cs typeface="Times New Roman" panose="02020603050405020304" pitchFamily="18" charset="0"/>
            </a:endParaRPr>
          </a:p>
          <a:p>
            <a:pPr marL="0" indent="0">
              <a:buNone/>
            </a:pPr>
            <a:endParaRPr lang="cs-CZ" sz="1800" b="1" dirty="0">
              <a:solidFill>
                <a:srgbClr val="002060"/>
              </a:solidFill>
              <a:cs typeface="Times New Roman" panose="02020603050405020304" pitchFamily="18" charset="0"/>
            </a:endParaRPr>
          </a:p>
        </p:txBody>
      </p:sp>
      <p:pic>
        <p:nvPicPr>
          <p:cNvPr id="7" name="Obrázek 6">
            <a:extLst>
              <a:ext uri="{FF2B5EF4-FFF2-40B4-BE49-F238E27FC236}">
                <a16:creationId xmlns:a16="http://schemas.microsoft.com/office/drawing/2014/main" id="{9E67088E-4D0A-43AE-893A-3BDE0FD12A21}"/>
              </a:ext>
            </a:extLst>
          </p:cNvPr>
          <p:cNvPicPr>
            <a:picLocks noChangeAspect="1"/>
          </p:cNvPicPr>
          <p:nvPr/>
        </p:nvPicPr>
        <p:blipFill>
          <a:blip r:embed="rId3"/>
          <a:stretch>
            <a:fillRect/>
          </a:stretch>
        </p:blipFill>
        <p:spPr>
          <a:xfrm>
            <a:off x="1537719" y="2576868"/>
            <a:ext cx="1446263" cy="890008"/>
          </a:xfrm>
          <a:prstGeom prst="rect">
            <a:avLst/>
          </a:prstGeom>
        </p:spPr>
      </p:pic>
      <p:pic>
        <p:nvPicPr>
          <p:cNvPr id="5" name="Obrázek 4">
            <a:extLst>
              <a:ext uri="{FF2B5EF4-FFF2-40B4-BE49-F238E27FC236}">
                <a16:creationId xmlns:a16="http://schemas.microsoft.com/office/drawing/2014/main" id="{1523E6D4-84D0-416D-9240-EA3D0CA4652E}"/>
              </a:ext>
            </a:extLst>
          </p:cNvPr>
          <p:cNvPicPr>
            <a:picLocks noChangeAspect="1"/>
          </p:cNvPicPr>
          <p:nvPr/>
        </p:nvPicPr>
        <p:blipFill rotWithShape="1">
          <a:blip r:embed="rId4"/>
          <a:srcRect l="36104" t="10254" r="23351" b="8889"/>
          <a:stretch/>
        </p:blipFill>
        <p:spPr>
          <a:xfrm>
            <a:off x="4303141" y="65091"/>
            <a:ext cx="6055535" cy="6792909"/>
          </a:xfrm>
          <a:prstGeom prst="rect">
            <a:avLst/>
          </a:prstGeom>
        </p:spPr>
      </p:pic>
    </p:spTree>
    <p:extLst>
      <p:ext uri="{BB962C8B-B14F-4D97-AF65-F5344CB8AC3E}">
        <p14:creationId xmlns:p14="http://schemas.microsoft.com/office/powerpoint/2010/main" val="642337418"/>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TM04033919[[fn=Obvod]]</Template>
  <TotalTime>21191</TotalTime>
  <Words>1592</Words>
  <Application>Microsoft Office PowerPoint</Application>
  <PresentationFormat>Širokoúhlá obrazovka</PresentationFormat>
  <Paragraphs>279</Paragraphs>
  <Slides>32</Slides>
  <Notes>2</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32</vt:i4>
      </vt:variant>
    </vt:vector>
  </HeadingPairs>
  <TitlesOfParts>
    <vt:vector size="37" baseType="lpstr">
      <vt:lpstr>Arial</vt:lpstr>
      <vt:lpstr>Calibri</vt:lpstr>
      <vt:lpstr>Calibri Light</vt:lpstr>
      <vt:lpstr>Times New Roman</vt:lpstr>
      <vt:lpstr>Motiv Office</vt:lpstr>
      <vt:lpstr>SUSTAINABLE DEVELOPMENT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Thank you for your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Roman Šperka</dc:creator>
  <cp:lastModifiedBy>Pavel Adámek</cp:lastModifiedBy>
  <cp:revision>326</cp:revision>
  <dcterms:created xsi:type="dcterms:W3CDTF">2016-11-25T20:36:16Z</dcterms:created>
  <dcterms:modified xsi:type="dcterms:W3CDTF">2025-04-09T20:41:35Z</dcterms:modified>
</cp:coreProperties>
</file>