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1325" cy="99218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6846" y="0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8D6D8-58F6-40D0-A58F-7B5AAE9B29DD}" type="datetimeFigureOut">
              <a:rPr lang="cs-CZ" smtClean="0"/>
              <a:t>18.9.2020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133" y="4712891"/>
            <a:ext cx="5433060" cy="44648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4059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6846" y="9424059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EBDD6-A4A9-4CCA-B663-D59F97514A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617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EBDD6-A4A9-4CCA-B663-D59F97514AE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791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81F7-64C5-4871-9027-411955CA47A0}" type="datetime1">
              <a:rPr lang="cs-CZ" smtClean="0"/>
              <a:t>18.9.2020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5A67-06A3-46FC-AF55-A0829DEBC22A}" type="datetime1">
              <a:rPr lang="cs-CZ" smtClean="0"/>
              <a:t>18.9.2020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B525-9B41-4A81-8F9D-E174397AE436}" type="datetime1">
              <a:rPr lang="cs-CZ" smtClean="0"/>
              <a:t>18.9.2020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68FF-959D-45A2-9BC4-9E00B699F9AD}" type="datetime1">
              <a:rPr lang="cs-CZ" smtClean="0"/>
              <a:t>18.9.2020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77A1-D123-4227-9CA9-59D3A40AFB15}" type="datetime1">
              <a:rPr lang="cs-CZ" smtClean="0"/>
              <a:t>18.9.2020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9C90C-9F44-42B1-BAAE-C8ABE907C331}" type="datetime1">
              <a:rPr lang="cs-CZ" smtClean="0"/>
              <a:t>18.9.2020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25943-5939-4B0A-9C2D-75A2337EA3EC}" type="datetime1">
              <a:rPr lang="cs-CZ" smtClean="0"/>
              <a:t>18.9.2020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FFFD-A1F1-43E8-9013-9F104C3C4D43}" type="datetime1">
              <a:rPr lang="cs-CZ" smtClean="0"/>
              <a:t>18.9.2020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F346-F401-4947-8805-AA7A9B6143C3}" type="datetime1">
              <a:rPr lang="cs-CZ" smtClean="0"/>
              <a:t>18.9.2020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53ED-8D3B-475F-94CC-28C565DC46F1}" type="datetime1">
              <a:rPr lang="cs-CZ" smtClean="0"/>
              <a:t>18.9.2020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4E94-6A27-403F-8E66-F303A55AF67C}" type="datetime1">
              <a:rPr lang="cs-CZ" smtClean="0"/>
              <a:t>18.9.2020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9C2F6-9DD8-48B1-8A85-8583525BFD68}" type="datetime1">
              <a:rPr lang="cs-CZ" smtClean="0"/>
              <a:t>18.9.2020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eugebaur@gmail.co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ria.cz/" TargetMode="External"/><Relationship Id="rId2" Type="http://schemas.openxmlformats.org/officeDocument/2006/relationships/hyperlink" Target="http://www.ihned.d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Mikroekonomie 11174, Makroekonomie 11175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Vyučující: Richard Neugebauer</a:t>
            </a:r>
          </a:p>
          <a:p>
            <a:r>
              <a:rPr lang="cs-CZ" dirty="0" smtClean="0"/>
              <a:t>Email: </a:t>
            </a:r>
            <a:r>
              <a:rPr lang="cs-CZ" dirty="0" err="1" smtClean="0">
                <a:hlinkClick r:id="rId3"/>
              </a:rPr>
              <a:t>neugebaur</a:t>
            </a:r>
            <a:r>
              <a:rPr lang="en-US" dirty="0" smtClean="0">
                <a:hlinkClick r:id="rId3"/>
              </a:rPr>
              <a:t>@</a:t>
            </a:r>
            <a:r>
              <a:rPr lang="cs-CZ" dirty="0" smtClean="0">
                <a:hlinkClick r:id="rId3"/>
              </a:rPr>
              <a:t>gmail.com</a:t>
            </a:r>
            <a:endParaRPr lang="cs-CZ" dirty="0" smtClean="0"/>
          </a:p>
          <a:p>
            <a:r>
              <a:rPr lang="cs-CZ" dirty="0" smtClean="0"/>
              <a:t>Mobil: 602 777 875</a:t>
            </a:r>
          </a:p>
          <a:p>
            <a:r>
              <a:rPr lang="cs-CZ" dirty="0" smtClean="0"/>
              <a:t>Externista! </a:t>
            </a:r>
          </a:p>
          <a:p>
            <a:r>
              <a:rPr lang="cs-CZ" dirty="0" smtClean="0"/>
              <a:t>Moje pracoviště: BOHEMIA Troppau, o. p. s., Masarykova </a:t>
            </a:r>
            <a:r>
              <a:rPr lang="cs-CZ" dirty="0" smtClean="0"/>
              <a:t>třída 342/39</a:t>
            </a:r>
            <a:r>
              <a:rPr lang="cs-CZ" dirty="0" smtClean="0"/>
              <a:t>, Opava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302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Makroekonomie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budete mít dotazy během výuky nebo cvičení, přihlaste se hned!</a:t>
            </a:r>
          </a:p>
          <a:p>
            <a:r>
              <a:rPr lang="cs-CZ" dirty="0"/>
              <a:t>Pokud docházíte nebo přicházíte během výuky, čiňte tak tiše a ohleduplně k ostatním!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17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Mikroekonomie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Učební </a:t>
            </a:r>
            <a:r>
              <a:rPr lang="cs-CZ" dirty="0"/>
              <a:t>pomůcka – </a:t>
            </a:r>
            <a:r>
              <a:rPr lang="cs-CZ" dirty="0" smtClean="0"/>
              <a:t>viz můj profil na stránkách matematického ústavu</a:t>
            </a:r>
          </a:p>
          <a:p>
            <a:r>
              <a:rPr lang="cs-CZ" dirty="0" smtClean="0"/>
              <a:t>Text pomůcky je jen základem – další učebnice: </a:t>
            </a:r>
          </a:p>
          <a:p>
            <a:r>
              <a:rPr lang="cs-CZ" dirty="0" smtClean="0"/>
              <a:t>Pokud si otevřete kterýkoli „standardní kurs mikroekonomie“ a seznámíte se se základy“, musíte být schopni udělat zkoušku!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11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Mikroekonomie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Požadavky k zápočtu:</a:t>
            </a:r>
          </a:p>
          <a:p>
            <a:pPr lvl="1"/>
            <a:r>
              <a:rPr lang="cs-CZ" sz="2000" dirty="0" smtClean="0"/>
              <a:t>Referát</a:t>
            </a:r>
          </a:p>
          <a:p>
            <a:pPr lvl="1"/>
            <a:r>
              <a:rPr lang="cs-CZ" sz="2000" dirty="0" smtClean="0"/>
              <a:t>Test</a:t>
            </a:r>
          </a:p>
          <a:p>
            <a:pPr lvl="1"/>
            <a:r>
              <a:rPr lang="cs-CZ" sz="2000" dirty="0" smtClean="0"/>
              <a:t>Docházka není podmínkou. Jste z různých škol a například absolventi obchodních škol mnohé z mikroekonomie už znají</a:t>
            </a:r>
          </a:p>
          <a:p>
            <a:r>
              <a:rPr lang="cs-CZ" sz="2000" dirty="0" smtClean="0"/>
              <a:t>Referát – témata – viz učební pomůcka. Příklad referátu:</a:t>
            </a:r>
          </a:p>
          <a:p>
            <a:r>
              <a:rPr lang="cs-CZ" sz="2000" dirty="0" smtClean="0"/>
              <a:t>Na referáty se hlaste od konce října. Budete je přednášet během cvičení. </a:t>
            </a:r>
          </a:p>
          <a:p>
            <a:r>
              <a:rPr lang="cs-CZ" sz="2000" dirty="0" smtClean="0"/>
              <a:t>Test bude v zápočtovém týdnu. Z 10 příkladů musíte mít alespoň 6 správně. V testu budou příklady ze 40 v učební pomůcce nebo s odlišnými číselnými údaji. Příklady projdeme na cvičeních.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3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Mikroekonomie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Požadavky ke zkoušce:</a:t>
            </a:r>
          </a:p>
          <a:p>
            <a:r>
              <a:rPr lang="cs-CZ" sz="2800" dirty="0" smtClean="0"/>
              <a:t>Zkouška je ústní</a:t>
            </a:r>
          </a:p>
          <a:p>
            <a:r>
              <a:rPr lang="cs-CZ" sz="2800" dirty="0" smtClean="0"/>
              <a:t>Zkušební otázky jsou v učební pomůcce</a:t>
            </a:r>
          </a:p>
          <a:p>
            <a:r>
              <a:rPr lang="cs-CZ" sz="2800" dirty="0" smtClean="0"/>
              <a:t>Pokud nenajdete doslovnou odpověď v učební pomůcce, hledejte ji v jiných učebnicích nebo kdekoli jinde</a:t>
            </a:r>
          </a:p>
          <a:p>
            <a:r>
              <a:rPr lang="cs-CZ" sz="2800" dirty="0" err="1" smtClean="0"/>
              <a:t>Předtermín</a:t>
            </a:r>
            <a:r>
              <a:rPr lang="cs-CZ" sz="2800" dirty="0" smtClean="0"/>
              <a:t> je možný, pokud se dohodnete nejméně 4 a navrhnete mi termín.</a:t>
            </a:r>
          </a:p>
          <a:p>
            <a:r>
              <a:rPr lang="cs-CZ" sz="2800" dirty="0" smtClean="0"/>
              <a:t>Úspěšnost prvního pokusu bývá 80%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25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Mikroekonomie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 doporučení:</a:t>
            </a:r>
          </a:p>
          <a:p>
            <a:pPr lvl="1"/>
            <a:r>
              <a:rPr lang="cs-CZ" dirty="0" smtClean="0"/>
              <a:t>Čtěte odborný tisk (</a:t>
            </a:r>
            <a:r>
              <a:rPr lang="cs-CZ" dirty="0" err="1" smtClean="0"/>
              <a:t>Economist</a:t>
            </a:r>
            <a:r>
              <a:rPr lang="cs-CZ" dirty="0" smtClean="0"/>
              <a:t>, </a:t>
            </a:r>
            <a:r>
              <a:rPr lang="cs-CZ" dirty="0" err="1" smtClean="0"/>
              <a:t>Financial</a:t>
            </a:r>
            <a:r>
              <a:rPr lang="cs-CZ" dirty="0" smtClean="0"/>
              <a:t> Times, Finance a úvěr, Ekonom, Euro, </a:t>
            </a:r>
            <a:r>
              <a:rPr lang="cs-CZ" dirty="0" smtClean="0">
                <a:hlinkClick r:id="rId2"/>
              </a:rPr>
              <a:t>www.ihned.de</a:t>
            </a:r>
            <a:r>
              <a:rPr lang="cs-CZ" dirty="0" smtClean="0"/>
              <a:t>, </a:t>
            </a:r>
            <a:r>
              <a:rPr lang="cs-CZ" dirty="0" smtClean="0">
                <a:hlinkClick r:id="rId3"/>
              </a:rPr>
              <a:t>www.patria.cz</a:t>
            </a:r>
            <a:r>
              <a:rPr lang="cs-CZ" dirty="0" smtClean="0"/>
              <a:t> apod.)</a:t>
            </a:r>
          </a:p>
          <a:p>
            <a:pPr lvl="1"/>
            <a:r>
              <a:rPr lang="cs-CZ" dirty="0" smtClean="0"/>
              <a:t>Přemýšlejte a hledejte. Je mi milejší vlastní promyšlený názor, byť chybný, než bezhlavé opakování pouček, aniž byste jim rozuměli.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24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Mikroekonomie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budete mít dotazy během výuky nebo cvičení, přihlaste se hned!</a:t>
            </a:r>
          </a:p>
          <a:p>
            <a:r>
              <a:rPr lang="cs-CZ" dirty="0" smtClean="0"/>
              <a:t>Pokud docházíte nebo přicházíte během výuky, čiňte tak tiše a ohleduplně k ostatním!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Makroekonomie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Učební pomůcka – viz můj profil na stránkách matematického ústavu</a:t>
            </a:r>
          </a:p>
          <a:p>
            <a:r>
              <a:rPr lang="cs-CZ" dirty="0"/>
              <a:t>Text pomůcky je jen základem – další učebnice: </a:t>
            </a:r>
          </a:p>
          <a:p>
            <a:r>
              <a:rPr lang="cs-CZ" dirty="0"/>
              <a:t>Pokud si otevřete kterýkoli „standardní kurs </a:t>
            </a:r>
            <a:r>
              <a:rPr lang="cs-CZ" dirty="0" smtClean="0"/>
              <a:t>makroekonomie</a:t>
            </a:r>
            <a:r>
              <a:rPr lang="cs-CZ" dirty="0"/>
              <a:t>“ a seznámíte se se základy“, musíte být schopni udělat zkoušku!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97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Makroekonomie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Požadavky k zápočtu:</a:t>
            </a:r>
          </a:p>
          <a:p>
            <a:pPr lvl="1"/>
            <a:r>
              <a:rPr lang="cs-CZ" sz="2000" dirty="0"/>
              <a:t>Referát</a:t>
            </a:r>
          </a:p>
          <a:p>
            <a:pPr lvl="1"/>
            <a:r>
              <a:rPr lang="cs-CZ" sz="2000" dirty="0"/>
              <a:t>Test</a:t>
            </a:r>
          </a:p>
          <a:p>
            <a:pPr lvl="1"/>
            <a:r>
              <a:rPr lang="cs-CZ" sz="2000" dirty="0"/>
              <a:t>Docházka není podmínkou. Jste z různých škol a například absolventi obchodních škol mnohé z </a:t>
            </a:r>
            <a:r>
              <a:rPr lang="cs-CZ" sz="2000" dirty="0" smtClean="0"/>
              <a:t>makroekonomie </a:t>
            </a:r>
            <a:r>
              <a:rPr lang="cs-CZ" sz="2000" dirty="0"/>
              <a:t>už znají</a:t>
            </a:r>
          </a:p>
          <a:p>
            <a:r>
              <a:rPr lang="cs-CZ" sz="2000" dirty="0"/>
              <a:t>Referát – témata – viz učební pomůcka. </a:t>
            </a:r>
            <a:r>
              <a:rPr lang="cs-CZ" sz="2000" dirty="0" smtClean="0"/>
              <a:t>K </a:t>
            </a:r>
            <a:r>
              <a:rPr lang="cs-CZ" sz="2000" dirty="0"/>
              <a:t>referátu</a:t>
            </a:r>
            <a:r>
              <a:rPr lang="cs-CZ" sz="2000" dirty="0" smtClean="0"/>
              <a:t>: …</a:t>
            </a:r>
            <a:endParaRPr lang="cs-CZ" sz="2000" dirty="0"/>
          </a:p>
          <a:p>
            <a:r>
              <a:rPr lang="cs-CZ" sz="2000" dirty="0"/>
              <a:t>Na referáty se hlaste od konce </a:t>
            </a:r>
            <a:r>
              <a:rPr lang="cs-CZ" sz="2000" dirty="0" smtClean="0"/>
              <a:t>března</a:t>
            </a:r>
            <a:r>
              <a:rPr lang="cs-CZ" sz="2000" dirty="0"/>
              <a:t>. Budete je přednášet během cvičení. </a:t>
            </a:r>
          </a:p>
          <a:p>
            <a:pPr algn="just"/>
            <a:r>
              <a:rPr lang="cs-CZ" sz="2000" dirty="0"/>
              <a:t>Test bude v zápočtovém týdnu. </a:t>
            </a:r>
            <a:r>
              <a:rPr lang="cs-CZ" sz="2000" dirty="0" smtClean="0"/>
              <a:t>Ze 7 </a:t>
            </a:r>
            <a:r>
              <a:rPr lang="cs-CZ" sz="2000" dirty="0"/>
              <a:t>příkladů musíte mít alespoň </a:t>
            </a:r>
            <a:r>
              <a:rPr lang="cs-CZ" sz="2000" dirty="0" smtClean="0"/>
              <a:t>4 </a:t>
            </a:r>
            <a:r>
              <a:rPr lang="cs-CZ" sz="2000" dirty="0"/>
              <a:t>správně. V testu budou příklady </a:t>
            </a:r>
            <a:r>
              <a:rPr lang="cs-CZ" sz="2000" dirty="0" smtClean="0"/>
              <a:t>z </a:t>
            </a:r>
            <a:r>
              <a:rPr lang="cs-CZ" sz="2000" dirty="0"/>
              <a:t>učební </a:t>
            </a:r>
            <a:r>
              <a:rPr lang="cs-CZ" sz="2000" dirty="0" smtClean="0"/>
              <a:t>pomůcky </a:t>
            </a:r>
            <a:r>
              <a:rPr lang="cs-CZ" sz="2000" dirty="0"/>
              <a:t>nebo s odlišnými číselnými údaji. Příklady projdeme na cvičeních.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82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Makroekonomie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Požadavky ke zkoušce:</a:t>
            </a:r>
          </a:p>
          <a:p>
            <a:r>
              <a:rPr lang="cs-CZ" dirty="0"/>
              <a:t>Zkouška je ústní</a:t>
            </a:r>
          </a:p>
          <a:p>
            <a:r>
              <a:rPr lang="cs-CZ" dirty="0"/>
              <a:t>Zkušební otázky jsou v učební pomůcce</a:t>
            </a:r>
          </a:p>
          <a:p>
            <a:r>
              <a:rPr lang="cs-CZ" dirty="0"/>
              <a:t>Pokud nenajdete doslovnou odpověď v učební pomůcce, hledejte ji v jiných učebnicích nebo kdekoli jinde</a:t>
            </a:r>
          </a:p>
          <a:p>
            <a:r>
              <a:rPr lang="cs-CZ" dirty="0" err="1"/>
              <a:t>Předtermín</a:t>
            </a:r>
            <a:r>
              <a:rPr lang="cs-CZ" dirty="0"/>
              <a:t> je možný, pokud se dohodnete nejméně 4 a navrhnete mi termín.</a:t>
            </a:r>
          </a:p>
          <a:p>
            <a:r>
              <a:rPr lang="cs-CZ" dirty="0"/>
              <a:t>Úspěšnost prvního pokusu bývá 80%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87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0.4|0.2|0.2|0.2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508</Words>
  <Application>Microsoft Office PowerPoint</Application>
  <PresentationFormat>Předvádění na obrazovce (4:3)</PresentationFormat>
  <Paragraphs>65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Mikroekonomie 11174, Makroekonomie 11175</vt:lpstr>
      <vt:lpstr>Mikroekonomie</vt:lpstr>
      <vt:lpstr>Mikroekonomie</vt:lpstr>
      <vt:lpstr>Mikroekonomie</vt:lpstr>
      <vt:lpstr>Mikroekonomie</vt:lpstr>
      <vt:lpstr>Mikroekonomie</vt:lpstr>
      <vt:lpstr>Makroekonomie</vt:lpstr>
      <vt:lpstr>Makroekonomie</vt:lpstr>
      <vt:lpstr>Makroekonomie</vt:lpstr>
      <vt:lpstr>Makroekonomie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Mikroekonomie 11174, ZS 2011/2012</dc:title>
  <cp:lastModifiedBy>Richard Neugebauer</cp:lastModifiedBy>
  <cp:revision>17</cp:revision>
  <cp:lastPrinted>2011-09-21T07:36:33Z</cp:lastPrinted>
  <dcterms:modified xsi:type="dcterms:W3CDTF">2020-09-18T10:40:42Z</dcterms:modified>
</cp:coreProperties>
</file>