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4"/>
  </p:notesMasterIdLst>
  <p:sldIdLst>
    <p:sldId id="256" r:id="rId2"/>
    <p:sldId id="355" r:id="rId3"/>
    <p:sldId id="504" r:id="rId4"/>
    <p:sldId id="505" r:id="rId5"/>
    <p:sldId id="506" r:id="rId6"/>
    <p:sldId id="507" r:id="rId7"/>
    <p:sldId id="508" r:id="rId8"/>
    <p:sldId id="509" r:id="rId9"/>
    <p:sldId id="510" r:id="rId10"/>
    <p:sldId id="511" r:id="rId11"/>
    <p:sldId id="512" r:id="rId12"/>
    <p:sldId id="513" r:id="rId13"/>
    <p:sldId id="514" r:id="rId14"/>
    <p:sldId id="515" r:id="rId15"/>
    <p:sldId id="516" r:id="rId16"/>
    <p:sldId id="522" r:id="rId17"/>
    <p:sldId id="371" r:id="rId18"/>
    <p:sldId id="405" r:id="rId19"/>
    <p:sldId id="517" r:id="rId20"/>
    <p:sldId id="378" r:id="rId21"/>
    <p:sldId id="518" r:id="rId22"/>
    <p:sldId id="519" r:id="rId23"/>
    <p:sldId id="520" r:id="rId24"/>
    <p:sldId id="521" r:id="rId25"/>
    <p:sldId id="373" r:id="rId26"/>
    <p:sldId id="374" r:id="rId27"/>
    <p:sldId id="380" r:id="rId28"/>
    <p:sldId id="372" r:id="rId29"/>
    <p:sldId id="379" r:id="rId30"/>
    <p:sldId id="376" r:id="rId31"/>
    <p:sldId id="377" r:id="rId32"/>
    <p:sldId id="284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ogram" id="{B20B75ED-E5EF-4BE9-A8D7-09261B6FCCF4}">
          <p14:sldIdLst>
            <p14:sldId id="256"/>
            <p14:sldId id="355"/>
          </p14:sldIdLst>
        </p14:section>
        <p14:section name="Text" id="{12B29D4E-990A-45C8-9BCC-382D1F486A5F}">
          <p14:sldIdLst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22"/>
            <p14:sldId id="371"/>
            <p14:sldId id="405"/>
            <p14:sldId id="517"/>
            <p14:sldId id="378"/>
            <p14:sldId id="518"/>
            <p14:sldId id="519"/>
            <p14:sldId id="520"/>
            <p14:sldId id="521"/>
            <p14:sldId id="373"/>
            <p14:sldId id="374"/>
            <p14:sldId id="380"/>
            <p14:sldId id="372"/>
            <p14:sldId id="379"/>
            <p14:sldId id="376"/>
            <p14:sldId id="377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13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>
        <p:guide orient="horz" pos="3113"/>
        <p:guide pos="13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F11FC-1254-4419-9216-DCE99696AC15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3F66-A8E6-4A52-AC46-F410F74EB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7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81CAD34-8806-474B-87AD-EC20875C1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6CA812-A69B-43B2-B00E-FE885AC1AB24}" type="slidenum">
              <a:rPr lang="cs-CZ" altLang="en-US" sz="1000" b="0">
                <a:latin typeface="Times New Roman" panose="02020603050405020304" pitchFamily="18" charset="0"/>
              </a:rPr>
              <a:pPr/>
              <a:t>2</a:t>
            </a:fld>
            <a:endParaRPr lang="cs-CZ" altLang="en-US" sz="1000" b="0">
              <a:latin typeface="Times New Roman CE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6F5DDB5-BE0A-4316-A88D-72CB48E942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 cap="flat"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3B80F32-1400-44BE-A86E-12E8B7DB9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 CE" panose="02020603050405020304" pitchFamily="18" charset="0"/>
            </a:endParaRPr>
          </a:p>
        </p:txBody>
      </p:sp>
      <p:sp>
        <p:nvSpPr>
          <p:cNvPr id="40965" name="Line 4">
            <a:extLst>
              <a:ext uri="{FF2B5EF4-FFF2-40B4-BE49-F238E27FC236}">
                <a16:creationId xmlns:a16="http://schemas.microsoft.com/office/drawing/2014/main" id="{E5F86FE4-56E8-4720-94F5-F920BE168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6938" y="5016500"/>
            <a:ext cx="884237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69708FAA-EB5A-4734-BB68-CA7810CE1E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9375" y="5016500"/>
            <a:ext cx="565150" cy="1603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A29CDD18-24A3-4BB9-BF02-F62E9CCAE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6188" y="5405438"/>
            <a:ext cx="534987" cy="1524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146814E1-1942-4F6C-AEAE-75833B926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5575" y="5329238"/>
            <a:ext cx="684213" cy="2286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B121DE1C-D309-4337-87E4-E0E95F0ED0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93738"/>
            <a:ext cx="6096000" cy="3430587"/>
          </a:xfrm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35E12E41-E9BB-4E82-AC99-CD516618B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826598-306A-4F1A-A434-BA00BE2BB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726D01-F342-4383-B569-3DD1FFBF5D70}" type="slidenum">
              <a:rPr lang="cs-CZ" altLang="en-US" sz="1000" b="0">
                <a:latin typeface="Times New Roman" panose="02020603050405020304" pitchFamily="18" charset="0"/>
              </a:rPr>
              <a:pPr/>
              <a:t>28</a:t>
            </a:fld>
            <a:endParaRPr lang="cs-CZ" altLang="en-US" sz="1000" b="0">
              <a:latin typeface="Times New Roman CE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5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0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Relationship Id="rId9" Type="http://schemas.openxmlformats.org/officeDocument/2006/relationships/image" Target="../media/image2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Řízení zásob v podmínkách (ne)jistoty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č. 3</a:t>
            </a:r>
          </a:p>
        </p:txBody>
      </p:sp>
    </p:spTree>
    <p:extLst>
      <p:ext uri="{BB962C8B-B14F-4D97-AF65-F5344CB8AC3E}">
        <p14:creationId xmlns:p14="http://schemas.microsoft.com/office/powerpoint/2010/main" val="14761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Význam pojistné zásoby</a:t>
            </a:r>
            <a:endParaRPr lang="en-GB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EB13BDF-2ADD-4B47-B949-8BFE20353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1844675"/>
            <a:ext cx="5689600" cy="4516438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5">
            <a:extLst>
              <a:ext uri="{FF2B5EF4-FFF2-40B4-BE49-F238E27FC236}">
                <a16:creationId xmlns:a16="http://schemas.microsoft.com/office/drawing/2014/main" id="{C6A64FC5-08B2-4599-A7B3-59DC83005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6488113"/>
            <a:ext cx="6913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en-US" sz="2000" b="0" dirty="0">
                <a:latin typeface="+mj-lt"/>
              </a:rPr>
              <a:t>Obrázek 1: Vztah úrovně dodavatelských služeb a nákladů</a:t>
            </a:r>
          </a:p>
        </p:txBody>
      </p:sp>
    </p:spTree>
    <p:extLst>
      <p:ext uri="{BB962C8B-B14F-4D97-AF65-F5344CB8AC3E}">
        <p14:creationId xmlns:p14="http://schemas.microsoft.com/office/powerpoint/2010/main" val="77631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Optimální velikost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9A27D8-760F-4074-B3FF-FA851D38238D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2"/>
            <a:ext cx="7693025" cy="372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Optimální velikost pojistné zásoby, resp. optimální velikost dodavatelských služeb je maximem rozdílu mezi úsporou nákladů z nedostatku a nákladů na držení zásob.</a:t>
            </a:r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2568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Optimální velikost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9A27D8-760F-4074-B3FF-FA851D38238D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2"/>
            <a:ext cx="7693025" cy="372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Vlastní výpočet pojistné zásoby se opírá o teorii pravděpodobnosti. K určení velikosti pojistné zásoby se využívají vlastnosti normálního rozdělení.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  <p:graphicFrame>
        <p:nvGraphicFramePr>
          <p:cNvPr id="6" name="Objekt 2">
            <a:extLst>
              <a:ext uri="{FF2B5EF4-FFF2-40B4-BE49-F238E27FC236}">
                <a16:creationId xmlns:a16="http://schemas.microsoft.com/office/drawing/2014/main" id="{895AD3D8-2B10-4FB0-99CF-40A695AF61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2888" y="3068638"/>
          <a:ext cx="7129462" cy="368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Rastrový obrázek" r:id="rId3" imgW="4428571" imgH="2247619" progId="Paint.Picture">
                  <p:embed/>
                </p:oleObj>
              </mc:Choice>
              <mc:Fallback>
                <p:oleObj name="Rastrový obrázek" r:id="rId3" imgW="4428571" imgH="2247619" progId="Paint.Picture">
                  <p:embed/>
                  <p:pic>
                    <p:nvPicPr>
                      <p:cNvPr id="15366" name="Objekt 2">
                        <a:extLst>
                          <a:ext uri="{FF2B5EF4-FFF2-40B4-BE49-F238E27FC236}">
                            <a16:creationId xmlns:a16="http://schemas.microsoft.com/office/drawing/2014/main" id="{8B536EF9-8B33-40B2-A2CD-82E1852CF3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3068638"/>
                        <a:ext cx="7129462" cy="368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261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Optimální velikost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9A27D8-760F-4074-B3FF-FA851D38238D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2"/>
            <a:ext cx="7693025" cy="3724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9600" dirty="0"/>
              <a:t>Optimální velikost pojistné zásoby, resp. optimální velikost dodavatelských služeb je maximem rozdílu mezi úsporou nákladů z nedostatku a nákladů na držení zásob.</a:t>
            </a:r>
          </a:p>
          <a:p>
            <a:pPr algn="just"/>
            <a:r>
              <a:rPr lang="cs-CZ" sz="9600" dirty="0"/>
              <a:t>Předpokládáme, že odchylky od průměrné poptávky (spotřeby, dodací lhůty) mají normální rozdělení pravděpodobnosti se střední hodnotou </a:t>
            </a:r>
            <a:r>
              <a:rPr lang="cs-CZ" sz="9600" i="1" dirty="0"/>
              <a:t>x</a:t>
            </a:r>
            <a:r>
              <a:rPr lang="cs-CZ" sz="9600" b="1" i="1" dirty="0"/>
              <a:t> </a:t>
            </a:r>
            <a:r>
              <a:rPr lang="cs-CZ" sz="9600" dirty="0"/>
              <a:t>= 0 a směrodatnou odchylkou </a:t>
            </a:r>
            <a:r>
              <a:rPr lang="cs-CZ" sz="9600" i="1" dirty="0"/>
              <a:t>s</a:t>
            </a:r>
            <a:r>
              <a:rPr lang="cs-CZ" sz="9600" dirty="0"/>
              <a:t>.</a:t>
            </a:r>
          </a:p>
          <a:p>
            <a:pPr algn="just"/>
            <a:r>
              <a:rPr lang="cs-CZ" sz="9600" dirty="0"/>
              <a:t>Z distribuční funkce normálního rozdělení lze pro zvolený stupeň zajištěnosti dodávky </a:t>
            </a:r>
            <a:r>
              <a:rPr lang="cs-CZ" sz="9600" i="1" dirty="0" err="1"/>
              <a:t>sz</a:t>
            </a:r>
            <a:r>
              <a:rPr lang="cs-CZ" sz="9600" dirty="0"/>
              <a:t>, resp. pro únosnou pravděpodobnost deficitu </a:t>
            </a:r>
            <a:r>
              <a:rPr lang="cs-CZ" sz="9600" i="1" dirty="0" err="1"/>
              <a:t>pd</a:t>
            </a:r>
            <a:r>
              <a:rPr lang="cs-CZ" sz="9600" b="1" i="1" dirty="0"/>
              <a:t> </a:t>
            </a:r>
            <a:r>
              <a:rPr lang="cs-CZ" sz="9600" dirty="0"/>
              <a:t>= 1 - </a:t>
            </a:r>
            <a:r>
              <a:rPr lang="cs-CZ" sz="9600" i="1" dirty="0" err="1"/>
              <a:t>sz</a:t>
            </a:r>
            <a:r>
              <a:rPr lang="cs-CZ" sz="9600" dirty="0"/>
              <a:t> odvodit tzv. pojistný faktor </a:t>
            </a:r>
            <a:r>
              <a:rPr lang="cs-CZ" sz="9600" i="1" dirty="0"/>
              <a:t>k</a:t>
            </a:r>
            <a:r>
              <a:rPr lang="cs-CZ" sz="9600" dirty="0"/>
              <a:t>, který představuje násobek směrodatné odchylky od průměrné poptávky.  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9749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9A27D8-760F-4074-B3FF-FA851D38238D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2"/>
            <a:ext cx="7693025" cy="3724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en-US" sz="9600" dirty="0"/>
              <a:t>Výši pojistných zásob lze stanovit pomocí počítačové simulace nebo pomocí statistických metod.</a:t>
            </a:r>
          </a:p>
          <a:p>
            <a:pPr algn="just"/>
            <a:r>
              <a:rPr lang="cs-CZ" altLang="en-US" sz="9600" dirty="0"/>
              <a:t>Při výpočtu výše pojistné zásoby je nutno uvažovat vliv </a:t>
            </a:r>
            <a:r>
              <a:rPr lang="cs-CZ" altLang="en-US" sz="9600" u="sng" dirty="0"/>
              <a:t>2 faktorů</a:t>
            </a:r>
            <a:r>
              <a:rPr lang="cs-CZ" altLang="en-US" sz="9600" dirty="0"/>
              <a:t>:</a:t>
            </a:r>
          </a:p>
          <a:p>
            <a:pPr marL="533400" indent="-533400" algn="just"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en-US" sz="9600" dirty="0"/>
              <a:t>	</a:t>
            </a:r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9600" dirty="0"/>
              <a:t>	a) variabilita poptávky,</a:t>
            </a:r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9600" dirty="0"/>
              <a:t>	b) variabilita cyklu doplnění zásob.</a:t>
            </a:r>
          </a:p>
          <a:p>
            <a:pPr marL="533400" indent="-533400" algn="just">
              <a:lnSpc>
                <a:spcPct val="80000"/>
              </a:lnSpc>
              <a:buNone/>
            </a:pPr>
            <a:endParaRPr lang="cs-CZ" altLang="en-US" sz="6600" dirty="0"/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9600" dirty="0"/>
              <a:t>	Je nutné shromáždění statisticky významného vzorku dat o nedávných objemech prodeje a o cyklech doplňování zásob.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59304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7">
                <a:extLst>
                  <a:ext uri="{FF2B5EF4-FFF2-40B4-BE49-F238E27FC236}">
                    <a16:creationId xmlns:a16="http://schemas.microsoft.com/office/drawing/2014/main" id="{46A26511-58C6-4232-AA1F-B46C76486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5550" y="3000376"/>
                <a:ext cx="6121400" cy="2985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cs-CZ" sz="2600" i="1" dirty="0"/>
                  <a:t>k</a:t>
                </a:r>
                <a:r>
                  <a:rPr lang="cs-CZ" sz="2600" dirty="0"/>
                  <a:t> – pojistný faktor</a:t>
                </a: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cs-CZ" sz="2600" dirty="0"/>
                  <a:t> - směrodatná odchylka</a:t>
                </a:r>
              </a:p>
              <a:p>
                <a:pPr>
                  <a:defRPr/>
                </a:pPr>
                <a:endParaRPr lang="cs-CZ" sz="2800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  <a:p>
                <a:pPr>
                  <a:defRPr/>
                </a:pPr>
                <a:endParaRPr lang="cs-CZ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cs-CZ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cs-CZ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cs-CZ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cs-CZ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cs-CZ" dirty="0">
                  <a:solidFill>
                    <a:srgbClr val="5F5F5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Rectangle 7">
                <a:extLst>
                  <a:ext uri="{FF2B5EF4-FFF2-40B4-BE49-F238E27FC236}">
                    <a16:creationId xmlns:a16="http://schemas.microsoft.com/office/drawing/2014/main" id="{46A26511-58C6-4232-AA1F-B46C76486E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5550" y="3000376"/>
                <a:ext cx="6121400" cy="2985433"/>
              </a:xfrm>
              <a:prstGeom prst="rect">
                <a:avLst/>
              </a:prstGeom>
              <a:blipFill>
                <a:blip r:embed="rId3"/>
                <a:stretch>
                  <a:fillRect l="-1791" t="-16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590E0366-6BCD-41D3-9ECA-2EEB232C61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977482"/>
              </p:ext>
            </p:extLst>
          </p:nvPr>
        </p:nvGraphicFramePr>
        <p:xfrm>
          <a:off x="4760914" y="2205079"/>
          <a:ext cx="1689314" cy="642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4" imgW="634680" imgH="241200" progId="Equation.DSMT4">
                  <p:embed/>
                </p:oleObj>
              </mc:Choice>
              <mc:Fallback>
                <p:oleObj name="Equation" r:id="rId4" imgW="634680" imgH="241200" progId="Equation.DSMT4">
                  <p:embed/>
                  <p:pic>
                    <p:nvPicPr>
                      <p:cNvPr id="18434" name="Object 2">
                        <a:extLst>
                          <a:ext uri="{FF2B5EF4-FFF2-40B4-BE49-F238E27FC236}">
                            <a16:creationId xmlns:a16="http://schemas.microsoft.com/office/drawing/2014/main" id="{D9703D14-F65F-405F-BB3E-4193DEFFBA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4" y="2205079"/>
                        <a:ext cx="1689314" cy="642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CB9130A-A3B1-444C-BA30-D77CE062D70F}"/>
                  </a:ext>
                </a:extLst>
              </p:cNvPr>
              <p:cNvSpPr/>
              <p:nvPr/>
            </p:nvSpPr>
            <p:spPr>
              <a:xfrm>
                <a:off x="3417075" y="4242278"/>
                <a:ext cx="4278349" cy="13653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8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grow m:val="on"/>
                                  <m:subHide m:val="on"/>
                                  <m:supHide m:val="on"/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GB" sz="2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GB" sz="2800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GB" sz="28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GB" sz="2800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28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CB9130A-A3B1-444C-BA30-D77CE062D7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075" y="4242278"/>
                <a:ext cx="4278349" cy="13653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960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A4EDA83-832D-4A8D-B2EC-75165302C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1928813"/>
            <a:ext cx="76771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2800" dirty="0"/>
              <a:t>Je-li směrodatná odchylka vypočtena z údajů jednotlivých období, jejichž délka se nekryje s dodacím cyklem, používá se často v praxi přesnějšího vzorce:</a:t>
            </a:r>
          </a:p>
        </p:txBody>
      </p:sp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A4C7DE63-845F-4DB9-BAFD-D16EAEC19F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194981"/>
              </p:ext>
            </p:extLst>
          </p:nvPr>
        </p:nvGraphicFramePr>
        <p:xfrm>
          <a:off x="4310063" y="3951288"/>
          <a:ext cx="266382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" imgW="914400" imgH="266400" progId="Equation.DSMT4">
                  <p:embed/>
                </p:oleObj>
              </mc:Choice>
              <mc:Fallback>
                <p:oleObj name="Equation" r:id="rId3" imgW="914400" imgH="266400" progId="Equation.DSMT4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03738B10-D067-4C1F-9B42-824050BDD7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3" y="3951288"/>
                        <a:ext cx="2663825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>
            <a:extLst>
              <a:ext uri="{FF2B5EF4-FFF2-40B4-BE49-F238E27FC236}">
                <a16:creationId xmlns:a16="http://schemas.microsoft.com/office/drawing/2014/main" id="{E098FA61-6463-4A78-8342-FFEC46006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5143500"/>
            <a:ext cx="612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800" i="1" dirty="0"/>
              <a:t>L</a:t>
            </a:r>
            <a:r>
              <a:rPr lang="cs-CZ" sz="2800" dirty="0"/>
              <a:t> – dodací lhůta</a:t>
            </a:r>
          </a:p>
        </p:txBody>
      </p:sp>
    </p:spTree>
    <p:extLst>
      <p:ext uri="{BB962C8B-B14F-4D97-AF65-F5344CB8AC3E}">
        <p14:creationId xmlns:p14="http://schemas.microsoft.com/office/powerpoint/2010/main" val="194977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D46DE9FE-0388-4430-BFE9-EB76A05F0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5847C3-8D9C-4AA8-8EAB-33E0341EEE07}" type="slidenum">
              <a:rPr lang="cs-CZ" altLang="en-US" sz="2600">
                <a:solidFill>
                  <a:schemeClr val="bg1"/>
                </a:solidFill>
              </a:rPr>
              <a:pPr/>
              <a:t>17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771E7D5-1ABF-4F35-A35E-425AD9F8C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 dirty="0"/>
              <a:t>	</a:t>
            </a:r>
            <a:endParaRPr lang="cs-CZ" altLang="en-US" sz="22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 dirty="0"/>
              <a:t>	</a:t>
            </a:r>
            <a:endParaRPr lang="cs-CZ" altLang="en-US" sz="16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cs-CZ" altLang="en-US" sz="1400" dirty="0"/>
          </a:p>
          <a:p>
            <a:pPr marL="1333500" lvl="2" indent="-533400">
              <a:lnSpc>
                <a:spcPct val="80000"/>
              </a:lnSpc>
              <a:buNone/>
            </a:pPr>
            <a:r>
              <a:rPr lang="cs-CZ" altLang="en-US" sz="600" dirty="0"/>
              <a:t>	</a:t>
            </a:r>
            <a:r>
              <a:rPr lang="cs-CZ" altLang="en-US" sz="2000" dirty="0"/>
              <a:t>jednotky pojistné zásoby potřebné pro uspokojení 68% (84%) všech pravděpodobností</a:t>
            </a:r>
          </a:p>
          <a:p>
            <a:pPr marL="1333500" lvl="2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1333500" lvl="2" indent="-533400">
              <a:lnSpc>
                <a:spcPct val="80000"/>
              </a:lnSpc>
              <a:buNone/>
            </a:pPr>
            <a:r>
              <a:rPr lang="cs-CZ" altLang="en-US" sz="2000" dirty="0"/>
              <a:t>	průměrný cyklus doplnění zásob</a:t>
            </a:r>
          </a:p>
          <a:p>
            <a:pPr marL="1333500" lvl="2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1333500" lvl="2" indent="-533400">
              <a:lnSpc>
                <a:spcPct val="80000"/>
              </a:lnSpc>
              <a:buNone/>
            </a:pPr>
            <a:r>
              <a:rPr lang="cs-CZ" altLang="en-US" sz="2000" dirty="0"/>
              <a:t>	 průměrný denní prodej</a:t>
            </a:r>
          </a:p>
          <a:p>
            <a:pPr marL="1333500" lvl="2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1333500" lvl="2" indent="-533400">
              <a:lnSpc>
                <a:spcPct val="80000"/>
              </a:lnSpc>
              <a:buNone/>
            </a:pPr>
            <a:r>
              <a:rPr lang="cs-CZ" altLang="en-US" sz="2000" dirty="0"/>
              <a:t>	směrodatná odchylka cyklu doplnění zásob</a:t>
            </a:r>
          </a:p>
          <a:p>
            <a:pPr marL="1333500" lvl="2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1333500" lvl="2" indent="-533400">
              <a:lnSpc>
                <a:spcPct val="80000"/>
              </a:lnSpc>
              <a:buNone/>
            </a:pPr>
            <a:r>
              <a:rPr lang="cs-CZ" altLang="en-US" sz="2000" dirty="0"/>
              <a:t>	směrodatná odchylka denního prodeje</a:t>
            </a:r>
          </a:p>
        </p:txBody>
      </p:sp>
      <p:graphicFrame>
        <p:nvGraphicFramePr>
          <p:cNvPr id="26629" name="Object 3">
            <a:extLst>
              <a:ext uri="{FF2B5EF4-FFF2-40B4-BE49-F238E27FC236}">
                <a16:creationId xmlns:a16="http://schemas.microsoft.com/office/drawing/2014/main" id="{CDA90126-495B-4696-ABC7-56A35ED752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484430"/>
              </p:ext>
            </p:extLst>
          </p:nvPr>
        </p:nvGraphicFramePr>
        <p:xfrm>
          <a:off x="2908300" y="3106649"/>
          <a:ext cx="415260" cy="49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8" name="Rovnice" r:id="rId3" imgW="190500" imgH="228600" progId="Equation.3">
                  <p:embed/>
                </p:oleObj>
              </mc:Choice>
              <mc:Fallback>
                <p:oleObj name="Rovnice" r:id="rId3" imgW="190500" imgH="228600" progId="Equation.3">
                  <p:embed/>
                  <p:pic>
                    <p:nvPicPr>
                      <p:cNvPr id="26629" name="Object 3">
                        <a:extLst>
                          <a:ext uri="{FF2B5EF4-FFF2-40B4-BE49-F238E27FC236}">
                            <a16:creationId xmlns:a16="http://schemas.microsoft.com/office/drawing/2014/main" id="{CDA90126-495B-4696-ABC7-56A35ED752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3106649"/>
                        <a:ext cx="415260" cy="49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4">
            <a:extLst>
              <a:ext uri="{FF2B5EF4-FFF2-40B4-BE49-F238E27FC236}">
                <a16:creationId xmlns:a16="http://schemas.microsoft.com/office/drawing/2014/main" id="{7CBFE847-0BFB-44F4-A2B5-503A4EA583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966348"/>
              </p:ext>
            </p:extLst>
          </p:nvPr>
        </p:nvGraphicFramePr>
        <p:xfrm>
          <a:off x="2957062" y="4075825"/>
          <a:ext cx="289505" cy="35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" name="Rovnice" r:id="rId5" imgW="164957" imgH="203024" progId="Equation.3">
                  <p:embed/>
                </p:oleObj>
              </mc:Choice>
              <mc:Fallback>
                <p:oleObj name="Rovnice" r:id="rId5" imgW="164957" imgH="203024" progId="Equation.3">
                  <p:embed/>
                  <p:pic>
                    <p:nvPicPr>
                      <p:cNvPr id="26630" name="Object 4">
                        <a:extLst>
                          <a:ext uri="{FF2B5EF4-FFF2-40B4-BE49-F238E27FC236}">
                            <a16:creationId xmlns:a16="http://schemas.microsoft.com/office/drawing/2014/main" id="{7CBFE847-0BFB-44F4-A2B5-503A4EA583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062" y="4075825"/>
                        <a:ext cx="289505" cy="35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5">
            <a:extLst>
              <a:ext uri="{FF2B5EF4-FFF2-40B4-BE49-F238E27FC236}">
                <a16:creationId xmlns:a16="http://schemas.microsoft.com/office/drawing/2014/main" id="{6871635A-FB1D-44DB-9501-37FF7D1A84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268707"/>
              </p:ext>
            </p:extLst>
          </p:nvPr>
        </p:nvGraphicFramePr>
        <p:xfrm>
          <a:off x="2857500" y="5521325"/>
          <a:ext cx="40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" name="Equation" r:id="rId7" imgW="203040" imgH="228600" progId="Equation.DSMT4">
                  <p:embed/>
                </p:oleObj>
              </mc:Choice>
              <mc:Fallback>
                <p:oleObj name="Equation" r:id="rId7" imgW="203040" imgH="228600" progId="Equation.DSMT4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6871635A-FB1D-44DB-9501-37FF7D1A84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5521325"/>
                        <a:ext cx="406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6">
            <a:extLst>
              <a:ext uri="{FF2B5EF4-FFF2-40B4-BE49-F238E27FC236}">
                <a16:creationId xmlns:a16="http://schemas.microsoft.com/office/drawing/2014/main" id="{748AFC08-24A2-4B81-A6C7-5A8536AE0D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821777"/>
              </p:ext>
            </p:extLst>
          </p:nvPr>
        </p:nvGraphicFramePr>
        <p:xfrm>
          <a:off x="2908300" y="6224588"/>
          <a:ext cx="477838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1" name="Equation" r:id="rId9" imgW="203040" imgH="228600" progId="Equation.DSMT4">
                  <p:embed/>
                </p:oleObj>
              </mc:Choice>
              <mc:Fallback>
                <p:oleObj name="Equation" r:id="rId9" imgW="203040" imgH="228600" progId="Equation.DSMT4">
                  <p:embed/>
                  <p:pic>
                    <p:nvPicPr>
                      <p:cNvPr id="26632" name="Object 6">
                        <a:extLst>
                          <a:ext uri="{FF2B5EF4-FFF2-40B4-BE49-F238E27FC236}">
                            <a16:creationId xmlns:a16="http://schemas.microsoft.com/office/drawing/2014/main" id="{748AFC08-24A2-4B81-A6C7-5A8536AE0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6224588"/>
                        <a:ext cx="477838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7">
            <a:extLst>
              <a:ext uri="{FF2B5EF4-FFF2-40B4-BE49-F238E27FC236}">
                <a16:creationId xmlns:a16="http://schemas.microsoft.com/office/drawing/2014/main" id="{67652DD5-E1CB-445D-9EB6-54F11EA57E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450633"/>
              </p:ext>
            </p:extLst>
          </p:nvPr>
        </p:nvGraphicFramePr>
        <p:xfrm>
          <a:off x="2957062" y="4806820"/>
          <a:ext cx="289505" cy="409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2" name="Rovnice" r:id="rId11" imgW="152268" imgH="215713" progId="Equation.3">
                  <p:embed/>
                </p:oleObj>
              </mc:Choice>
              <mc:Fallback>
                <p:oleObj name="Rovnice" r:id="rId11" imgW="152268" imgH="215713" progId="Equation.3">
                  <p:embed/>
                  <p:pic>
                    <p:nvPicPr>
                      <p:cNvPr id="26633" name="Object 7">
                        <a:extLst>
                          <a:ext uri="{FF2B5EF4-FFF2-40B4-BE49-F238E27FC236}">
                            <a16:creationId xmlns:a16="http://schemas.microsoft.com/office/drawing/2014/main" id="{67652DD5-E1CB-445D-9EB6-54F11EA57E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062" y="4806820"/>
                        <a:ext cx="289505" cy="409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79AB5F29-98D6-450D-8ECF-CCC6BDE52E20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35761" y="1916832"/>
            <a:ext cx="3975767" cy="1106970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cs-CZ" dirty="0">
                <a:noFill/>
              </a:rPr>
              <a:t> </a:t>
            </a:r>
          </a:p>
        </p:txBody>
      </p:sp>
      <p:sp>
        <p:nvSpPr>
          <p:cNvPr id="13" name="Nadpis 2">
            <a:extLst>
              <a:ext uri="{FF2B5EF4-FFF2-40B4-BE49-F238E27FC236}">
                <a16:creationId xmlns:a16="http://schemas.microsoft.com/office/drawing/2014/main" id="{E7814D63-EFF9-4E8B-B95E-C00D0490A8D7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1113E928-0F23-481B-8B22-91D73316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036E6F-73A7-4A82-9D9C-57E610A67806}" type="slidenum">
              <a:rPr lang="cs-CZ" altLang="en-US" sz="2600">
                <a:solidFill>
                  <a:schemeClr val="bg1"/>
                </a:solidFill>
              </a:rPr>
              <a:pPr/>
              <a:t>18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9AF8E06-05D9-46EF-9B5C-C02A61D90E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/>
              <a:t>	</a:t>
            </a:r>
            <a:endParaRPr lang="cs-CZ" altLang="en-US" sz="2200"/>
          </a:p>
        </p:txBody>
      </p:sp>
      <p:pic>
        <p:nvPicPr>
          <p:cNvPr id="21508" name="Picture 5">
            <a:extLst>
              <a:ext uri="{FF2B5EF4-FFF2-40B4-BE49-F238E27FC236}">
                <a16:creationId xmlns:a16="http://schemas.microsoft.com/office/drawing/2014/main" id="{8F9CD779-B34A-457E-9BF8-EE2FB4C3A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0"/>
            <a:ext cx="9085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19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A76230A-3404-4550-B8B5-5EA7B474712F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3"/>
            <a:ext cx="7693025" cy="255527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cs-CZ" sz="5100" dirty="0"/>
              <a:t>Pro praktické výpočty pojistné zásoby slouží </a:t>
            </a:r>
            <a:r>
              <a:rPr lang="cs-CZ" sz="5100" u="sng" dirty="0"/>
              <a:t>tabulka pojistných faktorů</a:t>
            </a:r>
            <a:r>
              <a:rPr lang="cs-CZ" sz="5100" dirty="0"/>
              <a:t> pro vybrané hodnoty stupně zajištěnosti dodávek. </a:t>
            </a:r>
          </a:p>
          <a:p>
            <a:pPr algn="just">
              <a:defRPr/>
            </a:pPr>
            <a:endParaRPr lang="cs-CZ" sz="5100" dirty="0"/>
          </a:p>
          <a:p>
            <a:pPr algn="just">
              <a:defRPr/>
            </a:pPr>
            <a:r>
              <a:rPr lang="cs-CZ" sz="5100" dirty="0"/>
              <a:t>Údaje v tabulce představují zaokrouhlené hodnoty distribuční funkce normovaného normálního rozdělení pravděpodobnosti.</a:t>
            </a:r>
          </a:p>
          <a:p>
            <a:pPr algn="just">
              <a:defRPr/>
            </a:pPr>
            <a:endParaRPr lang="cs-CZ" sz="96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7382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>
            <a:extLst>
              <a:ext uri="{FF2B5EF4-FFF2-40B4-BE49-F238E27FC236}">
                <a16:creationId xmlns:a16="http://schemas.microsoft.com/office/drawing/2014/main" id="{1DD6F8F5-DCC2-46A7-94F4-11EA0780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105DFC-3F24-494E-8382-22811AD47CAE}" type="slidenum">
              <a:rPr lang="cs-CZ" altLang="en-US" sz="2600">
                <a:solidFill>
                  <a:schemeClr val="bg1"/>
                </a:solidFill>
              </a:rPr>
              <a:pPr/>
              <a:t>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088C958-9D06-4FFD-AB50-D9434DB17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925" y="1977676"/>
            <a:ext cx="5557932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457200" indent="-4572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7620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Řízení zásob v podmínkách jistoty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Řízení zásob v podmínkách (ne)jistoty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Význam pojistné zásoby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Optimální velikost pojistné zásoby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Výpočet pojistné zásoby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cs-CZ" altLang="en-US" sz="2400" b="0" dirty="0">
              <a:latin typeface="+mj-lt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cs-CZ" altLang="en-US" sz="2400" b="0" dirty="0">
                <a:latin typeface="+mj-lt"/>
              </a:rPr>
              <a:t>Výpočet míry plnění dodávek</a:t>
            </a:r>
            <a:endParaRPr lang="cs-CZ" altLang="en-US" sz="2800" b="0" dirty="0"/>
          </a:p>
          <a:p>
            <a:pPr algn="l"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cs-CZ" altLang="en-US" sz="2800" b="0" dirty="0"/>
          </a:p>
        </p:txBody>
      </p:sp>
      <p:sp>
        <p:nvSpPr>
          <p:cNvPr id="6" name="Nadpis 2">
            <a:extLst>
              <a:ext uri="{FF2B5EF4-FFF2-40B4-BE49-F238E27FC236}">
                <a16:creationId xmlns:a16="http://schemas.microsoft.com/office/drawing/2014/main" id="{2083F4A3-B075-4EA6-B22C-0D0FBB74C4CC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Obsah přednášky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AECE65B1-CD29-4F6A-83B6-F1B9B961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5CA75B-853E-4794-BB17-7FA0DA74ECBA}" type="slidenum">
              <a:rPr lang="cs-CZ" altLang="en-US" sz="2600">
                <a:solidFill>
                  <a:schemeClr val="bg1"/>
                </a:solidFill>
              </a:rPr>
              <a:pPr/>
              <a:t>20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2E96E43-0F1E-4318-B18B-5A2A9653C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/>
              <a:t>	</a:t>
            </a:r>
            <a:endParaRPr lang="cs-CZ" altLang="en-US" sz="220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/>
              <a:t>	</a:t>
            </a:r>
            <a:endParaRPr lang="cs-CZ" altLang="en-US" sz="1600"/>
          </a:p>
        </p:txBody>
      </p:sp>
      <p:pic>
        <p:nvPicPr>
          <p:cNvPr id="35844" name="Picture 6">
            <a:extLst>
              <a:ext uri="{FF2B5EF4-FFF2-40B4-BE49-F238E27FC236}">
                <a16:creationId xmlns:a16="http://schemas.microsoft.com/office/drawing/2014/main" id="{281E8ECE-DF24-48CE-9C61-CE3F88038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6" y="9525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90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A76230A-3404-4550-B8B5-5EA7B474712F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3"/>
            <a:ext cx="7089559" cy="8170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cs-CZ" sz="2600" dirty="0"/>
              <a:t>Vztah mezi velikostí pojistné zásoby a stupněm zajištěnosti dodávek:</a:t>
            </a:r>
          </a:p>
          <a:p>
            <a:pPr algn="just">
              <a:defRPr/>
            </a:pPr>
            <a:endParaRPr lang="cs-CZ" sz="9600" dirty="0"/>
          </a:p>
          <a:p>
            <a:pPr algn="just">
              <a:defRPr/>
            </a:pPr>
            <a:endParaRPr lang="cs-CZ" sz="96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  <p:graphicFrame>
        <p:nvGraphicFramePr>
          <p:cNvPr id="6" name="Group 180">
            <a:extLst>
              <a:ext uri="{FF2B5EF4-FFF2-40B4-BE49-F238E27FC236}">
                <a16:creationId xmlns:a16="http://schemas.microsoft.com/office/drawing/2014/main" id="{48FF51A1-7210-4708-AD81-97B296E86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37533"/>
              </p:ext>
            </p:extLst>
          </p:nvPr>
        </p:nvGraphicFramePr>
        <p:xfrm>
          <a:off x="2318052" y="2545620"/>
          <a:ext cx="8178800" cy="4143377"/>
        </p:xfrm>
        <a:graphic>
          <a:graphicData uri="http://schemas.openxmlformats.org/drawingml/2006/table">
            <a:tbl>
              <a:tblPr/>
              <a:tblGrid>
                <a:gridCol w="2571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0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76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 pojistné zásoby (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Zp=k·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)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Pravděpodobnost vzniku deficitu (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pd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Stupeň zajištěnosti (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sz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4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0,00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0,85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4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1,00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15,87%</a:t>
                      </a:r>
                      <a:endParaRPr kumimoji="0" lang="fi-FI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84,13%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1,04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15,00%</a:t>
                      </a:r>
                      <a:endParaRPr kumimoji="0" lang="fi-FI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4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1,65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5,00%</a:t>
                      </a:r>
                      <a:endParaRPr kumimoji="0" lang="fi-FI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2,28%</a:t>
                      </a:r>
                      <a:endParaRPr kumimoji="0" lang="fi-FI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97,72%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4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2,33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1,00%</a:t>
                      </a:r>
                      <a:endParaRPr kumimoji="0" lang="fi-FI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99,00%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3,00</a:t>
                      </a:r>
                      <a:r>
                        <a:rPr kumimoji="0" lang="fi-FI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·</a:t>
                      </a: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0,13%</a:t>
                      </a:r>
                      <a:endParaRPr kumimoji="0" lang="fi-FI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99,87%</a:t>
                      </a:r>
                      <a:endParaRPr kumimoji="0" lang="fi-FI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35" marR="914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410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22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A76230A-3404-4550-B8B5-5EA7B474712F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3"/>
            <a:ext cx="7089559" cy="4565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cs-CZ" sz="2400" dirty="0"/>
              <a:t>Při stanovení velikosti pojistné zásoby také rozlišujeme mezi:</a:t>
            </a:r>
          </a:p>
          <a:p>
            <a:pPr algn="just">
              <a:defRPr/>
            </a:pPr>
            <a:endParaRPr lang="cs-CZ" sz="2400" dirty="0"/>
          </a:p>
          <a:p>
            <a:pPr marL="0" indent="0" algn="just">
              <a:buNone/>
              <a:defRPr/>
            </a:pPr>
            <a:r>
              <a:rPr lang="cs-CZ" sz="2400" dirty="0"/>
              <a:t>a) okamžitou úrovní dodavatelských služeb,</a:t>
            </a:r>
          </a:p>
          <a:p>
            <a:pPr algn="just">
              <a:buFontTx/>
              <a:buChar char="•"/>
              <a:defRPr/>
            </a:pPr>
            <a:endParaRPr lang="cs-CZ" sz="2400" dirty="0"/>
          </a:p>
          <a:p>
            <a:pPr marL="0" indent="0" algn="just">
              <a:buNone/>
              <a:defRPr/>
            </a:pPr>
            <a:r>
              <a:rPr lang="cs-CZ" sz="2400" dirty="0"/>
              <a:t>b) průměrnou úrovní dodavatelských služeb v  období mezi dvěma dodávkami.</a:t>
            </a:r>
          </a:p>
          <a:p>
            <a:pPr algn="just">
              <a:defRPr/>
            </a:pPr>
            <a:endParaRPr lang="cs-CZ" sz="2600" dirty="0"/>
          </a:p>
          <a:p>
            <a:pPr algn="just">
              <a:defRPr/>
            </a:pPr>
            <a:endParaRPr lang="cs-CZ" sz="9600" dirty="0"/>
          </a:p>
          <a:p>
            <a:pPr algn="just">
              <a:defRPr/>
            </a:pPr>
            <a:endParaRPr lang="cs-CZ" sz="96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65188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A76230A-3404-4550-B8B5-5EA7B474712F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3"/>
            <a:ext cx="7089559" cy="456530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en-US" sz="9600" dirty="0"/>
              <a:t>U </a:t>
            </a:r>
            <a:r>
              <a:rPr lang="cs-CZ" altLang="en-US" sz="9600" u="sng" dirty="0"/>
              <a:t>okamžité úrovně dodavatelských služeb </a:t>
            </a:r>
            <a:r>
              <a:rPr lang="cs-CZ" altLang="en-US" sz="9600" dirty="0"/>
              <a:t>předpokládáme, že odchylky od průměrné spotřeby budou kryty pouze pojistnou zásobou.</a:t>
            </a:r>
          </a:p>
          <a:p>
            <a:pPr algn="just"/>
            <a:endParaRPr lang="cs-CZ" altLang="en-US" sz="9600" dirty="0"/>
          </a:p>
          <a:p>
            <a:pPr algn="just"/>
            <a:r>
              <a:rPr lang="cs-CZ" altLang="en-US" sz="9600" dirty="0"/>
              <a:t>U </a:t>
            </a:r>
            <a:r>
              <a:rPr lang="cs-CZ" altLang="en-US" sz="9600" u="sng" dirty="0"/>
              <a:t>průměrné úrovně dodavatelských služeb</a:t>
            </a:r>
            <a:r>
              <a:rPr lang="cs-CZ" altLang="en-US" sz="9600" dirty="0"/>
              <a:t> uvažujeme, že: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en-US" sz="9400" dirty="0"/>
              <a:t>po příchodu nové objednávky je k dispozici běžná i pojistná zásoba a odchylky od průměrné spotřeby kryjeme ze 100 %,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en-US" sz="9400" dirty="0"/>
              <a:t>zranitelní jsme v průběhu doby od objednání nové dodávky k jejímu dodání, kdy již může dojít k čerpání pojistné zásoby,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cs-CZ" altLang="en-US" sz="9400" dirty="0"/>
              <a:t>odchylky od průměrné spotřeby kryjeme v tomto úseku s pravděpodobností </a:t>
            </a:r>
            <a:r>
              <a:rPr lang="cs-CZ" altLang="en-US" sz="9400" i="1" dirty="0" err="1"/>
              <a:t>sz</a:t>
            </a:r>
            <a:r>
              <a:rPr lang="cs-CZ" altLang="en-US" sz="9400" dirty="0"/>
              <a:t>, která odpovídá </a:t>
            </a:r>
            <a:r>
              <a:rPr lang="cs-CZ" altLang="en-US" sz="9400" i="1" dirty="0" err="1"/>
              <a:t>Zp</a:t>
            </a:r>
            <a:r>
              <a:rPr lang="cs-CZ" altLang="en-US" sz="9400" dirty="0"/>
              <a:t>. </a:t>
            </a:r>
            <a:endParaRPr lang="cs-CZ" altLang="en-US" sz="9400" dirty="0">
              <a:solidFill>
                <a:srgbClr val="5F5F5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defRPr/>
            </a:pPr>
            <a:endParaRPr lang="cs-CZ" sz="2600" dirty="0"/>
          </a:p>
          <a:p>
            <a:pPr algn="just">
              <a:defRPr/>
            </a:pPr>
            <a:endParaRPr lang="cs-CZ" sz="9600" dirty="0"/>
          </a:p>
          <a:p>
            <a:pPr algn="just">
              <a:defRPr/>
            </a:pPr>
            <a:endParaRPr lang="cs-CZ" sz="96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49185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24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A76230A-3404-4550-B8B5-5EA7B474712F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3"/>
            <a:ext cx="7089559" cy="456530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cs-CZ" sz="9600" u="sng" dirty="0"/>
              <a:t>Průměrná úroveň dodavatelských služeb</a:t>
            </a:r>
            <a:r>
              <a:rPr lang="cs-CZ" sz="9600" dirty="0"/>
              <a:t> je tedy rovna:</a:t>
            </a:r>
          </a:p>
          <a:p>
            <a:pPr marL="0" indent="0" algn="just">
              <a:buNone/>
              <a:defRPr/>
            </a:pPr>
            <a:r>
              <a:rPr lang="cs-CZ" sz="9600" dirty="0"/>
              <a:t>	(100 </a:t>
            </a:r>
            <a:r>
              <a:rPr lang="en-US" sz="9600" dirty="0"/>
              <a:t>·</a:t>
            </a:r>
            <a:r>
              <a:rPr lang="cs-CZ" sz="9600" dirty="0"/>
              <a:t> délka období od příchodu dodávky do 	okamžiku </a:t>
            </a:r>
            <a:r>
              <a:rPr lang="cs-CZ" sz="9600" dirty="0" err="1"/>
              <a:t>znovuobjednání</a:t>
            </a:r>
            <a:r>
              <a:rPr lang="cs-CZ" sz="9600" dirty="0"/>
              <a:t> + </a:t>
            </a:r>
            <a:r>
              <a:rPr lang="cs-CZ" sz="9600" i="1" dirty="0" err="1"/>
              <a:t>sz</a:t>
            </a:r>
            <a:r>
              <a:rPr lang="en-US" sz="9600" dirty="0"/>
              <a:t> · </a:t>
            </a:r>
            <a:r>
              <a:rPr lang="cs-CZ" sz="9600" i="1" dirty="0"/>
              <a:t>L</a:t>
            </a:r>
            <a:r>
              <a:rPr lang="cs-CZ" sz="9600" dirty="0"/>
              <a:t>)/2</a:t>
            </a:r>
          </a:p>
          <a:p>
            <a:pPr algn="just">
              <a:defRPr/>
            </a:pPr>
            <a:endParaRPr lang="cs-CZ" sz="9600" dirty="0"/>
          </a:p>
          <a:p>
            <a:pPr algn="just">
              <a:defRPr/>
            </a:pPr>
            <a:r>
              <a:rPr lang="cs-CZ" sz="9600" dirty="0"/>
              <a:t>Tuto úvahu lze využít při rozhodování, zda držet pojistnou zásobu či nikoli. U takových položek, kde dodací lhůta </a:t>
            </a:r>
            <a:r>
              <a:rPr lang="cs-CZ" sz="9600" i="1" dirty="0"/>
              <a:t>L</a:t>
            </a:r>
            <a:r>
              <a:rPr lang="cs-CZ" sz="9600" dirty="0"/>
              <a:t> je krátká a cyklus mezi dvěma objednávkami dlouhý, lze snížit pojistnou zásobu na minimum.</a:t>
            </a:r>
          </a:p>
          <a:p>
            <a:pPr algn="just">
              <a:defRPr/>
            </a:pPr>
            <a:endParaRPr lang="cs-CZ" sz="2600" dirty="0"/>
          </a:p>
          <a:p>
            <a:pPr algn="just">
              <a:defRPr/>
            </a:pPr>
            <a:endParaRPr lang="cs-CZ" sz="9600" dirty="0"/>
          </a:p>
          <a:p>
            <a:pPr algn="just">
              <a:defRPr/>
            </a:pPr>
            <a:endParaRPr lang="cs-CZ" sz="96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98053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F7BE581A-F4D2-4D73-AEE8-B977E2CB7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786285-A799-478F-A6CE-727DFD525E23}" type="slidenum">
              <a:rPr lang="cs-CZ" altLang="en-US" sz="2600">
                <a:solidFill>
                  <a:schemeClr val="bg1"/>
                </a:solidFill>
              </a:rPr>
              <a:pPr/>
              <a:t>25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2CEAFE1-C1A2-479E-9FB9-85FF07A47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/>
              <a:t>	</a:t>
            </a:r>
            <a:endParaRPr lang="cs-CZ" altLang="en-US" sz="220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/>
              <a:t>	</a:t>
            </a:r>
            <a:endParaRPr lang="cs-CZ" altLang="en-US" sz="160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BD4873B6-1D50-43CF-B2F5-550AB9B18E8F}"/>
              </a:ext>
            </a:extLst>
          </p:cNvPr>
          <p:cNvGraphicFramePr>
            <a:graphicFrameLocks noGrp="1"/>
          </p:cNvGraphicFramePr>
          <p:nvPr/>
        </p:nvGraphicFramePr>
        <p:xfrm>
          <a:off x="2424113" y="1844676"/>
          <a:ext cx="7848600" cy="4907280"/>
        </p:xfrm>
        <a:graphic>
          <a:graphicData uri="http://schemas.openxmlformats.org/drawingml/2006/table">
            <a:tbl>
              <a:tblPr/>
              <a:tblGrid>
                <a:gridCol w="110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2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2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Prodej - počet krabic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Prodej - počet krabic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049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Nadpis 2">
            <a:extLst>
              <a:ext uri="{FF2B5EF4-FFF2-40B4-BE49-F238E27FC236}">
                <a16:creationId xmlns:a16="http://schemas.microsoft.com/office/drawing/2014/main" id="{14F71CBE-4859-4CCC-B0EC-986BF0788FDD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124A19D-52C4-48D5-84A4-5211A62FD77F}"/>
              </a:ext>
            </a:extLst>
          </p:cNvPr>
          <p:cNvSpPr/>
          <p:nvPr/>
        </p:nvSpPr>
        <p:spPr>
          <a:xfrm>
            <a:off x="1878637" y="1297028"/>
            <a:ext cx="6770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cs-CZ" sz="2000" u="sng" dirty="0"/>
              <a:t>Příklad 1:</a:t>
            </a:r>
            <a:r>
              <a:rPr lang="cs-CZ" sz="2000" dirty="0"/>
              <a:t> Výpočet pojistné zásoby při prodeji krabic s mlékem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F731B40D-5BFE-41B8-BC6C-66BA02B7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89501FC-DDDF-441B-977D-37FD04554BBD}" type="slidenum">
              <a:rPr lang="cs-CZ" altLang="en-US" sz="2600">
                <a:solidFill>
                  <a:schemeClr val="bg1"/>
                </a:solidFill>
              </a:rPr>
              <a:pPr/>
              <a:t>26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8573497-36CB-4F37-B0DC-998E26170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/>
              <a:t>	</a:t>
            </a:r>
            <a:endParaRPr lang="cs-CZ" altLang="en-US" sz="220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/>
              <a:t>	</a:t>
            </a:r>
            <a:endParaRPr lang="cs-CZ" altLang="en-US" sz="160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BD1401C-59D9-43BF-89E0-34713064E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975276"/>
              </p:ext>
            </p:extLst>
          </p:nvPr>
        </p:nvGraphicFramePr>
        <p:xfrm>
          <a:off x="2683668" y="1857376"/>
          <a:ext cx="8643359" cy="4943478"/>
        </p:xfrm>
        <a:graphic>
          <a:graphicData uri="http://schemas.openxmlformats.org/drawingml/2006/table">
            <a:tbl>
              <a:tblPr/>
              <a:tblGrid>
                <a:gridCol w="115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6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5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783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Denní prodej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Četnost (f)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Odchylka od střední hodnoty (d)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Odchylka od střední hodnoty (d</a:t>
                      </a:r>
                      <a:r>
                        <a:rPr lang="pl-PL" sz="2200" b="1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pl-PL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d</a:t>
                      </a:r>
                      <a:r>
                        <a:rPr lang="cs-CZ" sz="2200" b="1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7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144" marR="9144" marT="9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9694"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=100</a:t>
                      </a:r>
                    </a:p>
                  </a:txBody>
                  <a:tcPr marL="9144" marR="9144" marT="91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n=25</a:t>
                      </a:r>
                    </a:p>
                  </a:txBody>
                  <a:tcPr marL="9144" marR="9144" marT="91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44" marR="9144" marT="91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fd</a:t>
                      </a:r>
                      <a:r>
                        <a:rPr lang="cs-CZ" sz="22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=10000</a:t>
                      </a:r>
                    </a:p>
                  </a:txBody>
                  <a:tcPr marL="9144" marR="9144" marT="91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adpis 2">
            <a:extLst>
              <a:ext uri="{FF2B5EF4-FFF2-40B4-BE49-F238E27FC236}">
                <a16:creationId xmlns:a16="http://schemas.microsoft.com/office/drawing/2014/main" id="{375F5C85-8BC7-43E5-8174-5504E46D9867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5DFCAB97-9CD4-4C7B-8538-B038CF3E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74A320-CB9E-41BC-91F7-BCE0061B99B1}" type="slidenum">
              <a:rPr lang="cs-CZ" altLang="en-US" sz="2600">
                <a:solidFill>
                  <a:schemeClr val="bg1"/>
                </a:solidFill>
              </a:rPr>
              <a:pPr/>
              <a:t>27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C2BD65-3012-4BCB-A799-6E6C251AA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/>
              <a:t>	</a:t>
            </a:r>
            <a:endParaRPr lang="cs-CZ" altLang="en-US" sz="2200"/>
          </a:p>
          <a:p>
            <a:pPr marL="533400" indent="-533400">
              <a:lnSpc>
                <a:spcPct val="80000"/>
              </a:lnSpc>
              <a:buNone/>
            </a:pPr>
            <a:r>
              <a:rPr lang="en-US" altLang="en-US" sz="1600"/>
              <a:t>	</a:t>
            </a:r>
            <a:endParaRPr lang="cs-CZ" altLang="en-US" sz="160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A1C488F-127A-4C29-89EA-0F8165B6E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702817"/>
              </p:ext>
            </p:extLst>
          </p:nvPr>
        </p:nvGraphicFramePr>
        <p:xfrm>
          <a:off x="2381250" y="1774997"/>
          <a:ext cx="8143875" cy="4929111"/>
        </p:xfrm>
        <a:graphic>
          <a:graphicData uri="http://schemas.openxmlformats.org/drawingml/2006/table">
            <a:tbl>
              <a:tblPr/>
              <a:tblGrid>
                <a:gridCol w="2058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0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8203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Celková doba doplnění zásob ve dnech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Četnost (f)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Odchylka od střední hodnoty (d)</a:t>
                      </a:r>
                      <a:b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pl-PL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Odchylka od střední hodnoty (d</a:t>
                      </a:r>
                      <a:r>
                        <a:rPr lang="pl-PL" sz="2000" b="1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b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pl-PL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d</a:t>
                      </a:r>
                      <a:r>
                        <a:rPr lang="cs-CZ" sz="2000" b="1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b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cs-CZ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2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4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R=10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n=16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fd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Nadpis 2">
            <a:extLst>
              <a:ext uri="{FF2B5EF4-FFF2-40B4-BE49-F238E27FC236}">
                <a16:creationId xmlns:a16="http://schemas.microsoft.com/office/drawing/2014/main" id="{26195A4A-0355-4E6D-8B33-B36ED1696A7D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5A20B912-AA45-43B8-A042-BA2994539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007D3C0-7F2D-44D4-BB85-C91F2344EF6A}" type="slidenum">
              <a:rPr lang="cs-CZ" altLang="en-US" sz="2600">
                <a:solidFill>
                  <a:schemeClr val="bg1"/>
                </a:solidFill>
              </a:rPr>
              <a:pPr/>
              <a:t>28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7" name="Nadpis 2">
            <a:extLst>
              <a:ext uri="{FF2B5EF4-FFF2-40B4-BE49-F238E27FC236}">
                <a16:creationId xmlns:a16="http://schemas.microsoft.com/office/drawing/2014/main" id="{D74760F1-FFF8-46A4-B634-54E24A466340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062B723A-CF0A-4C76-BA38-6F6B7422AF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473712"/>
              </p:ext>
            </p:extLst>
          </p:nvPr>
        </p:nvGraphicFramePr>
        <p:xfrm>
          <a:off x="2705100" y="1593850"/>
          <a:ext cx="5746750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4" imgW="1879560" imgH="495000" progId="Equation.DSMT4">
                  <p:embed/>
                </p:oleObj>
              </mc:Choice>
              <mc:Fallback>
                <p:oleObj name="Equation" r:id="rId4" imgW="1879560" imgH="495000" progId="Equation.DSMT4">
                  <p:embed/>
                  <p:pic>
                    <p:nvPicPr>
                      <p:cNvPr id="4098" name="Object 2">
                        <a:extLst>
                          <a:ext uri="{FF2B5EF4-FFF2-40B4-BE49-F238E27FC236}">
                            <a16:creationId xmlns:a16="http://schemas.microsoft.com/office/drawing/2014/main" id="{9F266C07-C1A0-43E7-8FC0-905DE419DB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1593850"/>
                        <a:ext cx="5746750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C0295716-A4E1-4CDC-BC09-D42616BB98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713971"/>
              </p:ext>
            </p:extLst>
          </p:nvPr>
        </p:nvGraphicFramePr>
        <p:xfrm>
          <a:off x="2505462" y="3128383"/>
          <a:ext cx="64198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6" imgW="1955520" imgH="482400" progId="Equation.DSMT4">
                  <p:embed/>
                </p:oleObj>
              </mc:Choice>
              <mc:Fallback>
                <p:oleObj name="Equation" r:id="rId6" imgW="1955520" imgH="482400" progId="Equation.DSMT4">
                  <p:embed/>
                  <p:pic>
                    <p:nvPicPr>
                      <p:cNvPr id="4099" name="Object 4">
                        <a:extLst>
                          <a:ext uri="{FF2B5EF4-FFF2-40B4-BE49-F238E27FC236}">
                            <a16:creationId xmlns:a16="http://schemas.microsoft.com/office/drawing/2014/main" id="{0AED714F-9616-4BA8-95C7-C9F55FE254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462" y="3128383"/>
                        <a:ext cx="641985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>
            <a:extLst>
              <a:ext uri="{FF2B5EF4-FFF2-40B4-BE49-F238E27FC236}">
                <a16:creationId xmlns:a16="http://schemas.microsoft.com/office/drawing/2014/main" id="{B9604A48-542E-406A-948D-F762D0CC7A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946450"/>
              </p:ext>
            </p:extLst>
          </p:nvPr>
        </p:nvGraphicFramePr>
        <p:xfrm>
          <a:off x="3549650" y="4497388"/>
          <a:ext cx="479266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8" imgW="1460160" imgH="558720" progId="Equation.DSMT4">
                  <p:embed/>
                </p:oleObj>
              </mc:Choice>
              <mc:Fallback>
                <p:oleObj name="Equation" r:id="rId8" imgW="1460160" imgH="558720" progId="Equation.DSMT4">
                  <p:embed/>
                  <p:pic>
                    <p:nvPicPr>
                      <p:cNvPr id="4100" name="Object 5">
                        <a:extLst>
                          <a:ext uri="{FF2B5EF4-FFF2-40B4-BE49-F238E27FC236}">
                            <a16:creationId xmlns:a16="http://schemas.microsoft.com/office/drawing/2014/main" id="{3162DDC5-FCB1-4702-8ABA-6657F1A787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50" y="4497388"/>
                        <a:ext cx="479266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B8DA8757-C421-43F0-AF73-68C10ACF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6D8A08-B29D-4927-BB64-2D492907F301}" type="slidenum">
              <a:rPr lang="cs-CZ" altLang="en-US" sz="2600">
                <a:solidFill>
                  <a:schemeClr val="bg1"/>
                </a:solidFill>
              </a:rPr>
              <a:pPr/>
              <a:t>29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D869CE2-BD56-45F7-B657-9CA7254BA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1" y="1857376"/>
            <a:ext cx="8715375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/>
              <a:t>	</a:t>
            </a:r>
            <a:endParaRPr lang="cs-CZ" altLang="en-US" sz="220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5EF8321-7259-49BF-95F8-FF4DE0F06E7A}"/>
              </a:ext>
            </a:extLst>
          </p:cNvPr>
          <p:cNvGraphicFramePr>
            <a:graphicFrameLocks noGrp="1"/>
          </p:cNvGraphicFramePr>
          <p:nvPr/>
        </p:nvGraphicFramePr>
        <p:xfrm>
          <a:off x="2309813" y="2000251"/>
          <a:ext cx="8215312" cy="4580009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val="2597101193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15214504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424850147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3383286869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213836305"/>
                    </a:ext>
                  </a:extLst>
                </a:gridCol>
              </a:tblGrid>
              <a:tr h="1468438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Úroveň zákaznického servisu (%)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Průměrná běžná zásoba (1/2 EOQ)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Potřebný počet směrodatných odchylek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Pojistná zásoba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Celková průměrná zásoba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771952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84,1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175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675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521037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90,3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228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728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874174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94,5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780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168113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97,7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850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2300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98,9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955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1135298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99,5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955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837534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525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1025</a:t>
                      </a:r>
                    </a:p>
                  </a:txBody>
                  <a:tcPr marL="5469" marR="5469" marT="5469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06498"/>
                  </a:ext>
                </a:extLst>
              </a:tr>
            </a:tbl>
          </a:graphicData>
        </a:graphic>
      </p:graphicFrame>
      <p:sp>
        <p:nvSpPr>
          <p:cNvPr id="9" name="Nadpis 2">
            <a:extLst>
              <a:ext uri="{FF2B5EF4-FFF2-40B4-BE49-F238E27FC236}">
                <a16:creationId xmlns:a16="http://schemas.microsoft.com/office/drawing/2014/main" id="{D229EBAC-6F9C-45DB-94D5-132F96FE19D0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pojistné zásoby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rmAutofit/>
          </a:bodyPr>
          <a:lstStyle/>
          <a:p>
            <a:r>
              <a:rPr lang="cs-CZ" altLang="en-US" sz="2400" dirty="0"/>
              <a:t>Prostá minimalizace celkových nákladů</a:t>
            </a:r>
          </a:p>
          <a:p>
            <a:r>
              <a:rPr lang="cs-CZ" altLang="en-US" sz="2400" dirty="0"/>
              <a:t>Kompromis mezi: náklady na udržování zásob a náklady na objednání</a:t>
            </a:r>
          </a:p>
          <a:p>
            <a:r>
              <a:rPr lang="cs-CZ" altLang="en-US" sz="2400" dirty="0"/>
              <a:t>Model </a:t>
            </a:r>
            <a:r>
              <a:rPr lang="cs-CZ" altLang="en-US" sz="2400" i="1" dirty="0"/>
              <a:t>EOQ</a:t>
            </a:r>
            <a:r>
              <a:rPr lang="cs-CZ" altLang="en-US" sz="2400" dirty="0"/>
              <a:t> (</a:t>
            </a:r>
            <a:r>
              <a:rPr lang="en-US" altLang="en-US" sz="2400" dirty="0"/>
              <a:t>Economic Order Quantity</a:t>
            </a:r>
            <a:r>
              <a:rPr lang="cs-CZ" altLang="en-US" sz="2400" dirty="0"/>
              <a:t>)</a:t>
            </a:r>
            <a:endParaRPr lang="en-US" altLang="en-US" sz="2400" dirty="0"/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3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 v podmínkách jistoty</a:t>
            </a:r>
            <a:endParaRPr lang="en-GB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1496E7-516F-474F-8DBA-97D6F0FA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026" y="3205549"/>
            <a:ext cx="6976353" cy="365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4F616D65-7477-421C-BAC1-79C4B38DE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02FBF3-E2DF-4686-9C5C-E2812F2D17D3}" type="slidenum">
              <a:rPr lang="cs-CZ" altLang="en-US" sz="2600">
                <a:solidFill>
                  <a:schemeClr val="bg1"/>
                </a:solidFill>
              </a:rPr>
              <a:pPr/>
              <a:t>30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58A4FF1-1A93-4F8D-8497-577007F07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25" y="1857376"/>
            <a:ext cx="9053126" cy="5184775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 dirty="0"/>
              <a:t>	</a:t>
            </a:r>
            <a:r>
              <a:rPr lang="cs-CZ" altLang="en-US" sz="2400" dirty="0"/>
              <a:t>Míra plnění dodávek vyjadřuje závažnost vyčerpání zásob. Vyjadřuje procento z poptávaných jednotek, které jsou k dispozici pro splnění zákaznických objednávek.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0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000" dirty="0"/>
              <a:t>		       </a:t>
            </a:r>
            <a:r>
              <a:rPr lang="cs-CZ" altLang="en-US" sz="2400" dirty="0"/>
              <a:t>míra plnění dodávek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	kombinovaná pojistná zásoba požadovaná pro pokrytí variability celkové doby doplnění zásob i variability poptávky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		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		objednací množství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		servisní funkce (faktor významnosti) založená na 		 		       potřebném počtu směrodatných odchylek (viz snímek 20)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000" dirty="0"/>
          </a:p>
        </p:txBody>
      </p:sp>
      <p:graphicFrame>
        <p:nvGraphicFramePr>
          <p:cNvPr id="32773" name="Object 2">
            <a:extLst>
              <a:ext uri="{FF2B5EF4-FFF2-40B4-BE49-F238E27FC236}">
                <a16:creationId xmlns:a16="http://schemas.microsoft.com/office/drawing/2014/main" id="{1BB5D294-9900-44A6-81C9-E5359F18E5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183093"/>
              </p:ext>
            </p:extLst>
          </p:nvPr>
        </p:nvGraphicFramePr>
        <p:xfrm>
          <a:off x="2776151" y="2900982"/>
          <a:ext cx="3527812" cy="101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8" name="Equation" r:id="rId3" imgW="1460160" imgH="419040" progId="Equation.DSMT4">
                  <p:embed/>
                </p:oleObj>
              </mc:Choice>
              <mc:Fallback>
                <p:oleObj name="Equation" r:id="rId3" imgW="1460160" imgH="419040" progId="Equation.DSMT4">
                  <p:embed/>
                  <p:pic>
                    <p:nvPicPr>
                      <p:cNvPr id="32773" name="Object 2">
                        <a:extLst>
                          <a:ext uri="{FF2B5EF4-FFF2-40B4-BE49-F238E27FC236}">
                            <a16:creationId xmlns:a16="http://schemas.microsoft.com/office/drawing/2014/main" id="{1BB5D294-9900-44A6-81C9-E5359F18E5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151" y="2900982"/>
                        <a:ext cx="3527812" cy="1012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4">
            <a:extLst>
              <a:ext uri="{FF2B5EF4-FFF2-40B4-BE49-F238E27FC236}">
                <a16:creationId xmlns:a16="http://schemas.microsoft.com/office/drawing/2014/main" id="{A546F040-556E-4723-85B9-BA6046511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12405"/>
              </p:ext>
            </p:extLst>
          </p:nvPr>
        </p:nvGraphicFramePr>
        <p:xfrm>
          <a:off x="2438400" y="4658630"/>
          <a:ext cx="46831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9" name="Equation" r:id="rId5" imgW="190500" imgH="228600" progId="Equation.DSMT4">
                  <p:embed/>
                </p:oleObj>
              </mc:Choice>
              <mc:Fallback>
                <p:oleObj name="Equation" r:id="rId5" imgW="190500" imgH="228600" progId="Equation.DSMT4">
                  <p:embed/>
                  <p:pic>
                    <p:nvPicPr>
                      <p:cNvPr id="32775" name="Object 4">
                        <a:extLst>
                          <a:ext uri="{FF2B5EF4-FFF2-40B4-BE49-F238E27FC236}">
                            <a16:creationId xmlns:a16="http://schemas.microsoft.com/office/drawing/2014/main" id="{A546F040-556E-4723-85B9-BA60465114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658630"/>
                        <a:ext cx="46831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Nadpis 2">
            <a:extLst>
              <a:ext uri="{FF2B5EF4-FFF2-40B4-BE49-F238E27FC236}">
                <a16:creationId xmlns:a16="http://schemas.microsoft.com/office/drawing/2014/main" id="{C3D0B356-FA13-4B20-9C36-C382DC125926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míry plnění dodávek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9B4898CA-070E-4096-81F0-2C94D1EE0CEE}"/>
                  </a:ext>
                </a:extLst>
              </p:cNvPr>
              <p:cNvSpPr/>
              <p:nvPr/>
            </p:nvSpPr>
            <p:spPr>
              <a:xfrm>
                <a:off x="2529264" y="4024048"/>
                <a:ext cx="80930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𝐹𝑅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9B4898CA-070E-4096-81F0-2C94D1EE0C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264" y="4024048"/>
                <a:ext cx="80930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731C1C3A-A98D-43BB-9D61-D2066C9588A0}"/>
                  </a:ext>
                </a:extLst>
              </p:cNvPr>
              <p:cNvSpPr/>
              <p:nvPr/>
            </p:nvSpPr>
            <p:spPr>
              <a:xfrm>
                <a:off x="2399621" y="5749283"/>
                <a:ext cx="1014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𝐸𝑂𝑄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731C1C3A-A98D-43BB-9D61-D2066C9588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621" y="5749283"/>
                <a:ext cx="1014182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DC0B4424-7C0D-4898-BBDB-ADE53ECF300B}"/>
                  </a:ext>
                </a:extLst>
              </p:cNvPr>
              <p:cNvSpPr/>
              <p:nvPr/>
            </p:nvSpPr>
            <p:spPr>
              <a:xfrm>
                <a:off x="2421771" y="6233890"/>
                <a:ext cx="9698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DC0B4424-7C0D-4898-BBDB-ADE53ECF3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771" y="6233890"/>
                <a:ext cx="96988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606D3C81-EFDA-4E21-9F50-EA57ECFC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B000CD-78F0-44BC-AEE0-8CA1B5282226}" type="slidenum">
              <a:rPr lang="cs-CZ" altLang="en-US" sz="2600">
                <a:solidFill>
                  <a:schemeClr val="bg1"/>
                </a:solidFill>
              </a:rPr>
              <a:pPr/>
              <a:t>31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D4F9008-F3C6-4068-99CE-588D2F14F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26" y="1857376"/>
            <a:ext cx="8501063" cy="5184775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SzPct val="170000"/>
              <a:buNone/>
            </a:pPr>
            <a:r>
              <a:rPr lang="cs-CZ" altLang="en-US" sz="2000" dirty="0"/>
              <a:t>	</a:t>
            </a: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</a:t>
            </a:r>
            <a:r>
              <a:rPr lang="cs-CZ" sz="2400" u="sng" dirty="0"/>
              <a:t>Příklad 1 (pokračování):</a:t>
            </a:r>
            <a:r>
              <a:rPr lang="cs-CZ" sz="2400" dirty="0"/>
              <a:t> Výpočet míry plnění dodávek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Objednací množství je 1000, pojistná zásoba stanovená manažerem je 280 jednotek. 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i="1" dirty="0"/>
              <a:t>	k</a:t>
            </a:r>
            <a:r>
              <a:rPr lang="cs-CZ" altLang="en-US" sz="2400" dirty="0"/>
              <a:t>=280/175=1,60. </a:t>
            </a:r>
            <a:r>
              <a:rPr lang="cs-CZ" altLang="en-US" sz="2400" i="1" dirty="0"/>
              <a:t>I(K)</a:t>
            </a:r>
            <a:r>
              <a:rPr lang="cs-CZ" altLang="en-US" sz="2400" dirty="0"/>
              <a:t>=0,0236.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       a) Vypočítejte míru plnění dodávek.</a:t>
            </a:r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400" dirty="0"/>
          </a:p>
          <a:p>
            <a:pPr marL="533400" indent="-533400">
              <a:lnSpc>
                <a:spcPct val="80000"/>
              </a:lnSpc>
              <a:buNone/>
            </a:pPr>
            <a:endParaRPr lang="cs-CZ" altLang="en-US" sz="2400" dirty="0"/>
          </a:p>
        </p:txBody>
      </p:sp>
      <p:sp>
        <p:nvSpPr>
          <p:cNvPr id="7" name="Nadpis 2">
            <a:extLst>
              <a:ext uri="{FF2B5EF4-FFF2-40B4-BE49-F238E27FC236}">
                <a16:creationId xmlns:a16="http://schemas.microsoft.com/office/drawing/2014/main" id="{55442B54-969C-4F26-806A-0A312297CDB6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Výpočet míry plnění dodávek</a:t>
            </a:r>
            <a:endParaRPr lang="en-GB" dirty="0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45ACE3B1-0296-4B65-AB16-49969CC6B3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729613"/>
              </p:ext>
            </p:extLst>
          </p:nvPr>
        </p:nvGraphicFramePr>
        <p:xfrm>
          <a:off x="2670820" y="4510242"/>
          <a:ext cx="6703840" cy="885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3" imgW="3174840" imgH="419040" progId="Equation.DSMT4">
                  <p:embed/>
                </p:oleObj>
              </mc:Choice>
              <mc:Fallback>
                <p:oleObj name="Equation" r:id="rId3" imgW="3174840" imgH="41904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F1033797-4D81-450A-A196-63FDB1F2E1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820" y="4510242"/>
                        <a:ext cx="6703840" cy="8855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2788555"/>
            <a:ext cx="8911687" cy="128089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6698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Autofit/>
          </a:bodyPr>
          <a:lstStyle/>
          <a:p>
            <a:r>
              <a:rPr lang="cs-CZ" altLang="en-US" sz="2400" u="sng" dirty="0"/>
              <a:t>Nutná znalost poptávky po výrobcích nebo službách.</a:t>
            </a:r>
          </a:p>
          <a:p>
            <a:r>
              <a:rPr lang="cs-CZ" altLang="en-US" sz="2400" dirty="0"/>
              <a:t>Přesnost předpovědí může ovlivnit řada faktorů: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a) ekonomické podmínky,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b) konkurence,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c) vládní nařízení,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d) změny ve spotřebitelském chování.</a:t>
            </a:r>
          </a:p>
          <a:p>
            <a:r>
              <a:rPr lang="cs-CZ" altLang="en-US" sz="2400" u="sng" dirty="0"/>
              <a:t>Mění se také doby cyklu objednávky</a:t>
            </a:r>
            <a:r>
              <a:rPr lang="cs-CZ" altLang="en-US" sz="2400" dirty="0"/>
              <a:t>.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a) doba přepravy,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b) příprava objednávky,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c) doba doplnění zásob a surovin,</a:t>
            </a:r>
          </a:p>
          <a:p>
            <a:pPr marL="533400" indent="-533400">
              <a:lnSpc>
                <a:spcPct val="80000"/>
              </a:lnSpc>
              <a:buNone/>
            </a:pPr>
            <a:r>
              <a:rPr lang="cs-CZ" altLang="en-US" sz="2400" dirty="0"/>
              <a:t>	d) reakce dodavatele na změny v poptávce.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4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 v podmínkách (ne)jistoty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62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EA22C0B-0A6D-4D84-9129-A2E88183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8052" y="1423602"/>
            <a:ext cx="7693025" cy="3724275"/>
          </a:xfrm>
        </p:spPr>
        <p:txBody>
          <a:bodyPr>
            <a:noAutofit/>
          </a:bodyPr>
          <a:lstStyle/>
          <a:p>
            <a:r>
              <a:rPr lang="cs-CZ" altLang="en-US" sz="2400" dirty="0"/>
              <a:t>Management má </a:t>
            </a:r>
            <a:r>
              <a:rPr lang="cs-CZ" altLang="en-US" sz="2400" u="sng" dirty="0"/>
              <a:t>2 možnosti</a:t>
            </a:r>
            <a:r>
              <a:rPr lang="cs-CZ" altLang="en-US" sz="2400" dirty="0"/>
              <a:t>:</a:t>
            </a:r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2400" dirty="0"/>
              <a:t>	a) udržovat zásoby ve formě pojistných zásob,</a:t>
            </a:r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2400" dirty="0"/>
              <a:t>	b) riskovat potenciální ztrátu prodeje z důvodu chybění zásob.</a:t>
            </a:r>
          </a:p>
          <a:p>
            <a:pPr marL="533400" indent="-533400" algn="just">
              <a:lnSpc>
                <a:spcPct val="80000"/>
              </a:lnSpc>
              <a:buNone/>
            </a:pPr>
            <a:endParaRPr lang="cs-CZ" altLang="en-US" sz="2400" dirty="0"/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2400" dirty="0"/>
              <a:t>	Je třeba měřit náklady na udržování zásob versus náklady z chybění zásob.</a:t>
            </a:r>
          </a:p>
          <a:p>
            <a:pPr marL="533400" indent="-533400" algn="just">
              <a:lnSpc>
                <a:spcPct val="80000"/>
              </a:lnSpc>
              <a:buNone/>
            </a:pPr>
            <a:endParaRPr lang="cs-CZ" altLang="en-US" sz="2400" dirty="0"/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2400" dirty="0"/>
              <a:t>	Manažeři se zaměřují spíše na to, kdy je třeba objednávat než na to, kolik je třeba objednávat.</a:t>
            </a:r>
          </a:p>
          <a:p>
            <a:pPr marL="533400" indent="-533400" algn="just">
              <a:lnSpc>
                <a:spcPct val="80000"/>
              </a:lnSpc>
              <a:buNone/>
            </a:pPr>
            <a:endParaRPr lang="cs-CZ" altLang="en-US" sz="2400" dirty="0"/>
          </a:p>
          <a:p>
            <a:pPr marL="533400" indent="-533400" algn="just">
              <a:lnSpc>
                <a:spcPct val="80000"/>
              </a:lnSpc>
              <a:buNone/>
            </a:pPr>
            <a:r>
              <a:rPr lang="cs-CZ" altLang="en-US" sz="2400" dirty="0"/>
              <a:t>	Množství (kolik) ovlivňuje počet objednávek a také počet situací, kdy dojde potenciálně k chybění zásob.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5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 v podmínkách (ne)jistoty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67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6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 v podmínkách (ne)jistoty</a:t>
            </a:r>
            <a:endParaRPr lang="en-GB" dirty="0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EC62E791-B9D8-40FB-8573-220BD7F4B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4" y="1928814"/>
            <a:ext cx="8326437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17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7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Řízení zásob v podmínkách (ne)jistoty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B5A1DD-93A4-4764-A271-D8EA5D35F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4" y="1785939"/>
            <a:ext cx="8072437" cy="489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53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8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Význam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9A27D8-760F-4074-B3FF-FA851D38238D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2"/>
            <a:ext cx="7693025" cy="372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en-US" sz="2400" dirty="0"/>
              <a:t>Pojistná zásoba kryje odchylky od průměrné velikosti poptávky (spotřeby) a průměrného dodacího cyklu.</a:t>
            </a:r>
          </a:p>
          <a:p>
            <a:pPr algn="just"/>
            <a:r>
              <a:rPr lang="cs-CZ" altLang="en-US" sz="2400" dirty="0"/>
              <a:t>Vytváří se jednorázově, průběžně se ověřuje opodstatněnost její velikosti.</a:t>
            </a:r>
          </a:p>
          <a:p>
            <a:pPr algn="just"/>
            <a:r>
              <a:rPr lang="cs-CZ" altLang="en-US" sz="2400" dirty="0"/>
              <a:t>Její velikost je odvozena z ekonomické úvahy o optimální úrovni dodavatelských služeb (zákaznický servis). 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05502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3CC834C4-6BB2-4095-82A9-E3E26539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C02418-C619-46A3-BECA-DBCCCE42225D}" type="slidenum">
              <a:rPr lang="cs-CZ" altLang="en-US" sz="2600">
                <a:solidFill>
                  <a:schemeClr val="bg1"/>
                </a:solidFill>
              </a:rPr>
              <a:pPr/>
              <a:t>9</a:t>
            </a:fld>
            <a:endParaRPr lang="cs-CZ" altLang="en-US" sz="2600">
              <a:solidFill>
                <a:schemeClr val="bg1"/>
              </a:solidFill>
            </a:endParaRPr>
          </a:p>
        </p:txBody>
      </p:sp>
      <p:sp>
        <p:nvSpPr>
          <p:cNvPr id="5" name="Nadpis 2">
            <a:extLst>
              <a:ext uri="{FF2B5EF4-FFF2-40B4-BE49-F238E27FC236}">
                <a16:creationId xmlns:a16="http://schemas.microsoft.com/office/drawing/2014/main" id="{6EC7553C-C982-4E2E-B228-849129C7F0D5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/>
              <a:t>Význam pojistné zásoby</a:t>
            </a:r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09A27D8-760F-4074-B3FF-FA851D38238D}"/>
              </a:ext>
            </a:extLst>
          </p:cNvPr>
          <p:cNvSpPr txBox="1">
            <a:spLocks noChangeArrowheads="1"/>
          </p:cNvSpPr>
          <p:nvPr/>
        </p:nvSpPr>
        <p:spPr>
          <a:xfrm>
            <a:off x="2318052" y="1423602"/>
            <a:ext cx="7693025" cy="372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Pro zabezpečení rostoucí úrovně dodavatelských služeb (stupeň zajištěnosti dodávky – </a:t>
            </a:r>
            <a:r>
              <a:rPr lang="cs-CZ" sz="2400" i="1" dirty="0" err="1"/>
              <a:t>sz</a:t>
            </a:r>
            <a:r>
              <a:rPr lang="cs-CZ" sz="2400" dirty="0"/>
              <a:t>) je nutno zvýšit pojistnou zásobu, s jejímž držením jsou však spojeny náklady.</a:t>
            </a:r>
          </a:p>
          <a:p>
            <a:pPr algn="just"/>
            <a:r>
              <a:rPr lang="cs-CZ" sz="2400" dirty="0"/>
              <a:t>	Naopak se snižuje riziko vyčerpání zásoby, snižují se tedy náklady deficitu.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011665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2272</TotalTime>
  <Words>1448</Words>
  <Application>Microsoft Office PowerPoint</Application>
  <PresentationFormat>Širokoúhlá obrazovka</PresentationFormat>
  <Paragraphs>430</Paragraphs>
  <Slides>32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32</vt:i4>
      </vt:variant>
    </vt:vector>
  </HeadingPairs>
  <TitlesOfParts>
    <vt:vector size="44" baseType="lpstr">
      <vt:lpstr>Arial</vt:lpstr>
      <vt:lpstr>Calibri</vt:lpstr>
      <vt:lpstr>Cambria Math</vt:lpstr>
      <vt:lpstr>Candara</vt:lpstr>
      <vt:lpstr>Symbol</vt:lpstr>
      <vt:lpstr>Times New Roman</vt:lpstr>
      <vt:lpstr>Times New Roman CE</vt:lpstr>
      <vt:lpstr>Wingdings 3</vt:lpstr>
      <vt:lpstr>Stébla</vt:lpstr>
      <vt:lpstr>Editor rovnic 3.0</vt:lpstr>
      <vt:lpstr>MathType 6.0 Equation</vt:lpstr>
      <vt:lpstr>Obrázek programu Paintbrush</vt:lpstr>
      <vt:lpstr>Řízení zásob v podmínkách (ne)jistoty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porada katedry</dc:title>
  <dc:creator>HP</dc:creator>
  <cp:lastModifiedBy>adm</cp:lastModifiedBy>
  <cp:revision>240</cp:revision>
  <dcterms:created xsi:type="dcterms:W3CDTF">2020-03-28T06:30:00Z</dcterms:created>
  <dcterms:modified xsi:type="dcterms:W3CDTF">2020-10-19T13:13:15Z</dcterms:modified>
</cp:coreProperties>
</file>