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5"/>
  </p:notes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62B03FC-B899-4726-B062-8C77F9F9D0B0}">
          <p14:sldIdLst>
            <p14:sldId id="262"/>
          </p14:sldIdLst>
        </p14:section>
        <p14:section name="Oddíl bez názvu" id="{74971F5E-BA0E-4D21-B113-885CEFBE82E3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  <p14:section name="Oddíl bez názvu" id="{6A5C5F5C-4C8A-42D6-A203-306B74AF8257}">
          <p14:sldIdLst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65BD1-3076-4C22-94CF-B0CCD5C5AEE0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0F9C0-E687-4340-8100-2B30CECFB0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70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HLOUŠEK, Vít – KOPEČEK, Lubomír – ŠEDO, Jakub: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Politické systémy.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Brno 2011, s. 42.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F10523-FC2F-4946-9F59-E5F3508A58F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3035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371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025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9127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9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4117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9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380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08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972286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827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20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821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Základy </a:t>
            </a:r>
            <a:r>
              <a:rPr lang="cs-CZ" sz="4000" smtClean="0"/>
              <a:t>politické vědy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Politické náboženství?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/>
              <a:t>Eric</a:t>
            </a:r>
            <a:r>
              <a:rPr lang="cs-CZ" b="1" dirty="0"/>
              <a:t> </a:t>
            </a:r>
            <a:r>
              <a:rPr lang="cs-CZ" b="1" dirty="0" err="1" smtClean="0"/>
              <a:t>Voegelin</a:t>
            </a:r>
            <a:r>
              <a:rPr lang="cs-CZ" b="1" dirty="0" smtClean="0"/>
              <a:t> </a:t>
            </a:r>
            <a:r>
              <a:rPr lang="cs-CZ" dirty="0" smtClean="0"/>
              <a:t>– všímá si rolí politického náboženství v totalitárních režimech</a:t>
            </a:r>
          </a:p>
          <a:p>
            <a:r>
              <a:rPr lang="cs-CZ" b="1" dirty="0" smtClean="0"/>
              <a:t>Politická náboženství </a:t>
            </a:r>
            <a:r>
              <a:rPr lang="cs-CZ" dirty="0" smtClean="0"/>
              <a:t>– historickou souvislost nacizmu a komunismu. Moderní diktatury se zakládají na vnitro světské religiozitě, která pozvedá kolektiv „rasy, třídy nebo státu na nejvyšší skutečnost, a tím je zbožšťuje“.</a:t>
            </a:r>
          </a:p>
          <a:p>
            <a:r>
              <a:rPr lang="cs-CZ" b="1" dirty="0" smtClean="0"/>
              <a:t>Skrytý náboženský charakter SSSR a nacistického Německa</a:t>
            </a:r>
          </a:p>
          <a:p>
            <a:r>
              <a:rPr lang="cs-CZ" dirty="0" smtClean="0"/>
              <a:t>Rituály</a:t>
            </a:r>
          </a:p>
          <a:p>
            <a:r>
              <a:rPr lang="cs-CZ" b="1" dirty="0"/>
              <a:t>Hermann Keller </a:t>
            </a:r>
            <a:r>
              <a:rPr lang="cs-CZ" dirty="0"/>
              <a:t>– </a:t>
            </a:r>
            <a:r>
              <a:rPr lang="cs-CZ" b="1" u="sng" dirty="0"/>
              <a:t>stát se může stát totalitárním pouze tehdy, když se opět stane státem a církví v jednom.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575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Juan José </a:t>
            </a:r>
            <a:r>
              <a:rPr lang="cs-CZ" dirty="0" err="1" smtClean="0"/>
              <a:t>Linz</a:t>
            </a:r>
            <a:r>
              <a:rPr lang="cs-CZ" dirty="0" smtClean="0"/>
              <a:t>: znaky totalitarizmu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1) </a:t>
            </a:r>
            <a:r>
              <a:rPr lang="cs-CZ" b="1" dirty="0"/>
              <a:t>J</a:t>
            </a:r>
            <a:r>
              <a:rPr lang="cs-CZ" b="1" dirty="0" smtClean="0"/>
              <a:t>ediné </a:t>
            </a:r>
            <a:r>
              <a:rPr lang="cs-CZ" b="1" dirty="0"/>
              <a:t>centrum </a:t>
            </a:r>
            <a:r>
              <a:rPr lang="cs-CZ" b="1" dirty="0" smtClean="0"/>
              <a:t>moci </a:t>
            </a:r>
            <a:r>
              <a:rPr lang="cs-CZ" dirty="0" smtClean="0"/>
              <a:t>(nutně nemusí být jednolité). </a:t>
            </a:r>
            <a:r>
              <a:rPr lang="cs-CZ" dirty="0"/>
              <a:t>Jakýkoli pluralismus existujících institucí, či skupin odvozuje svou legitimitu z tohoto jediného centra.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) Život společnosti zcela (totálně) ovládá a řídí výlučná samostatná a více, či méně </a:t>
            </a:r>
            <a:r>
              <a:rPr lang="cs-CZ" b="1" dirty="0"/>
              <a:t>intelektuálně podložená ideologie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) </a:t>
            </a:r>
            <a:r>
              <a:rPr lang="cs-CZ" b="1" dirty="0"/>
              <a:t>M</a:t>
            </a:r>
            <a:r>
              <a:rPr lang="cs-CZ" b="1" dirty="0" smtClean="0"/>
              <a:t>asivní </a:t>
            </a:r>
            <a:r>
              <a:rPr lang="cs-CZ" b="1" dirty="0"/>
              <a:t>politická mobilizace</a:t>
            </a:r>
            <a:r>
              <a:rPr lang="cs-CZ" dirty="0"/>
              <a:t>. </a:t>
            </a:r>
            <a:r>
              <a:rPr lang="cs-CZ" dirty="0" smtClean="0"/>
              <a:t>Vynucování k</a:t>
            </a:r>
            <a:r>
              <a:rPr lang="cs-CZ" dirty="0"/>
              <a:t> aktivní účasti na veřejném životě. </a:t>
            </a:r>
          </a:p>
        </p:txBody>
      </p:sp>
    </p:spTree>
    <p:extLst>
      <p:ext uri="{BB962C8B-B14F-4D97-AF65-F5344CB8AC3E}">
        <p14:creationId xmlns:p14="http://schemas.microsoft.com/office/powerpoint/2010/main" val="32015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Totalitní x autoritativní režimy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Wolfgang Merkel </a:t>
            </a:r>
            <a:endParaRPr lang="cs-CZ" b="1" dirty="0" smtClean="0"/>
          </a:p>
          <a:p>
            <a:r>
              <a:rPr lang="cs-CZ" dirty="0" smtClean="0"/>
              <a:t>diktatura </a:t>
            </a:r>
            <a:r>
              <a:rPr lang="cs-CZ" dirty="0"/>
              <a:t>strany a </a:t>
            </a:r>
            <a:r>
              <a:rPr lang="cs-CZ" dirty="0" smtClean="0"/>
              <a:t>diktatura </a:t>
            </a:r>
            <a:r>
              <a:rPr lang="cs-CZ" dirty="0"/>
              <a:t>vůdce. </a:t>
            </a:r>
            <a:endParaRPr lang="cs-CZ" dirty="0" smtClean="0"/>
          </a:p>
          <a:p>
            <a:r>
              <a:rPr lang="cs-CZ" dirty="0" smtClean="0"/>
              <a:t>Diktatura </a:t>
            </a:r>
            <a:r>
              <a:rPr lang="cs-CZ" dirty="0"/>
              <a:t>strany </a:t>
            </a:r>
            <a:r>
              <a:rPr lang="cs-CZ" dirty="0" smtClean="0"/>
              <a:t>spíše </a:t>
            </a:r>
            <a:r>
              <a:rPr lang="cs-CZ" dirty="0"/>
              <a:t>klasifikačním rysem typickým pro autoritativní režimy, zatímco diktatura vůdce je příznačná pro totalitní </a:t>
            </a:r>
            <a:r>
              <a:rPr lang="cs-CZ" dirty="0" smtClean="0"/>
              <a:t>režimy.</a:t>
            </a:r>
          </a:p>
          <a:p>
            <a:r>
              <a:rPr lang="cs-CZ" dirty="0" smtClean="0"/>
              <a:t>Totalitní režimy:</a:t>
            </a:r>
          </a:p>
          <a:p>
            <a:pPr lvl="1"/>
            <a:r>
              <a:rPr lang="cs-CZ" dirty="0" smtClean="0"/>
              <a:t>Komunistické </a:t>
            </a:r>
            <a:r>
              <a:rPr lang="cs-CZ" dirty="0"/>
              <a:t>totalitní režimy (např. SSSR mezi lety 1929 - 1953), </a:t>
            </a:r>
            <a:endParaRPr lang="cs-CZ" dirty="0" smtClean="0"/>
          </a:p>
          <a:p>
            <a:pPr lvl="1"/>
            <a:r>
              <a:rPr lang="cs-CZ" dirty="0" smtClean="0"/>
              <a:t>2</a:t>
            </a:r>
            <a:r>
              <a:rPr lang="cs-CZ" dirty="0"/>
              <a:t>) Fašistické režimy (zde řadí pouze nacistické Německo, </a:t>
            </a:r>
            <a:endParaRPr lang="cs-CZ" dirty="0" smtClean="0"/>
          </a:p>
          <a:p>
            <a:pPr lvl="1"/>
            <a:r>
              <a:rPr lang="cs-CZ" dirty="0" smtClean="0"/>
              <a:t>3</a:t>
            </a:r>
            <a:r>
              <a:rPr lang="cs-CZ" dirty="0"/>
              <a:t>) teokratické totalitní režimy (mezi ně řadí např. Írán mezi lety 1979 - 1989). </a:t>
            </a:r>
          </a:p>
        </p:txBody>
      </p:sp>
    </p:spTree>
    <p:extLst>
      <p:ext uri="{BB962C8B-B14F-4D97-AF65-F5344CB8AC3E}">
        <p14:creationId xmlns:p14="http://schemas.microsoft.com/office/powerpoint/2010/main" val="244766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Uwe</a:t>
            </a:r>
            <a:r>
              <a:rPr lang="cs-CZ" dirty="0" smtClean="0"/>
              <a:t> Friedrich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3 typy totalitních režimů:</a:t>
            </a:r>
          </a:p>
          <a:p>
            <a:r>
              <a:rPr lang="cs-CZ" b="1" dirty="0"/>
              <a:t>teroristické, byrokratické, </a:t>
            </a:r>
            <a:r>
              <a:rPr lang="cs-CZ" b="1" dirty="0" smtClean="0"/>
              <a:t>teokratické</a:t>
            </a:r>
          </a:p>
          <a:p>
            <a:r>
              <a:rPr lang="cs-CZ" b="1" dirty="0" smtClean="0"/>
              <a:t>Teroristické</a:t>
            </a:r>
            <a:r>
              <a:rPr lang="cs-CZ" dirty="0" smtClean="0"/>
              <a:t> totalitní režimy - </a:t>
            </a:r>
            <a:r>
              <a:rPr lang="cs-CZ" b="1" dirty="0" smtClean="0"/>
              <a:t>teror </a:t>
            </a:r>
            <a:r>
              <a:rPr lang="cs-CZ" dirty="0" smtClean="0"/>
              <a:t>sehrává </a:t>
            </a:r>
            <a:r>
              <a:rPr lang="cs-CZ" b="1" dirty="0" smtClean="0"/>
              <a:t>klíčovou roli</a:t>
            </a:r>
            <a:r>
              <a:rPr lang="cs-CZ" dirty="0"/>
              <a:t> </a:t>
            </a:r>
            <a:r>
              <a:rPr lang="cs-CZ" dirty="0" smtClean="0"/>
              <a:t>(SSSR </a:t>
            </a:r>
            <a:r>
              <a:rPr lang="cs-CZ" dirty="0"/>
              <a:t>za vlády Lenina a Stalina, Severní </a:t>
            </a:r>
            <a:r>
              <a:rPr lang="cs-CZ" dirty="0" smtClean="0"/>
              <a:t>Korea, </a:t>
            </a:r>
            <a:r>
              <a:rPr lang="cs-CZ" dirty="0"/>
              <a:t>nacistické Německo nebo </a:t>
            </a:r>
            <a:r>
              <a:rPr lang="cs-CZ" dirty="0" smtClean="0"/>
              <a:t>Albánie </a:t>
            </a:r>
            <a:r>
              <a:rPr lang="cs-CZ" dirty="0" err="1" smtClean="0"/>
              <a:t>Evera</a:t>
            </a:r>
            <a:r>
              <a:rPr lang="cs-CZ" dirty="0" smtClean="0"/>
              <a:t> </a:t>
            </a:r>
            <a:r>
              <a:rPr lang="cs-CZ" dirty="0" err="1" smtClean="0"/>
              <a:t>Hoxhy</a:t>
            </a:r>
            <a:r>
              <a:rPr lang="cs-CZ" dirty="0" smtClean="0"/>
              <a:t>). </a:t>
            </a:r>
            <a:endParaRPr lang="cs-CZ" dirty="0"/>
          </a:p>
          <a:p>
            <a:r>
              <a:rPr lang="cs-CZ" b="1" dirty="0" smtClean="0"/>
              <a:t>Byrokratické</a:t>
            </a:r>
            <a:r>
              <a:rPr lang="cs-CZ" dirty="0" smtClean="0"/>
              <a:t> totalitní režimy -  teror </a:t>
            </a:r>
            <a:r>
              <a:rPr lang="cs-CZ" dirty="0"/>
              <a:t>nahrazen vládou nomenklaturních kádrů. Vládnoucí byrokracie je často totožná se stranickou strukturou, anebo podléhá její přímé kontrole. </a:t>
            </a:r>
          </a:p>
          <a:p>
            <a:r>
              <a:rPr lang="cs-CZ" b="1" dirty="0"/>
              <a:t>T</a:t>
            </a:r>
            <a:r>
              <a:rPr lang="cs-CZ" b="1" dirty="0" smtClean="0"/>
              <a:t>eokratické</a:t>
            </a:r>
            <a:r>
              <a:rPr lang="cs-CZ" dirty="0" smtClean="0"/>
              <a:t> </a:t>
            </a:r>
            <a:r>
              <a:rPr lang="cs-CZ" dirty="0"/>
              <a:t>totalitní </a:t>
            </a:r>
            <a:r>
              <a:rPr lang="cs-CZ" dirty="0" smtClean="0"/>
              <a:t>režimy – ústřední místo zde zaujímá islamistická ideologie (Írán po islámské </a:t>
            </a:r>
            <a:r>
              <a:rPr lang="cs-CZ" dirty="0"/>
              <a:t>revoluci v roce 1979 za vlády ajatolláha </a:t>
            </a:r>
            <a:r>
              <a:rPr lang="cs-CZ" dirty="0" smtClean="0"/>
              <a:t>Chomejního).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202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znaky totalitních režimů podle S. Balíka a M. Kubáta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Vznik ve společnostech masového charakteru</a:t>
            </a:r>
            <a:r>
              <a:rPr lang="cs-CZ" dirty="0" smtClean="0"/>
              <a:t>, který deformují tak, aby člověk byl izolovaným prvkem, vykořeněným z tradičních společenských struktur. (Čína, </a:t>
            </a:r>
            <a:r>
              <a:rPr lang="cs-CZ" dirty="0" err="1" smtClean="0"/>
              <a:t>Sev</a:t>
            </a:r>
            <a:r>
              <a:rPr lang="cs-CZ" dirty="0" smtClean="0"/>
              <a:t>. Korea)</a:t>
            </a:r>
          </a:p>
          <a:p>
            <a:r>
              <a:rPr lang="cs-CZ" b="1" dirty="0" smtClean="0"/>
              <a:t>Existuje strana či hnutí, která disponuje politickou mocí, veškeré společenské funkce jsou stranou zaštiťovány</a:t>
            </a:r>
            <a:r>
              <a:rPr lang="cs-CZ" dirty="0" smtClean="0"/>
              <a:t>. Strana je faktickým velitelem ozbrojených složek a drží informační monopol.</a:t>
            </a:r>
          </a:p>
          <a:p>
            <a:r>
              <a:rPr lang="cs-CZ" dirty="0" smtClean="0"/>
              <a:t>V čele strany – zbožštělý vůdce. Totalitní režim deklaruje anti-náboženskost, ve skutečnosti se však opírá o gnostický druh náboženství a využívá náboženských prvků jako prostředků pro vlastní legitimitu.</a:t>
            </a:r>
          </a:p>
          <a:p>
            <a:r>
              <a:rPr lang="cs-CZ" dirty="0" smtClean="0"/>
              <a:t>Společnost podřízena </a:t>
            </a:r>
            <a:r>
              <a:rPr lang="cs-CZ" dirty="0" err="1" smtClean="0"/>
              <a:t>idelologii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6545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Hlavní znaky totalitních režimů podle S. Balíka a M. Kubáta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Režimy aktivistické – vyžadují aktivní účast občanů ve veřejném životě. </a:t>
            </a:r>
          </a:p>
          <a:p>
            <a:r>
              <a:rPr lang="cs-CZ" dirty="0" smtClean="0"/>
              <a:t>Teror – přímé násilí x psychologická složka</a:t>
            </a:r>
          </a:p>
          <a:p>
            <a:r>
              <a:rPr lang="cs-CZ" dirty="0" smtClean="0"/>
              <a:t>Stvořitelské ambice – snaha vytvořit nového člověka.</a:t>
            </a:r>
          </a:p>
          <a:p>
            <a:endParaRPr lang="cs-CZ" dirty="0"/>
          </a:p>
          <a:p>
            <a:endParaRPr lang="cs-CZ" dirty="0" smtClean="0"/>
          </a:p>
          <a:p>
            <a:pPr lvl="1"/>
            <a:r>
              <a:rPr lang="cs-CZ" dirty="0" smtClean="0"/>
              <a:t>Převzato: (BALÍK a KUBÁT, 2012, s. 46 – 47)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39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Fašistická Itálie jako totalitní režim?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Někteří autoři ji považují za totalitní </a:t>
            </a:r>
            <a:r>
              <a:rPr lang="cs-CZ" dirty="0" smtClean="0"/>
              <a:t>(V. Čermák)</a:t>
            </a:r>
          </a:p>
          <a:p>
            <a:r>
              <a:rPr lang="cs-CZ" dirty="0" smtClean="0"/>
              <a:t>G. Sartori</a:t>
            </a:r>
            <a:r>
              <a:rPr lang="cs-CZ" dirty="0"/>
              <a:t> </a:t>
            </a:r>
            <a:r>
              <a:rPr lang="cs-CZ" b="1" i="1" dirty="0" smtClean="0"/>
              <a:t>„žádný Ital, který zakusil fašismus, nikdy nenapsal vědeckou knížku, ve které by seriózně pojednal o fašismu jako o totalitarizmu“</a:t>
            </a:r>
          </a:p>
          <a:p>
            <a:r>
              <a:rPr lang="cs-CZ" dirty="0" smtClean="0"/>
              <a:t>Proč?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648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Juan José </a:t>
            </a:r>
            <a:r>
              <a:rPr lang="cs-CZ" dirty="0" err="1" smtClean="0"/>
              <a:t>Linz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typy nedemokratických režimů:</a:t>
            </a:r>
          </a:p>
          <a:p>
            <a:r>
              <a:rPr lang="cs-CZ" dirty="0" smtClean="0"/>
              <a:t>1. Totalitní režimy</a:t>
            </a:r>
          </a:p>
          <a:p>
            <a:r>
              <a:rPr lang="cs-CZ" dirty="0" smtClean="0"/>
              <a:t>2. Autoritativní režimy</a:t>
            </a:r>
          </a:p>
          <a:p>
            <a:r>
              <a:rPr lang="cs-CZ" dirty="0" smtClean="0"/>
              <a:t>3. </a:t>
            </a:r>
            <a:r>
              <a:rPr lang="cs-CZ" dirty="0" err="1" smtClean="0"/>
              <a:t>Sultanistické</a:t>
            </a:r>
            <a:r>
              <a:rPr lang="cs-CZ" dirty="0" smtClean="0"/>
              <a:t> režimy</a:t>
            </a:r>
          </a:p>
          <a:p>
            <a:r>
              <a:rPr lang="cs-CZ" dirty="0" smtClean="0"/>
              <a:t>4. Po revizi společně s Alfredem </a:t>
            </a:r>
            <a:r>
              <a:rPr lang="cs-CZ" dirty="0" err="1" smtClean="0"/>
              <a:t>Stepanem</a:t>
            </a:r>
            <a:r>
              <a:rPr lang="cs-CZ" dirty="0" smtClean="0"/>
              <a:t> – Posttotalitní režimy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32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1559495" y="0"/>
          <a:ext cx="8893496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3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/>
                          <a:ea typeface="SimSun"/>
                        </a:rPr>
                        <a:t>Typ </a:t>
                      </a:r>
                      <a:endParaRPr lang="cs-CZ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Znaky</a:t>
                      </a:r>
                      <a:endParaRPr lang="cs-CZ" dirty="0"/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>
                          <a:effectLst/>
                        </a:rPr>
                        <a:t>Totalitní režimy</a:t>
                      </a:r>
                      <a:endParaRPr lang="cs-CZ" sz="2000" i="1" dirty="0" smtClean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000" dirty="0" smtClean="0">
                          <a:effectLst/>
                        </a:rPr>
                        <a:t>1) Monizmus, 2) ideologie,</a:t>
                      </a:r>
                      <a:r>
                        <a:rPr lang="cs-CZ" sz="2000" baseline="0" dirty="0" smtClean="0">
                          <a:effectLst/>
                        </a:rPr>
                        <a:t> 3 )</a:t>
                      </a:r>
                      <a:r>
                        <a:rPr lang="cs-CZ" sz="2000" dirty="0" smtClean="0">
                          <a:effectLst/>
                        </a:rPr>
                        <a:t>mobilizace</a:t>
                      </a:r>
                      <a:endParaRPr lang="cs-CZ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>
                          <a:effectLst/>
                        </a:rPr>
                        <a:t>Autoritativní režimy</a:t>
                      </a:r>
                      <a:endParaRPr lang="cs-CZ" sz="2000" i="1" dirty="0" smtClean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1) Limitovaný pluralizmus v různých sférách,</a:t>
                      </a:r>
                      <a:r>
                        <a:rPr lang="cs-CZ" sz="1800" baseline="0" dirty="0" smtClean="0">
                          <a:effectLst/>
                        </a:rPr>
                        <a:t> 2) </a:t>
                      </a:r>
                      <a:r>
                        <a:rPr lang="cs-CZ" sz="1800" dirty="0" smtClean="0">
                          <a:effectLst/>
                        </a:rPr>
                        <a:t>mentalita,</a:t>
                      </a:r>
                      <a:r>
                        <a:rPr lang="cs-CZ" sz="1800" baseline="0" dirty="0" smtClean="0">
                          <a:effectLst/>
                        </a:rPr>
                        <a:t> 3) </a:t>
                      </a:r>
                      <a:r>
                        <a:rPr lang="cs-CZ" sz="1800" dirty="0" smtClean="0">
                          <a:effectLst/>
                        </a:rPr>
                        <a:t>depolitizace,</a:t>
                      </a:r>
                      <a:r>
                        <a:rPr lang="cs-CZ" sz="1800" baseline="0" dirty="0" smtClean="0">
                          <a:effectLst/>
                        </a:rPr>
                        <a:t> 4) </a:t>
                      </a:r>
                      <a:r>
                        <a:rPr lang="cs-CZ" sz="1800" dirty="0" smtClean="0">
                          <a:effectLst/>
                        </a:rPr>
                        <a:t>vůdce, či výjimečně malá skupina uplatňuje moc ve formálně nepříliš jasných, ovšem předvídatelných hranicích</a:t>
                      </a:r>
                      <a:r>
                        <a:rPr lang="cs-CZ" sz="1800" dirty="0">
                          <a:effectLst/>
                          <a:latin typeface="Times New Roman"/>
                        </a:rPr>
                        <a:t>.</a:t>
                      </a:r>
                      <a:endParaRPr lang="cs-CZ" sz="1800" dirty="0" smtClean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>
                          <a:effectLst/>
                        </a:rPr>
                        <a:t>Posttotalitní režimy</a:t>
                      </a:r>
                      <a:endParaRPr lang="cs-CZ" sz="2000" i="1" dirty="0" smtClean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1)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Limitovaný pluralizmus v nepolitických sférách,</a:t>
                      </a:r>
                      <a:r>
                        <a:rPr lang="cs-CZ" sz="1800" baseline="0" dirty="0" smtClean="0">
                          <a:effectLst/>
                        </a:rPr>
                        <a:t> 2) </a:t>
                      </a:r>
                      <a:r>
                        <a:rPr lang="cs-CZ" sz="1800" dirty="0" smtClean="0">
                          <a:effectLst/>
                        </a:rPr>
                        <a:t>ideologie stále oficiálně určující, ovšem s výrazně oslabeným účinkem 3)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mobilizace se mění v rutinu a projev konformity,</a:t>
                      </a:r>
                      <a:r>
                        <a:rPr lang="cs-CZ" sz="1800" baseline="0" dirty="0" smtClean="0">
                          <a:effectLst/>
                        </a:rPr>
                        <a:t> 4) </a:t>
                      </a:r>
                      <a:r>
                        <a:rPr lang="cs-CZ" sz="1800" dirty="0" smtClean="0">
                          <a:effectLst/>
                        </a:rPr>
                        <a:t>vládnoucí elita ztrácí revoluční étos a stává se byrokratičtější a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technokratičtější.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err="1" smtClean="0">
                          <a:effectLst/>
                        </a:rPr>
                        <a:t>Sultanistické</a:t>
                      </a:r>
                      <a:r>
                        <a:rPr lang="cs-CZ" sz="2000" i="1" dirty="0" smtClean="0">
                          <a:effectLst/>
                        </a:rPr>
                        <a:t> režimy</a:t>
                      </a:r>
                      <a:endParaRPr lang="cs-CZ" sz="2000" i="1" dirty="0" smtClean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1) Despotická intervence vládce (sultána) do různých sfér nerespektující žádná legální pravidla ani hranice, 2) glorifikace vládce bez silné ideologické nebo mentální báze, 3) spíše nižší mobilizace ovšem s příležitostnými výkyvy k posílení vládcova kultu, 4) vysoce personalizované vůdcovství spojené s dynastickými tendencemi, nepotizmem a klientelizmem.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/>
                          <a:ea typeface="SimSun"/>
                        </a:rPr>
                        <a:t>Převzato:</a:t>
                      </a:r>
                      <a:endParaRPr lang="cs-CZ" sz="2000" b="1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HLOUŠEK, Vít – KOPEČEK, Lubomír – ŠEDO, Jakub: </a:t>
                      </a:r>
                      <a:r>
                        <a:rPr lang="cs-CZ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Politické systémy.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Brno 2011, s. 42.</a:t>
                      </a: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10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3088640"/>
            <a:ext cx="9144000" cy="1366202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ea typeface="+mj-lt"/>
                <a:cs typeface="+mj-lt"/>
              </a:rPr>
              <a:t>Operátor audio-video záznamu </a:t>
            </a:r>
            <a:r>
              <a:rPr lang="cs-CZ" sz="4000" dirty="0" smtClean="0">
                <a:ea typeface="+mj-lt"/>
                <a:cs typeface="+mj-lt"/>
              </a:rPr>
              <a:t>Ing. Jiří Zemánek</a:t>
            </a:r>
            <a:r>
              <a:rPr lang="cs-CZ" sz="4000" dirty="0">
                <a:ea typeface="+mj-lt"/>
                <a:cs typeface="+mj-lt"/>
              </a:rPr>
              <a:t/>
            </a:r>
            <a:br>
              <a:rPr lang="cs-CZ" sz="4000" dirty="0">
                <a:ea typeface="+mj-lt"/>
                <a:cs typeface="+mj-lt"/>
              </a:rPr>
            </a:br>
            <a:r>
              <a:rPr lang="cs-CZ" sz="4000" dirty="0">
                <a:ea typeface="+mj-lt"/>
                <a:cs typeface="+mj-lt"/>
              </a:rPr>
              <a:t> </a:t>
            </a:r>
            <a:r>
              <a:rPr lang="cs-CZ" sz="4000" dirty="0" smtClean="0">
                <a:ea typeface="+mj-lt"/>
                <a:cs typeface="+mj-lt"/>
              </a:rPr>
              <a:t> </a:t>
            </a:r>
            <a:r>
              <a:rPr lang="cs-CZ" sz="4000" dirty="0">
                <a:ea typeface="+mj-lt"/>
                <a:cs typeface="+mj-lt"/>
              </a:rPr>
              <a:t> © 2020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826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politické vědy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TOTALITALITNÍ REŽIMY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406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Totalitarizmus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800" y="1554162"/>
            <a:ext cx="8686800" cy="530383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Termín – používán ve fašistické Itálii. (italská opozice, posléze G. </a:t>
            </a:r>
            <a:r>
              <a:rPr lang="cs-CZ" dirty="0" err="1" smtClean="0"/>
              <a:t>Gentile</a:t>
            </a:r>
            <a:r>
              <a:rPr lang="cs-CZ" dirty="0" smtClean="0"/>
              <a:t>, (B. Mussolini – „všezahrnující stát“)</a:t>
            </a:r>
          </a:p>
          <a:p>
            <a:pPr lvl="1"/>
            <a:r>
              <a:rPr lang="cs-CZ" dirty="0" smtClean="0"/>
              <a:t>Italští novináři v negativním smyslu, aby poukázali na nedemokratické praktiky fašistů </a:t>
            </a:r>
          </a:p>
          <a:p>
            <a:pPr lvl="2"/>
            <a:r>
              <a:rPr lang="cs-CZ" b="1" u="sng" dirty="0" smtClean="0"/>
              <a:t>Giovanni </a:t>
            </a:r>
            <a:r>
              <a:rPr lang="cs-CZ" b="1" u="sng" dirty="0" err="1" smtClean="0"/>
              <a:t>Amendola</a:t>
            </a:r>
            <a:r>
              <a:rPr lang="cs-CZ" b="1" u="sng" dirty="0" smtClean="0"/>
              <a:t> </a:t>
            </a:r>
            <a:r>
              <a:rPr lang="cs-CZ" dirty="0" smtClean="0"/>
              <a:t>– demontáž demokracie a odjímání práv menšinám považoval za totalitu)</a:t>
            </a:r>
          </a:p>
          <a:p>
            <a:pPr lvl="2"/>
            <a:r>
              <a:rPr lang="cs-CZ" b="1" u="sng" dirty="0" err="1" smtClean="0"/>
              <a:t>Lelio</a:t>
            </a:r>
            <a:r>
              <a:rPr lang="cs-CZ" b="1" u="sng" dirty="0" smtClean="0"/>
              <a:t> Basso </a:t>
            </a:r>
            <a:r>
              <a:rPr lang="cs-CZ" dirty="0" smtClean="0"/>
              <a:t>(</a:t>
            </a:r>
            <a:r>
              <a:rPr lang="cs-CZ" dirty="0" err="1" smtClean="0"/>
              <a:t>Promento</a:t>
            </a:r>
            <a:r>
              <a:rPr lang="cs-CZ" dirty="0" smtClean="0"/>
              <a:t> Filomeno 1925 – všechny státní orgány se stávají instrumentem fašistů</a:t>
            </a:r>
          </a:p>
          <a:p>
            <a:pPr lvl="1"/>
            <a:r>
              <a:rPr lang="cs-CZ" dirty="0" smtClean="0"/>
              <a:t>G. </a:t>
            </a:r>
            <a:r>
              <a:rPr lang="cs-CZ" dirty="0" err="1" smtClean="0"/>
              <a:t>Gentile</a:t>
            </a:r>
            <a:r>
              <a:rPr lang="cs-CZ" dirty="0"/>
              <a:t> </a:t>
            </a:r>
            <a:r>
              <a:rPr lang="cs-CZ" dirty="0" smtClean="0"/>
              <a:t>změnil význam z negativního na </a:t>
            </a:r>
            <a:r>
              <a:rPr lang="cs-CZ" u="sng" dirty="0" smtClean="0"/>
              <a:t>pozitivní</a:t>
            </a:r>
          </a:p>
          <a:p>
            <a:pPr lvl="1"/>
            <a:r>
              <a:rPr lang="cs-CZ" dirty="0" smtClean="0"/>
              <a:t>B. Mussolini termín často používal pro zdůraznění cílů italských fašistů.</a:t>
            </a:r>
          </a:p>
          <a:p>
            <a:pPr lvl="1"/>
            <a:r>
              <a:rPr lang="cs-CZ" dirty="0" smtClean="0"/>
              <a:t>Anglosaské prostředí ovlivněno italskou politickou emigrací 1926 kniha </a:t>
            </a:r>
            <a:r>
              <a:rPr lang="cs-CZ" dirty="0" err="1" smtClean="0"/>
              <a:t>Luigiho</a:t>
            </a:r>
            <a:r>
              <a:rPr lang="cs-CZ" dirty="0" smtClean="0"/>
              <a:t> </a:t>
            </a:r>
            <a:r>
              <a:rPr lang="cs-CZ" dirty="0" err="1" smtClean="0"/>
              <a:t>Sturza</a:t>
            </a:r>
            <a:r>
              <a:rPr lang="cs-CZ" dirty="0" smtClean="0"/>
              <a:t> </a:t>
            </a:r>
            <a:r>
              <a:rPr lang="cs-CZ" b="1" u="sng" dirty="0" smtClean="0"/>
              <a:t>„</a:t>
            </a:r>
            <a:r>
              <a:rPr lang="cs-CZ" b="1" i="1" u="sng" dirty="0" smtClean="0"/>
              <a:t>Italy and </a:t>
            </a:r>
            <a:r>
              <a:rPr lang="cs-CZ" b="1" i="1" u="sng" dirty="0" err="1" smtClean="0"/>
              <a:t>Fascismo</a:t>
            </a:r>
            <a:r>
              <a:rPr lang="cs-CZ" b="1" i="1" u="sng" dirty="0" smtClean="0"/>
              <a:t>“</a:t>
            </a:r>
          </a:p>
          <a:p>
            <a:pPr lvl="1"/>
            <a:r>
              <a:rPr lang="cs-CZ" dirty="0" smtClean="0"/>
              <a:t>Ve Francii – Victor </a:t>
            </a:r>
            <a:r>
              <a:rPr lang="cs-CZ" dirty="0" err="1" smtClean="0"/>
              <a:t>Serge</a:t>
            </a:r>
            <a:r>
              <a:rPr lang="cs-CZ" dirty="0" smtClean="0"/>
              <a:t> – 1933 popsal SSSR jako „</a:t>
            </a:r>
            <a:r>
              <a:rPr lang="cs-CZ" u="sng" dirty="0" smtClean="0"/>
              <a:t>socialistický, kastovní, byrokratický a především totalitní“</a:t>
            </a:r>
            <a:endParaRPr lang="cs-CZ" u="sng" dirty="0"/>
          </a:p>
          <a:p>
            <a:r>
              <a:rPr lang="cs-CZ" b="1" dirty="0" err="1" smtClean="0"/>
              <a:t>Encyclopaedia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Social</a:t>
            </a:r>
            <a:r>
              <a:rPr lang="cs-CZ" b="1" dirty="0" smtClean="0"/>
              <a:t> </a:t>
            </a:r>
            <a:r>
              <a:rPr lang="cs-CZ" b="1" dirty="0" err="1" smtClean="0"/>
              <a:t>Scientes</a:t>
            </a:r>
            <a:r>
              <a:rPr lang="cs-CZ" b="1" dirty="0" smtClean="0"/>
              <a:t>  </a:t>
            </a:r>
            <a:r>
              <a:rPr lang="cs-CZ" dirty="0" smtClean="0"/>
              <a:t>(1934)</a:t>
            </a:r>
          </a:p>
          <a:p>
            <a:r>
              <a:rPr lang="cs-CZ" dirty="0" smtClean="0"/>
              <a:t>Carl Joachim Friedrich, Zbigniew </a:t>
            </a:r>
            <a:r>
              <a:rPr lang="cs-CZ" dirty="0" err="1" smtClean="0"/>
              <a:t>Brzezinski</a:t>
            </a:r>
            <a:r>
              <a:rPr lang="cs-CZ" dirty="0" smtClean="0"/>
              <a:t> – </a:t>
            </a:r>
            <a:r>
              <a:rPr lang="cs-CZ" i="1" dirty="0" err="1" smtClean="0"/>
              <a:t>Totalitarian</a:t>
            </a:r>
            <a:r>
              <a:rPr lang="cs-CZ" i="1" dirty="0" smtClean="0"/>
              <a:t> </a:t>
            </a:r>
            <a:r>
              <a:rPr lang="cs-CZ" i="1" dirty="0" err="1" smtClean="0"/>
              <a:t>Dictatorship</a:t>
            </a:r>
            <a:r>
              <a:rPr lang="cs-CZ" i="1" dirty="0" smtClean="0"/>
              <a:t> and </a:t>
            </a:r>
            <a:r>
              <a:rPr lang="cs-CZ" i="1" dirty="0" err="1" smtClean="0"/>
              <a:t>Democracy</a:t>
            </a:r>
            <a:endParaRPr lang="cs-CZ" i="1" dirty="0" smtClean="0"/>
          </a:p>
          <a:p>
            <a:r>
              <a:rPr lang="cs-CZ" dirty="0" smtClean="0"/>
              <a:t>Lingvistický základ – </a:t>
            </a:r>
            <a:r>
              <a:rPr lang="cs-CZ" dirty="0" err="1" smtClean="0"/>
              <a:t>totus</a:t>
            </a:r>
            <a:r>
              <a:rPr lang="cs-CZ" dirty="0" smtClean="0"/>
              <a:t> (totální)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72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Friedrich, </a:t>
            </a:r>
            <a:r>
              <a:rPr lang="cs-CZ" dirty="0" err="1" smtClean="0"/>
              <a:t>Brzezinski</a:t>
            </a:r>
            <a:r>
              <a:rPr lang="cs-CZ" dirty="0" smtClean="0"/>
              <a:t> – znaky totalitarizmu: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800" y="1412776"/>
            <a:ext cx="8686800" cy="50405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oficiální ideologie</a:t>
            </a:r>
          </a:p>
          <a:p>
            <a:pPr lvl="0"/>
            <a:r>
              <a:rPr lang="cs-CZ" b="1" dirty="0" smtClean="0"/>
              <a:t>jediná masová politická strana </a:t>
            </a:r>
            <a:r>
              <a:rPr lang="cs-CZ" dirty="0" smtClean="0"/>
              <a:t>– v čele s jediným vůdce, hierarchicky organizována a je buď nadřízena státní byrokracii nebo je s ní výrazně propojena</a:t>
            </a:r>
          </a:p>
          <a:p>
            <a:pPr lvl="0"/>
            <a:r>
              <a:rPr lang="cs-CZ" dirty="0" smtClean="0"/>
              <a:t>prakticky absolutní monopol na kontrolu všech prostředků ozbrojené moci (armády)  tato kontrola je buď prováděna politickou stranou, nebo s ní spojenou a podřízenou byrokracií</a:t>
            </a:r>
          </a:p>
          <a:p>
            <a:pPr lvl="0"/>
            <a:r>
              <a:rPr lang="cs-CZ" dirty="0" smtClean="0"/>
              <a:t>prakticky úplná kontrola prostředků masové komunikace – prostřednictvím stejných mechanizmů jako kontrola ozbrojených složek</a:t>
            </a:r>
          </a:p>
          <a:p>
            <a:r>
              <a:rPr lang="cs-CZ" dirty="0" smtClean="0"/>
              <a:t>systém fyzické a psychologické kontroly společnosti prostřednictvím policie využívající teroristických postupů.</a:t>
            </a:r>
          </a:p>
          <a:p>
            <a:r>
              <a:rPr lang="cs-CZ" b="1" dirty="0" smtClean="0"/>
              <a:t>centrální řízení a kontrola ekonomiky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4851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Hannah</a:t>
            </a:r>
            <a:r>
              <a:rPr lang="cs-CZ" dirty="0" smtClean="0"/>
              <a:t> </a:t>
            </a:r>
            <a:r>
              <a:rPr lang="cs-CZ" dirty="0" err="1" smtClean="0"/>
              <a:t>Arendt</a:t>
            </a:r>
            <a:r>
              <a:rPr lang="cs-CZ" dirty="0" smtClean="0"/>
              <a:t>(</a:t>
            </a:r>
            <a:r>
              <a:rPr lang="cs-CZ" dirty="0" err="1" smtClean="0"/>
              <a:t>ová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ideologie, ambice vytvořit „nového člověka,“  </a:t>
            </a:r>
            <a:r>
              <a:rPr lang="cs-CZ" b="1" u="sng" dirty="0" smtClean="0"/>
              <a:t>využívá masovou indoktrinaci a teror</a:t>
            </a:r>
            <a:r>
              <a:rPr lang="cs-CZ" dirty="0" smtClean="0"/>
              <a:t>.</a:t>
            </a:r>
          </a:p>
          <a:p>
            <a:r>
              <a:rPr lang="cs-CZ" dirty="0" smtClean="0"/>
              <a:t>Dvě podmínky</a:t>
            </a:r>
          </a:p>
          <a:p>
            <a:pPr lvl="1"/>
            <a:r>
              <a:rPr lang="cs-CZ" dirty="0" smtClean="0"/>
              <a:t>„společnost řídí jedna politická strana v čele se zbožštěným vůdcem, která je nositelkou ideologie a teroru. </a:t>
            </a:r>
          </a:p>
          <a:p>
            <a:pPr lvl="1"/>
            <a:r>
              <a:rPr lang="cs-CZ" dirty="0" smtClean="0"/>
              <a:t>Společnost má masový charakter způsobující izolovanost člověka a jeho vykořeněnost z tradičních společenských struktur.“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3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totalitarizmu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800" y="1196752"/>
            <a:ext cx="8686800" cy="566124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G. Sartori – totalitarizmus je jedním z </a:t>
            </a:r>
            <a:r>
              <a:rPr lang="cs-CZ" b="1" dirty="0" smtClean="0"/>
              <a:t>konců pomyslné osy</a:t>
            </a:r>
            <a:r>
              <a:rPr lang="cs-CZ" dirty="0" smtClean="0"/>
              <a:t>, na jejímž </a:t>
            </a:r>
            <a:r>
              <a:rPr lang="cs-CZ" b="1" dirty="0" smtClean="0"/>
              <a:t>druhém konci je demokracie.</a:t>
            </a:r>
            <a:r>
              <a:rPr lang="cs-CZ" dirty="0" smtClean="0"/>
              <a:t> (Jedná se o čisté modely, které se v praxi mohou ve větší či menší míře odlišovat)</a:t>
            </a:r>
          </a:p>
          <a:p>
            <a:pPr lvl="1"/>
            <a:r>
              <a:rPr lang="cs-CZ" dirty="0" smtClean="0"/>
              <a:t>U Sartoriho je potřeba zohlednit tzv. </a:t>
            </a:r>
            <a:r>
              <a:rPr lang="cs-CZ" b="1" dirty="0" smtClean="0"/>
              <a:t>dynamiku politického systému</a:t>
            </a:r>
          </a:p>
          <a:p>
            <a:r>
              <a:rPr lang="cs-CZ" dirty="0" smtClean="0"/>
              <a:t>Rozdílné vnímání totalitarizmu a totalitního režimu (</a:t>
            </a:r>
            <a:r>
              <a:rPr lang="cs-CZ" b="1" dirty="0" smtClean="0"/>
              <a:t>totalitarizmus jako abstraktní ideál, který může být i „věčný“</a:t>
            </a:r>
            <a:r>
              <a:rPr lang="cs-CZ" dirty="0" smtClean="0"/>
              <a:t>)</a:t>
            </a:r>
          </a:p>
          <a:p>
            <a:r>
              <a:rPr lang="cs-CZ" dirty="0" smtClean="0"/>
              <a:t>Jako politologický koncept spojován s komunizmem a nacizmem</a:t>
            </a:r>
          </a:p>
          <a:p>
            <a:r>
              <a:rPr lang="cs-CZ" dirty="0" smtClean="0"/>
              <a:t>Spory mezi zastánci různých přístupů – </a:t>
            </a:r>
            <a:r>
              <a:rPr lang="cs-CZ" b="1" dirty="0" smtClean="0"/>
              <a:t>primordialisté x modernisté</a:t>
            </a:r>
          </a:p>
        </p:txBody>
      </p:sp>
    </p:spTree>
    <p:extLst>
      <p:ext uri="{BB962C8B-B14F-4D97-AF65-F5344CB8AC3E}">
        <p14:creationId xmlns:p14="http://schemas.microsoft.com/office/powerpoint/2010/main" val="200646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Totalitarizmus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800" y="1124744"/>
            <a:ext cx="8686800" cy="5544616"/>
          </a:xfrm>
        </p:spPr>
        <p:txBody>
          <a:bodyPr>
            <a:normAutofit fontScale="85000" lnSpcReduction="10000"/>
          </a:bodyPr>
          <a:lstStyle/>
          <a:p>
            <a:r>
              <a:rPr lang="cs-CZ" i="1" dirty="0"/>
              <a:t>Teorie demokracie </a:t>
            </a:r>
            <a:r>
              <a:rPr lang="cs-CZ" dirty="0"/>
              <a:t>(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</a:t>
            </a:r>
            <a:r>
              <a:rPr lang="cs-CZ" dirty="0" err="1"/>
              <a:t>Revisited</a:t>
            </a:r>
            <a:r>
              <a:rPr lang="cs-CZ" dirty="0"/>
              <a:t>), 1977 </a:t>
            </a:r>
          </a:p>
          <a:p>
            <a:r>
              <a:rPr lang="cs-CZ" dirty="0"/>
              <a:t>totalitarizmus nový „název něčeho, co dosud nebylo pojmenováno</a:t>
            </a:r>
          </a:p>
          <a:p>
            <a:r>
              <a:rPr lang="cs-CZ" dirty="0" err="1" smtClean="0"/>
              <a:t>Giovani</a:t>
            </a:r>
            <a:r>
              <a:rPr lang="cs-CZ" dirty="0" smtClean="0"/>
              <a:t> </a:t>
            </a:r>
            <a:r>
              <a:rPr lang="cs-CZ" dirty="0"/>
              <a:t>Sartori. – znaky </a:t>
            </a:r>
            <a:r>
              <a:rPr lang="cs-CZ" dirty="0" smtClean="0"/>
              <a:t>totalitarismu:</a:t>
            </a:r>
            <a:endParaRPr lang="cs-CZ" dirty="0"/>
          </a:p>
          <a:p>
            <a:pPr lvl="0"/>
            <a:r>
              <a:rPr lang="cs-CZ" dirty="0"/>
              <a:t>totální rozšíření a pronikání moci státu</a:t>
            </a:r>
          </a:p>
          <a:p>
            <a:pPr lvl="0"/>
            <a:r>
              <a:rPr lang="cs-CZ" dirty="0"/>
              <a:t>ideologizace politiky v podobě politického náboženství majícího své kořeny ve Francouzské revoluci.</a:t>
            </a:r>
          </a:p>
          <a:p>
            <a:pPr lvl="0"/>
            <a:r>
              <a:rPr lang="cs-CZ" dirty="0"/>
              <a:t>Politické ovládnutí všeho, včetně mimopolitické oblasti člověka. </a:t>
            </a:r>
          </a:p>
          <a:p>
            <a:pPr lvl="1"/>
            <a:r>
              <a:rPr lang="cs-CZ" dirty="0" smtClean="0"/>
              <a:t>Sartori </a:t>
            </a:r>
            <a:r>
              <a:rPr lang="cs-CZ" b="1" dirty="0"/>
              <a:t>neklade</a:t>
            </a:r>
            <a:r>
              <a:rPr lang="cs-CZ" dirty="0"/>
              <a:t> velký </a:t>
            </a:r>
            <a:r>
              <a:rPr lang="cs-CZ" b="1" dirty="0"/>
              <a:t>důraz </a:t>
            </a:r>
            <a:r>
              <a:rPr lang="cs-CZ" dirty="0"/>
              <a:t>na </a:t>
            </a:r>
            <a:r>
              <a:rPr lang="cs-CZ" b="1" dirty="0"/>
              <a:t>teror.</a:t>
            </a:r>
            <a:r>
              <a:rPr lang="cs-CZ" dirty="0"/>
              <a:t> Dále poukazuje, že žádný politický systém není statický, ale, že se vyvíjí. Jsou 2 </a:t>
            </a:r>
            <a:r>
              <a:rPr lang="cs-CZ" dirty="0" smtClean="0"/>
              <a:t>fáze: </a:t>
            </a:r>
            <a:r>
              <a:rPr lang="cs-CZ" b="1" u="sng" dirty="0" smtClean="0"/>
              <a:t>fáze </a:t>
            </a:r>
            <a:r>
              <a:rPr lang="cs-CZ" b="1" u="sng" dirty="0"/>
              <a:t>prosazování a fáze stabilizace. </a:t>
            </a:r>
          </a:p>
          <a:p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217675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Primordialisté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Skupina politických filozofů a historiků Franz L. Neumann, Karl </a:t>
            </a:r>
            <a:r>
              <a:rPr lang="cs-CZ" dirty="0" err="1" smtClean="0"/>
              <a:t>Popper</a:t>
            </a:r>
            <a:r>
              <a:rPr lang="cs-CZ" dirty="0" smtClean="0"/>
              <a:t>, </a:t>
            </a:r>
            <a:r>
              <a:rPr lang="cs-CZ" dirty="0" err="1" smtClean="0"/>
              <a:t>Jacob</a:t>
            </a:r>
            <a:r>
              <a:rPr lang="cs-CZ" dirty="0" smtClean="0"/>
              <a:t> L. </a:t>
            </a:r>
            <a:r>
              <a:rPr lang="cs-CZ" dirty="0" err="1" smtClean="0"/>
              <a:t>Talmon</a:t>
            </a:r>
            <a:r>
              <a:rPr lang="cs-CZ" dirty="0" smtClean="0"/>
              <a:t>, Vladimír Čermák – </a:t>
            </a:r>
            <a:r>
              <a:rPr lang="cs-CZ" b="1" dirty="0" smtClean="0"/>
              <a:t>tvrzení že totalitarizmus je „rys imanentní lidské povaze od počátku dějin“</a:t>
            </a:r>
          </a:p>
          <a:p>
            <a:r>
              <a:rPr lang="cs-CZ" dirty="0" smtClean="0"/>
              <a:t>Prvky totalitarizmu můžeme najít již ve starověku. </a:t>
            </a:r>
          </a:p>
          <a:p>
            <a:r>
              <a:rPr lang="cs-CZ" dirty="0" smtClean="0"/>
              <a:t>Úsilí o plné potlačení lidské svobody</a:t>
            </a:r>
          </a:p>
          <a:p>
            <a:r>
              <a:rPr lang="cs-CZ" dirty="0" smtClean="0"/>
              <a:t>Totalitarizmu je nedílnou, horší stránkou lidské existence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11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Modernisté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Zaměření na povahu a způsob fungování politického režimu</a:t>
            </a:r>
          </a:p>
          <a:p>
            <a:r>
              <a:rPr lang="cs-CZ" b="1" dirty="0" smtClean="0"/>
              <a:t>Moderní nedemokratické režimy se značně liší od předchozích </a:t>
            </a:r>
            <a:r>
              <a:rPr lang="cs-CZ" dirty="0" smtClean="0"/>
              <a:t>(starověk, středově) a to z hlediska struktury, a způsobem fungování</a:t>
            </a:r>
          </a:p>
          <a:p>
            <a:r>
              <a:rPr lang="cs-CZ" dirty="0" smtClean="0"/>
              <a:t>Změna mocenských praktických nástrojů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94870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D8EA54-FCDE-4C53-BC95-F76FE7115B9B}">
  <ds:schemaRefs>
    <ds:schemaRef ds:uri="79b7b8bb-93ec-47cc-a1d6-47c5928ac23a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89332cfc-b023-4904-b12a-69ce444ff898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1132</Words>
  <Application>Microsoft Office PowerPoint</Application>
  <PresentationFormat>Širokoúhlá obrazovka</PresentationFormat>
  <Paragraphs>115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30" baseType="lpstr">
      <vt:lpstr>SimSun</vt:lpstr>
      <vt:lpstr>Arial</vt:lpstr>
      <vt:lpstr>Calibri</vt:lpstr>
      <vt:lpstr>Calibri Light</vt:lpstr>
      <vt:lpstr>Franklin Gothic Book</vt:lpstr>
      <vt:lpstr>Franklin Gothic Medium</vt:lpstr>
      <vt:lpstr>Symbol</vt:lpstr>
      <vt:lpstr>Times New Roman</vt:lpstr>
      <vt:lpstr>Wingdings 2</vt:lpstr>
      <vt:lpstr>Motiv Office</vt:lpstr>
      <vt:lpstr>Cesta</vt:lpstr>
      <vt:lpstr>Základy politické vědy</vt:lpstr>
      <vt:lpstr>Základy politické vědy</vt:lpstr>
      <vt:lpstr>Totalitarizmus</vt:lpstr>
      <vt:lpstr>Friedrich, Brzezinski – znaky totalitarizmu:</vt:lpstr>
      <vt:lpstr>Hannah Arendt(ová)</vt:lpstr>
      <vt:lpstr>Povaha totalitarizmu</vt:lpstr>
      <vt:lpstr>Totalitarizmus</vt:lpstr>
      <vt:lpstr>Primordialisté</vt:lpstr>
      <vt:lpstr>Modernisté</vt:lpstr>
      <vt:lpstr>Politické náboženství?</vt:lpstr>
      <vt:lpstr>Juan José Linz: znaky totalitarizmu</vt:lpstr>
      <vt:lpstr>Totalitní x autoritativní režimy</vt:lpstr>
      <vt:lpstr>Uwe Friedrich</vt:lpstr>
      <vt:lpstr>Hlavní znaky totalitních režimů podle S. Balíka a M. Kubáta</vt:lpstr>
      <vt:lpstr>Hlavní znaky totalitních režimů podle S. Balíka a M. Kubáta</vt:lpstr>
      <vt:lpstr>Fašistická Itálie jako totalitní režim?</vt:lpstr>
      <vt:lpstr>Juan José Linz</vt:lpstr>
      <vt:lpstr>Prezentace aplikace PowerPoint</vt:lpstr>
      <vt:lpstr>Operátor audio-video záznamu Ing. Jiří Zemánek    ©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Ucitel</dc:creator>
  <cp:lastModifiedBy>Administrator</cp:lastModifiedBy>
  <cp:revision>3</cp:revision>
  <dcterms:created xsi:type="dcterms:W3CDTF">2020-07-28T16:37:17Z</dcterms:created>
  <dcterms:modified xsi:type="dcterms:W3CDTF">2020-12-01T13:19:17Z</dcterms:modified>
</cp:coreProperties>
</file>