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4"/>
  </p:notesMasterIdLst>
  <p:sldIdLst>
    <p:sldId id="262" r:id="rId6"/>
    <p:sldId id="263" r:id="rId7"/>
    <p:sldId id="278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CF5F5F1-4604-4BBB-B499-2FAA83A5898B}">
          <p14:sldIdLst>
            <p14:sldId id="262"/>
          </p14:sldIdLst>
        </p14:section>
        <p14:section name="Oddíl bez názvu" id="{88A57EC6-4018-433E-8128-944F5B44D35F}">
          <p14:sldIdLst>
            <p14:sldId id="263"/>
            <p14:sldId id="278"/>
            <p14:sldId id="279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Oddíl bez názvu" id="{E6EB77C4-99A6-48A9-A232-DC6C9E2A95B3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B805A-DF13-4E9E-97D8-CE33E0B5F1E9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B20EC-8188-4CC8-A206-D08C7FDE83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55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10523-FC2F-4946-9F59-E5F3508A58F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8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F10523-FC2F-4946-9F59-E5F3508A58F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00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8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405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5237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87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06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07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13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3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35959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00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5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39AEA8-44C5-4A47-AD81-3C13A722D2DE}" type="datetimeFigureOut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01/12/2020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91445-345D-45D2-8CEB-9ED10F3B013C}" type="slidenum">
              <a:rPr lang="en-GB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GB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68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Základy </a:t>
            </a:r>
            <a:r>
              <a:rPr lang="cs-CZ" sz="4000" smtClean="0"/>
              <a:t>politické vědy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autoritativních režimů podle J. J. </a:t>
            </a:r>
            <a:r>
              <a:rPr lang="cs-CZ" dirty="0" err="1" smtClean="0"/>
              <a:t>Linze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základě kombinace </a:t>
            </a:r>
            <a:r>
              <a:rPr lang="cs-CZ" dirty="0"/>
              <a:t>tří faktorů – </a:t>
            </a:r>
            <a:r>
              <a:rPr lang="cs-CZ" b="1" u="sng" dirty="0"/>
              <a:t>stupeň limitovaného pluralismu, ideologičnosti a politické participace </a:t>
            </a:r>
            <a:endParaRPr lang="cs-CZ" b="1" u="sng" dirty="0" smtClean="0"/>
          </a:p>
          <a:p>
            <a:r>
              <a:rPr lang="cs-CZ" b="1" dirty="0" smtClean="0"/>
              <a:t>1) Byrokraticko-militaristické </a:t>
            </a:r>
            <a:r>
              <a:rPr lang="cs-CZ" b="1" dirty="0"/>
              <a:t>autoritativní režimy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2) Organicko-etatistické </a:t>
            </a:r>
            <a:r>
              <a:rPr lang="cs-CZ" b="1" dirty="0"/>
              <a:t>autoritativní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3) Mobilizační </a:t>
            </a:r>
            <a:r>
              <a:rPr lang="cs-CZ" b="1" dirty="0"/>
              <a:t>autoritativní režimy v postdemokratických společnostech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4) Postkoloniální </a:t>
            </a:r>
            <a:r>
              <a:rPr lang="cs-CZ" b="1" dirty="0"/>
              <a:t>mobilizační autoritativní režimy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5) Rasové </a:t>
            </a:r>
            <a:r>
              <a:rPr lang="cs-CZ" b="1" dirty="0"/>
              <a:t>a etnické „demokracie“ –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6) Defektní </a:t>
            </a:r>
            <a:r>
              <a:rPr lang="cs-CZ" b="1" dirty="0"/>
              <a:t>a pretotalitní autoritativní režimy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7) Posttotalitní </a:t>
            </a:r>
            <a:r>
              <a:rPr lang="cs-CZ" b="1" dirty="0"/>
              <a:t>autoritativní režimy</a:t>
            </a:r>
            <a:r>
              <a:rPr lang="cs-CZ" dirty="0"/>
              <a:t> </a:t>
            </a:r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3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Byrokraticko-militaristické autoritativní režimy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– </a:t>
            </a:r>
            <a:r>
              <a:rPr lang="cs-CZ" dirty="0"/>
              <a:t>jedná se o nejfrekventovanější typ – silná dominantní </a:t>
            </a:r>
            <a:r>
              <a:rPr lang="cs-CZ" b="1" dirty="0"/>
              <a:t>role armádního a byrokratického establishmentu</a:t>
            </a:r>
            <a:r>
              <a:rPr lang="cs-CZ" dirty="0"/>
              <a:t>. Může zahrnovat i jiné skupiny. </a:t>
            </a:r>
            <a:endParaRPr lang="cs-CZ" dirty="0" smtClean="0"/>
          </a:p>
          <a:p>
            <a:r>
              <a:rPr lang="cs-CZ" dirty="0" smtClean="0"/>
              <a:t>Spojenectví </a:t>
            </a:r>
            <a:r>
              <a:rPr lang="cs-CZ" dirty="0"/>
              <a:t>vládnoucích sil nedisponuje specifickou ideologií ani ji nevytváří. </a:t>
            </a:r>
            <a:endParaRPr lang="cs-CZ" dirty="0" smtClean="0"/>
          </a:p>
          <a:p>
            <a:r>
              <a:rPr lang="cs-CZ" dirty="0" smtClean="0"/>
              <a:t>Vládne </a:t>
            </a:r>
            <a:r>
              <a:rPr lang="cs-CZ" dirty="0"/>
              <a:t>pragmaticky uvnitř hranic své mentality. </a:t>
            </a:r>
            <a:endParaRPr lang="cs-CZ" dirty="0" smtClean="0"/>
          </a:p>
          <a:p>
            <a:r>
              <a:rPr lang="cs-CZ" dirty="0" smtClean="0"/>
              <a:t>Byrokraticko-militaristické </a:t>
            </a:r>
            <a:r>
              <a:rPr lang="cs-CZ" dirty="0"/>
              <a:t>autoritativní režimy mohou fungovat bez politických stran, avšak </a:t>
            </a:r>
            <a:r>
              <a:rPr lang="cs-CZ" b="1" dirty="0"/>
              <a:t>častěji vytváření oficiální, vládou podporovanou stranu, </a:t>
            </a:r>
            <a:r>
              <a:rPr lang="cs-CZ" dirty="0"/>
              <a:t>která redukuje participaci občanů v politickém životě na minimum.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Franco, Chile 1973 – 1989, PL – </a:t>
            </a:r>
            <a:r>
              <a:rPr lang="cs-CZ" dirty="0" err="1"/>
              <a:t>Piłsudski</a:t>
            </a:r>
            <a:r>
              <a:rPr lang="cs-CZ" dirty="0"/>
              <a:t>, </a:t>
            </a:r>
            <a:r>
              <a:rPr lang="cs-CZ" dirty="0" err="1"/>
              <a:t>Rydz-Śmigły</a:t>
            </a:r>
            <a:r>
              <a:rPr lang="cs-CZ" dirty="0"/>
              <a:t>, </a:t>
            </a:r>
            <a:r>
              <a:rPr lang="cs-CZ" dirty="0" err="1"/>
              <a:t>Horthy</a:t>
            </a:r>
            <a:r>
              <a:rPr lang="cs-CZ" dirty="0"/>
              <a:t> 1922 – 1940 Argentina 1946 – 1955 – Perón….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4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Organicko-etatistické autoritativní režimy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přesahující </a:t>
            </a:r>
            <a:r>
              <a:rPr lang="cs-CZ" dirty="0"/>
              <a:t>předchozí typ pomocí </a:t>
            </a:r>
            <a:r>
              <a:rPr lang="cs-CZ" b="1" dirty="0"/>
              <a:t>kontrolované participace a mobilizace společnosti prostřednictvím tzv. organických struktur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Objevuje </a:t>
            </a:r>
            <a:r>
              <a:rPr lang="cs-CZ" dirty="0"/>
              <a:t>se touha vytvořit institucionalizovaný kanál pro reprezentaci různorodosti zájmů moderních společností a je odmítnut model třídního konfliktu. Tyto pokusy měly sloužit jako alternativa k mobilizační </a:t>
            </a:r>
            <a:r>
              <a:rPr lang="cs-CZ" dirty="0" smtClean="0"/>
              <a:t>straně </a:t>
            </a:r>
          </a:p>
          <a:p>
            <a:r>
              <a:rPr lang="cs-CZ" dirty="0" smtClean="0"/>
              <a:t>Základní </a:t>
            </a:r>
            <a:r>
              <a:rPr lang="cs-CZ" dirty="0"/>
              <a:t>předpoklad. </a:t>
            </a:r>
            <a:r>
              <a:rPr lang="cs-CZ" b="1" dirty="0"/>
              <a:t>Lidé jsou členy bezpočtu různých sociálních skupin, jež stojí v kontrastu k různým uměle vytvářeným velkým skupinám, rozdělujícím lidi i na nejnižší úrovní a předpokládajícím existenci profesionálních politiků a stranických aparátů vzdálených od všedního života. </a:t>
            </a:r>
            <a:endParaRPr lang="cs-CZ" b="1" dirty="0" smtClean="0"/>
          </a:p>
          <a:p>
            <a:r>
              <a:rPr lang="cs-CZ" dirty="0" smtClean="0"/>
              <a:t>Zásadní </a:t>
            </a:r>
            <a:r>
              <a:rPr lang="cs-CZ" dirty="0"/>
              <a:t>otázka korporatismu zní: </a:t>
            </a:r>
            <a:r>
              <a:rPr lang="cs-CZ" b="1" dirty="0"/>
              <a:t>proč neorganizovat politických život právě na zmíněných malých primárních jednotkách? </a:t>
            </a:r>
            <a:endParaRPr lang="cs-CZ" b="1" dirty="0" smtClean="0"/>
          </a:p>
          <a:p>
            <a:r>
              <a:rPr lang="cs-CZ" dirty="0" smtClean="0"/>
              <a:t>Organický </a:t>
            </a:r>
            <a:r>
              <a:rPr lang="cs-CZ" dirty="0"/>
              <a:t>etatismus – </a:t>
            </a:r>
            <a:r>
              <a:rPr lang="cs-CZ" dirty="0" smtClean="0"/>
              <a:t>A. </a:t>
            </a:r>
            <a:r>
              <a:rPr lang="cs-CZ" dirty="0" err="1" smtClean="0"/>
              <a:t>Salazar</a:t>
            </a:r>
            <a:r>
              <a:rPr lang="cs-CZ" dirty="0"/>
              <a:t>, </a:t>
            </a:r>
            <a:r>
              <a:rPr lang="cs-CZ" dirty="0" err="1"/>
              <a:t>Caetano</a:t>
            </a:r>
            <a:r>
              <a:rPr lang="cs-CZ" dirty="0"/>
              <a:t> – 1926 – 1974, </a:t>
            </a:r>
            <a:r>
              <a:rPr lang="cs-CZ" dirty="0" smtClean="0"/>
              <a:t>E. </a:t>
            </a:r>
            <a:r>
              <a:rPr lang="cs-CZ" dirty="0" err="1" smtClean="0"/>
              <a:t>Dolfus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K. </a:t>
            </a:r>
            <a:r>
              <a:rPr lang="cs-CZ" dirty="0" err="1" smtClean="0"/>
              <a:t>Schusning</a:t>
            </a:r>
            <a:r>
              <a:rPr lang="cs-CZ" dirty="0" smtClean="0"/>
              <a:t> </a:t>
            </a:r>
            <a:r>
              <a:rPr lang="cs-CZ" dirty="0"/>
              <a:t>1934 – 1938, částečně v Franco, </a:t>
            </a:r>
            <a:r>
              <a:rPr lang="cs-CZ" dirty="0" smtClean="0"/>
              <a:t>Mussolini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Mobilizační autoritativní režimy v postdemokratických společnostech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– </a:t>
            </a:r>
            <a:r>
              <a:rPr lang="cs-CZ" dirty="0" err="1"/>
              <a:t>býv</a:t>
            </a:r>
            <a:r>
              <a:rPr lang="cs-CZ" dirty="0"/>
              <a:t>. </a:t>
            </a:r>
            <a:r>
              <a:rPr lang="cs-CZ" dirty="0" smtClean="0"/>
              <a:t>demokracie</a:t>
            </a:r>
            <a:r>
              <a:rPr lang="cs-CZ" dirty="0"/>
              <a:t>, které nebyly schopny řešit větší konflikty. Nelze v nich uskutečnit čistě byrokraticko-militaristickou  vládu, či vládu založenou na principech organického etatismu kvůli touze značné části společnosti participovat na výkonu moci.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typ mobilizačních režimů byl jedním z výsledků fašistických mobilizací v době krize demokratického uspořádání v meziválečné </a:t>
            </a:r>
            <a:r>
              <a:rPr lang="cs-CZ" dirty="0" smtClean="0"/>
              <a:t>Evropě. </a:t>
            </a:r>
          </a:p>
          <a:p>
            <a:r>
              <a:rPr lang="cs-CZ" b="1" dirty="0" smtClean="0"/>
              <a:t>např. italská </a:t>
            </a:r>
            <a:r>
              <a:rPr lang="cs-CZ" b="1" dirty="0"/>
              <a:t>provincie </a:t>
            </a:r>
            <a:r>
              <a:rPr lang="cs-CZ" b="1" dirty="0" err="1"/>
              <a:t>Carnaro</a:t>
            </a:r>
            <a:r>
              <a:rPr lang="cs-CZ" b="1" dirty="0"/>
              <a:t> 1919, popř. </a:t>
            </a:r>
            <a:r>
              <a:rPr lang="cs-CZ" b="1" dirty="0" smtClean="0"/>
              <a:t>fašistická Itálie.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4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Postkoloniální mobilizační AR a Rasové a etnické „demokracie“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cs-CZ" b="1" dirty="0"/>
              <a:t>Postkoloniální mobilizační autoritativní režimy</a:t>
            </a:r>
            <a:r>
              <a:rPr lang="cs-CZ" dirty="0"/>
              <a:t> – mobilizační jediná či dominantní strana vznikla v boji za nezávislost na koloniální mocnosti, v němž také získala svoje pozdější privilegované postavení. </a:t>
            </a:r>
            <a:r>
              <a:rPr lang="cs-CZ" u="sng" dirty="0"/>
              <a:t>Tyto režimy jsou zpočátku založeny na značné mobilizaci společnosti</a:t>
            </a:r>
            <a:r>
              <a:rPr lang="cs-CZ" dirty="0"/>
              <a:t>, která umožnila jejich vznik. Původně mobilizační jediná strana se však nevyvíjí totalitním směrem, ale stává se pouze důležitým komponentem struktury moci. Nejvíce se tento typ realizoval v afrických zemích po získání nezávislosti ve druhé polovině 20. století.</a:t>
            </a:r>
          </a:p>
          <a:p>
            <a:pPr lvl="0" algn="just"/>
            <a:r>
              <a:rPr lang="cs-CZ" b="1" dirty="0"/>
              <a:t>Rasové a etnické „demokracie</a:t>
            </a:r>
            <a:r>
              <a:rPr lang="cs-CZ" b="1" dirty="0" smtClean="0"/>
              <a:t>“</a:t>
            </a:r>
            <a:r>
              <a:rPr lang="cs-CZ" dirty="0" smtClean="0"/>
              <a:t>, </a:t>
            </a:r>
            <a:r>
              <a:rPr lang="cs-CZ" dirty="0"/>
              <a:t>jež v rámci privilegované populace splňují kritéria pro označení jako demokratické. Na druhé straně neprivilegovaná skupina je z tohoto procesu vylučovaná, ať již de </a:t>
            </a:r>
            <a:r>
              <a:rPr lang="cs-CZ" dirty="0" err="1"/>
              <a:t>j</a:t>
            </a:r>
            <a:r>
              <a:rPr lang="cs-CZ" dirty="0" err="1" smtClean="0"/>
              <a:t>ure</a:t>
            </a:r>
            <a:r>
              <a:rPr lang="cs-CZ" dirty="0" smtClean="0"/>
              <a:t>, </a:t>
            </a:r>
            <a:r>
              <a:rPr lang="cs-CZ" dirty="0"/>
              <a:t>nebo de facto. (JAR)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8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Defektní a pretotalitní Ar a Posttotalitní 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/>
              <a:t>Defektní a pretotalitní autoritativní režimy</a:t>
            </a:r>
            <a:r>
              <a:rPr lang="cs-CZ" dirty="0"/>
              <a:t> – pokud stupeň mobilizace společnosti stejně jako míra užité ideologie nutné pro dosažení legitimity společnosti dosahují vysokých hodnot a pokud je limitovaný pluralismus prakticky vyloučen, lze hovořit o totalitním systému. </a:t>
            </a:r>
            <a:endParaRPr lang="cs-CZ" dirty="0" smtClean="0"/>
          </a:p>
          <a:p>
            <a:pPr lvl="1"/>
            <a:r>
              <a:rPr lang="cs-CZ" dirty="0" smtClean="0"/>
              <a:t>V</a:t>
            </a:r>
            <a:r>
              <a:rPr lang="cs-CZ" dirty="0"/>
              <a:t> momentě, kdy se skutečný stav právě popsané situaci ve všech třech aspektech blíží či je </a:t>
            </a:r>
            <a:r>
              <a:rPr lang="cs-CZ" dirty="0" smtClean="0"/>
              <a:t>srovnatelný </a:t>
            </a:r>
            <a:r>
              <a:rPr lang="cs-CZ" dirty="0"/>
              <a:t>pouze ve </a:t>
            </a:r>
            <a:r>
              <a:rPr lang="cs-CZ" dirty="0" smtClean="0"/>
              <a:t>dvou a </a:t>
            </a:r>
            <a:r>
              <a:rPr lang="cs-CZ" dirty="0"/>
              <a:t>ve třetím z rozličných důvodů prozatím ne, </a:t>
            </a:r>
            <a:r>
              <a:rPr lang="cs-CZ" b="1" dirty="0"/>
              <a:t>je možno označit daný režim za defektní totalitarismus či režim pretotalitní. </a:t>
            </a:r>
            <a:endParaRPr lang="cs-CZ" b="1" dirty="0" smtClean="0"/>
          </a:p>
          <a:p>
            <a:pPr lvl="1"/>
            <a:r>
              <a:rPr lang="cs-CZ" dirty="0" smtClean="0"/>
              <a:t>Jako </a:t>
            </a:r>
            <a:r>
              <a:rPr lang="cs-CZ" dirty="0"/>
              <a:t>příklady – období NEP – v SSSR 1921 – 1924, někdy se řadí VE – krátce po konci 2WW. </a:t>
            </a:r>
          </a:p>
          <a:p>
            <a:pPr lvl="0"/>
            <a:r>
              <a:rPr lang="cs-CZ" b="1" dirty="0"/>
              <a:t>Posttotalitní autoritativní režimy</a:t>
            </a:r>
            <a:r>
              <a:rPr lang="cs-CZ" dirty="0"/>
              <a:t> – jde o typ podobný předcházejícímu podíl na moci je vyhrazen pouze členům strany. Zatímco v předchozích typech není </a:t>
            </a:r>
            <a:r>
              <a:rPr lang="cs-CZ" dirty="0" smtClean="0"/>
              <a:t>dominantní </a:t>
            </a:r>
            <a:r>
              <a:rPr lang="cs-CZ" dirty="0"/>
              <a:t>pozice strany ještě z cela dosaženo</a:t>
            </a:r>
            <a:r>
              <a:rPr lang="cs-CZ" b="1" u="sng" dirty="0"/>
              <a:t>, v tomto modelu naprosto </a:t>
            </a:r>
            <a:r>
              <a:rPr lang="cs-CZ" b="1" u="sng" dirty="0" smtClean="0"/>
              <a:t>dominantní </a:t>
            </a:r>
            <a:r>
              <a:rPr lang="cs-CZ" b="1" u="sng" dirty="0"/>
              <a:t>pozice strany, která již nějakou dobu úspěšně fungovala naopak ještě zcela nezmizela. </a:t>
            </a:r>
            <a:endParaRPr lang="cs-CZ" b="1" u="sng" dirty="0" smtClean="0"/>
          </a:p>
          <a:p>
            <a:pPr lvl="1"/>
            <a:r>
              <a:rPr lang="cs-CZ" dirty="0" smtClean="0"/>
              <a:t>Od </a:t>
            </a:r>
            <a:r>
              <a:rPr lang="cs-CZ" dirty="0"/>
              <a:t>předešlých typů se posttotalitní </a:t>
            </a:r>
            <a:r>
              <a:rPr lang="cs-CZ" dirty="0" smtClean="0"/>
              <a:t>autoritativní </a:t>
            </a:r>
            <a:r>
              <a:rPr lang="cs-CZ" dirty="0"/>
              <a:t>režimy odlišují </a:t>
            </a:r>
            <a:r>
              <a:rPr lang="cs-CZ" dirty="0" smtClean="0"/>
              <a:t>politickou </a:t>
            </a:r>
            <a:r>
              <a:rPr lang="cs-CZ" dirty="0"/>
              <a:t>kulturou a kvalitativně naprosto odlišnými vzpomínkami na minulost.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4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Wolfgang Merkel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Diktatura vůdce x diktatura strany</a:t>
            </a:r>
          </a:p>
          <a:p>
            <a:r>
              <a:rPr lang="cs-CZ" dirty="0" smtClean="0"/>
              <a:t>9 typů autoritativních režimů:</a:t>
            </a:r>
          </a:p>
          <a:p>
            <a:r>
              <a:rPr lang="cs-CZ" b="1" dirty="0" smtClean="0"/>
              <a:t>1. Komunistické </a:t>
            </a:r>
            <a:r>
              <a:rPr lang="cs-CZ" b="1" dirty="0"/>
              <a:t>autoritativní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2. Fašistické </a:t>
            </a:r>
            <a:r>
              <a:rPr lang="cs-CZ" b="1" dirty="0"/>
              <a:t>autoritativní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3. Militaristické režimy a</a:t>
            </a:r>
            <a:r>
              <a:rPr lang="cs-CZ" b="1" dirty="0"/>
              <a:t>) Byrokraticko-militaristické </a:t>
            </a:r>
            <a:r>
              <a:rPr lang="cs-CZ" b="1" dirty="0" smtClean="0"/>
              <a:t>režimy, b) </a:t>
            </a:r>
            <a:r>
              <a:rPr lang="cs-CZ" b="1" dirty="0"/>
              <a:t>Militaristické vůdcovské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4. Organicko-etatistické režimy</a:t>
            </a:r>
          </a:p>
          <a:p>
            <a:r>
              <a:rPr lang="cs-CZ" b="1" dirty="0" smtClean="0"/>
              <a:t>5. Rasistické </a:t>
            </a:r>
            <a:r>
              <a:rPr lang="cs-CZ" b="1" dirty="0"/>
              <a:t>autoritativní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6. Modernizační </a:t>
            </a:r>
            <a:r>
              <a:rPr lang="cs-CZ" b="1" dirty="0"/>
              <a:t>autoritativní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7. Teokratické </a:t>
            </a:r>
            <a:r>
              <a:rPr lang="cs-CZ" b="1" dirty="0"/>
              <a:t>autoritativní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8. Dynastické </a:t>
            </a:r>
            <a:r>
              <a:rPr lang="cs-CZ" b="1" dirty="0"/>
              <a:t>autoritativní </a:t>
            </a:r>
            <a:r>
              <a:rPr lang="cs-CZ" b="1" dirty="0" smtClean="0"/>
              <a:t>režimy</a:t>
            </a:r>
          </a:p>
          <a:p>
            <a:r>
              <a:rPr lang="cs-CZ" b="1" dirty="0" smtClean="0"/>
              <a:t>9. Sultanismus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4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1559495" y="0"/>
          <a:ext cx="889349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Znaky</a:t>
                      </a:r>
                      <a:endParaRPr lang="cs-CZ" dirty="0"/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 smtClean="0">
                          <a:effectLst/>
                        </a:rPr>
                        <a:t>1) Monizmus, 2) ideologie,</a:t>
                      </a:r>
                      <a:r>
                        <a:rPr lang="cs-CZ" sz="2000" baseline="0" dirty="0" smtClean="0">
                          <a:effectLst/>
                        </a:rPr>
                        <a:t> 3 )</a:t>
                      </a:r>
                      <a:r>
                        <a:rPr lang="cs-CZ" sz="2000" dirty="0" smtClean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Autoritativní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mentalita,</a:t>
                      </a:r>
                      <a:r>
                        <a:rPr lang="cs-CZ" sz="1800" baseline="0" dirty="0" smtClean="0">
                          <a:effectLst/>
                        </a:rPr>
                        <a:t> 3) </a:t>
                      </a:r>
                      <a:r>
                        <a:rPr lang="cs-CZ" sz="1800" dirty="0" smtClean="0">
                          <a:effectLst/>
                        </a:rPr>
                        <a:t>depolitizace,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Posttotalitní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 smtClean="0">
                          <a:effectLst/>
                        </a:rPr>
                        <a:t>Sultanistické</a:t>
                      </a:r>
                      <a:r>
                        <a:rPr lang="cs-CZ" sz="2000" i="1" dirty="0" smtClean="0">
                          <a:effectLst/>
                        </a:rPr>
                        <a:t>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  <a:endParaRPr lang="cs-CZ" sz="2000" b="1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3088640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a typeface="+mj-lt"/>
                <a:cs typeface="+mj-lt"/>
              </a:rPr>
              <a:t>Operátor audio-video záznamu </a:t>
            </a:r>
            <a:r>
              <a:rPr lang="cs-CZ" sz="4000" dirty="0" smtClean="0">
                <a:ea typeface="+mj-lt"/>
                <a:cs typeface="+mj-lt"/>
              </a:rPr>
              <a:t>Ing. Jiří Zemánek</a:t>
            </a:r>
            <a:r>
              <a:rPr lang="cs-CZ" sz="4000" dirty="0">
                <a:ea typeface="+mj-lt"/>
                <a:cs typeface="+mj-lt"/>
              </a:rPr>
              <a:t/>
            </a:r>
            <a:br>
              <a:rPr lang="cs-CZ" sz="4000" dirty="0">
                <a:ea typeface="+mj-lt"/>
                <a:cs typeface="+mj-lt"/>
              </a:rPr>
            </a:br>
            <a:r>
              <a:rPr lang="cs-CZ" sz="4000" dirty="0">
                <a:ea typeface="+mj-lt"/>
                <a:cs typeface="+mj-lt"/>
              </a:rPr>
              <a:t> </a:t>
            </a:r>
            <a:r>
              <a:rPr lang="cs-CZ" sz="4000" dirty="0" smtClean="0">
                <a:ea typeface="+mj-lt"/>
                <a:cs typeface="+mj-lt"/>
              </a:rPr>
              <a:t> </a:t>
            </a:r>
            <a:r>
              <a:rPr lang="cs-CZ" sz="4000" dirty="0">
                <a:ea typeface="+mj-lt"/>
                <a:cs typeface="+mj-lt"/>
              </a:rPr>
              <a:t> © 2020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99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politické vědy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Autoritářské režimy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Juan José </a:t>
            </a:r>
            <a:r>
              <a:rPr lang="cs-CZ" dirty="0" err="1" smtClean="0"/>
              <a:t>Linz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typy nedemokratických režimů:</a:t>
            </a:r>
          </a:p>
          <a:p>
            <a:r>
              <a:rPr lang="cs-CZ" dirty="0" smtClean="0"/>
              <a:t>1. Totalitní režimy</a:t>
            </a:r>
          </a:p>
          <a:p>
            <a:r>
              <a:rPr lang="cs-CZ" dirty="0" smtClean="0"/>
              <a:t>2. Autoritativní režimy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Sultanistické</a:t>
            </a:r>
            <a:r>
              <a:rPr lang="cs-CZ" dirty="0" smtClean="0"/>
              <a:t> režimy</a:t>
            </a:r>
          </a:p>
          <a:p>
            <a:r>
              <a:rPr lang="cs-CZ" dirty="0" smtClean="0"/>
              <a:t>4. Po revizi společně s Alfredem </a:t>
            </a:r>
            <a:r>
              <a:rPr lang="cs-CZ" dirty="0" err="1" smtClean="0"/>
              <a:t>Stepanem</a:t>
            </a:r>
            <a:r>
              <a:rPr lang="cs-CZ" dirty="0" smtClean="0"/>
              <a:t> – Posttotalitní režimy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1559495" y="0"/>
          <a:ext cx="889349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Znaky</a:t>
                      </a:r>
                      <a:endParaRPr lang="cs-CZ" dirty="0"/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 smtClean="0">
                          <a:effectLst/>
                        </a:rPr>
                        <a:t>1) Monizmus, 2) ideologie,</a:t>
                      </a:r>
                      <a:r>
                        <a:rPr lang="cs-CZ" sz="2000" baseline="0" dirty="0" smtClean="0">
                          <a:effectLst/>
                        </a:rPr>
                        <a:t> 3 )</a:t>
                      </a:r>
                      <a:r>
                        <a:rPr lang="cs-CZ" sz="2000" dirty="0" smtClean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Autoritativní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mentalita,</a:t>
                      </a:r>
                      <a:r>
                        <a:rPr lang="cs-CZ" sz="1800" baseline="0" dirty="0" smtClean="0">
                          <a:effectLst/>
                        </a:rPr>
                        <a:t> 3) </a:t>
                      </a:r>
                      <a:r>
                        <a:rPr lang="cs-CZ" sz="1800" dirty="0" smtClean="0">
                          <a:effectLst/>
                        </a:rPr>
                        <a:t>depolitizace,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 smtClean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effectLst/>
                        </a:rPr>
                        <a:t>Posttotalitní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 smtClean="0">
                          <a:effectLst/>
                        </a:rPr>
                        <a:t> 2) </a:t>
                      </a:r>
                      <a:r>
                        <a:rPr lang="cs-CZ" sz="1800" dirty="0" smtClean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 smtClean="0">
                          <a:effectLst/>
                        </a:rPr>
                        <a:t> 4) </a:t>
                      </a:r>
                      <a:r>
                        <a:rPr lang="cs-CZ" sz="1800" dirty="0" smtClean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 smtClean="0">
                          <a:effectLst/>
                        </a:rPr>
                        <a:t>Sultanistické</a:t>
                      </a:r>
                      <a:r>
                        <a:rPr lang="cs-CZ" sz="2000" i="1" dirty="0" smtClean="0">
                          <a:effectLst/>
                        </a:rPr>
                        <a:t> režimy</a:t>
                      </a:r>
                      <a:endParaRPr lang="cs-CZ" sz="2000" i="1" dirty="0" smtClean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 smtClean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  <a:endParaRPr lang="cs-CZ" sz="2000" b="1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6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J. J. Linze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Juan </a:t>
            </a:r>
            <a:r>
              <a:rPr lang="cs-CZ" dirty="0" err="1" smtClean="0"/>
              <a:t>José</a:t>
            </a:r>
            <a:r>
              <a:rPr lang="cs-CZ" dirty="0" smtClean="0"/>
              <a:t> LINZ: </a:t>
            </a:r>
            <a:r>
              <a:rPr lang="cs-CZ" i="1" dirty="0" smtClean="0"/>
              <a:t>Totalitní a autoritářské režimy </a:t>
            </a:r>
            <a:r>
              <a:rPr lang="cs-CZ" dirty="0" smtClean="0"/>
              <a:t>(</a:t>
            </a:r>
            <a:r>
              <a:rPr lang="cs-CZ" dirty="0" err="1" smtClean="0"/>
              <a:t>Totalitarian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Autoritarian</a:t>
            </a:r>
            <a:r>
              <a:rPr lang="cs-CZ" dirty="0" smtClean="0"/>
              <a:t> </a:t>
            </a:r>
            <a:r>
              <a:rPr lang="cs-CZ" dirty="0" err="1" smtClean="0"/>
              <a:t>Regimes</a:t>
            </a:r>
            <a:r>
              <a:rPr lang="cs-CZ" dirty="0" smtClean="0"/>
              <a:t>)</a:t>
            </a:r>
            <a:r>
              <a:rPr lang="cs-CZ" i="1" dirty="0" smtClean="0"/>
              <a:t>, </a:t>
            </a:r>
            <a:r>
              <a:rPr lang="cs-CZ" dirty="0" smtClean="0"/>
              <a:t>1975</a:t>
            </a:r>
          </a:p>
          <a:p>
            <a:r>
              <a:rPr lang="cs-CZ" dirty="0" smtClean="0"/>
              <a:t>Reflexe Arendtové, Friedricha a </a:t>
            </a:r>
            <a:r>
              <a:rPr lang="cs-CZ" dirty="0" err="1" smtClean="0"/>
              <a:t>Březinského</a:t>
            </a:r>
            <a:r>
              <a:rPr lang="cs-CZ" dirty="0" smtClean="0"/>
              <a:t> – při hodnocení významu totalitní ideologie a strany, která jej prosazuje. </a:t>
            </a:r>
          </a:p>
          <a:p>
            <a:r>
              <a:rPr lang="cs-CZ" dirty="0" smtClean="0"/>
              <a:t>Pro Linze – u totalitních a autoritativních režimů není zásadní teror. </a:t>
            </a:r>
          </a:p>
          <a:p>
            <a:pPr lvl="1"/>
            <a:r>
              <a:rPr lang="cs-CZ" dirty="0" smtClean="0"/>
              <a:t>Poukazuje na příklady nedemokratických režimů, které nenaplňovaly znaky totality, kde byl teror zásadní (Dominikánská republika Rafael </a:t>
            </a:r>
            <a:r>
              <a:rPr lang="cs-CZ" dirty="0" err="1" smtClean="0"/>
              <a:t>Trujillo</a:t>
            </a:r>
            <a:r>
              <a:rPr lang="cs-CZ" dirty="0" smtClean="0"/>
              <a:t>, Uganda – </a:t>
            </a:r>
            <a:r>
              <a:rPr lang="cs-CZ" dirty="0" err="1" smtClean="0"/>
              <a:t>Idi</a:t>
            </a:r>
            <a:r>
              <a:rPr lang="cs-CZ" dirty="0" smtClean="0"/>
              <a:t> Amin)</a:t>
            </a:r>
          </a:p>
          <a:p>
            <a:pPr lvl="1"/>
            <a:r>
              <a:rPr lang="cs-CZ" dirty="0" smtClean="0"/>
              <a:t>Teror byl často přítomen u mnohých režimů (Rudí </a:t>
            </a:r>
            <a:r>
              <a:rPr lang="cs-CZ" dirty="0" err="1" smtClean="0"/>
              <a:t>Khmérové</a:t>
            </a:r>
            <a:r>
              <a:rPr lang="cs-CZ" dirty="0" smtClean="0"/>
              <a:t>, Čínská lidová republika –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-tung), přesto není konstitutivním rysem totalitního režimu.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1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Rozlišení autoritativních a totalitních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554162"/>
            <a:ext cx="8686800" cy="530383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1) Osa monismus x limitovaný pluralismus</a:t>
            </a:r>
            <a:endParaRPr lang="cs-CZ" b="1" dirty="0" smtClean="0"/>
          </a:p>
          <a:p>
            <a:pPr lvl="1"/>
            <a:r>
              <a:rPr lang="cs-CZ" b="1" dirty="0" smtClean="0"/>
              <a:t>Monismus</a:t>
            </a:r>
          </a:p>
          <a:p>
            <a:pPr lvl="1"/>
            <a:r>
              <a:rPr lang="cs-CZ" dirty="0" smtClean="0"/>
              <a:t>Totalitní režim se vyznačuje </a:t>
            </a:r>
            <a:r>
              <a:rPr lang="cs-CZ" dirty="0" smtClean="0"/>
              <a:t>monistickým </a:t>
            </a:r>
            <a:r>
              <a:rPr lang="cs-CZ" dirty="0" smtClean="0"/>
              <a:t>centrem moci, pluralismus jednotlivých institucí a skupin odvozuje svou legitimitu od tohoto jediného centra moci. </a:t>
            </a:r>
          </a:p>
          <a:p>
            <a:pPr lvl="1"/>
            <a:r>
              <a:rPr lang="cs-CZ" dirty="0" smtClean="0"/>
              <a:t>Největší roli sehrává „na exklusivní (přísně selektivní bázi) </a:t>
            </a:r>
            <a:r>
              <a:rPr lang="cs-CZ" dirty="0" smtClean="0"/>
              <a:t>hierarchicky uspořádaná </a:t>
            </a:r>
            <a:r>
              <a:rPr lang="cs-CZ" dirty="0" smtClean="0"/>
              <a:t>strana s </a:t>
            </a:r>
            <a:r>
              <a:rPr lang="cs-CZ" dirty="0" smtClean="0"/>
              <a:t>železnou </a:t>
            </a:r>
            <a:r>
              <a:rPr lang="cs-CZ" dirty="0" smtClean="0"/>
              <a:t>disciplínou, striktním podřízením se </a:t>
            </a:r>
            <a:r>
              <a:rPr lang="cs-CZ" dirty="0" smtClean="0"/>
              <a:t>vedení </a:t>
            </a:r>
            <a:r>
              <a:rPr lang="cs-CZ" dirty="0" smtClean="0"/>
              <a:t>a funkcí naplňovat poslání režimu“.</a:t>
            </a:r>
          </a:p>
          <a:p>
            <a:pPr lvl="1"/>
            <a:r>
              <a:rPr lang="cs-CZ" dirty="0" smtClean="0"/>
              <a:t>Monistické centrum – vysoká kapacita k </a:t>
            </a:r>
            <a:r>
              <a:rPr lang="cs-CZ" dirty="0" smtClean="0"/>
              <a:t>penetraci </a:t>
            </a:r>
            <a:r>
              <a:rPr lang="cs-CZ" dirty="0" smtClean="0"/>
              <a:t>režimu</a:t>
            </a:r>
          </a:p>
          <a:p>
            <a:pPr lvl="1"/>
            <a:r>
              <a:rPr lang="cs-CZ" b="1" dirty="0" smtClean="0"/>
              <a:t>Limitovaný pluralismus</a:t>
            </a:r>
          </a:p>
          <a:p>
            <a:pPr lvl="1"/>
            <a:r>
              <a:rPr lang="cs-CZ" dirty="0" smtClean="0"/>
              <a:t>Představuje nejzásadnější odlišnost mezi autoritativními a totalitními režimy. </a:t>
            </a:r>
          </a:p>
          <a:p>
            <a:pPr lvl="1"/>
            <a:r>
              <a:rPr lang="cs-CZ" dirty="0" smtClean="0"/>
              <a:t>Prvek v podobě jedné strany je celkem běžný, přesto vládnoucí strana bývá značně nesourodá. </a:t>
            </a:r>
          </a:p>
          <a:p>
            <a:pPr lvl="1"/>
            <a:r>
              <a:rPr lang="cs-CZ" dirty="0" smtClean="0"/>
              <a:t>V autoritativním režimu nedochází k úplnému podřízení všech institucí či skupin, řada z nich vykazuje poměrně velkou autonomii. </a:t>
            </a:r>
          </a:p>
          <a:p>
            <a:pPr lvl="1"/>
            <a:r>
              <a:rPr lang="cs-CZ" dirty="0" smtClean="0"/>
              <a:t>Tyto různorodé skupiny jsou z různých důvodů do režimu zapojeny. </a:t>
            </a:r>
          </a:p>
          <a:p>
            <a:pPr lvl="1"/>
            <a:r>
              <a:rPr lang="cs-CZ" dirty="0" smtClean="0"/>
              <a:t>Různorodé skupiny se časem mohou změnit v </a:t>
            </a:r>
            <a:r>
              <a:rPr lang="cs-CZ" dirty="0" smtClean="0"/>
              <a:t>zázemí </a:t>
            </a:r>
            <a:r>
              <a:rPr lang="cs-CZ" dirty="0" smtClean="0"/>
              <a:t>opozice.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Rozlišení autoritativních a totalitních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2) Osa ideologie x mentalita</a:t>
            </a:r>
          </a:p>
          <a:p>
            <a:r>
              <a:rPr lang="cs-CZ" b="1" u="sng" dirty="0" smtClean="0"/>
              <a:t>Mentalita</a:t>
            </a:r>
            <a:r>
              <a:rPr lang="cs-CZ" dirty="0" smtClean="0"/>
              <a:t> – chápána jako určitá cesta „v myšlení a cítění, více emocionální než racionální a poskytující </a:t>
            </a:r>
            <a:r>
              <a:rPr lang="cs-CZ" dirty="0" smtClean="0"/>
              <a:t>nekodifikované </a:t>
            </a:r>
            <a:r>
              <a:rPr lang="cs-CZ" dirty="0" smtClean="0"/>
              <a:t>způsoby reakcí na různé </a:t>
            </a:r>
            <a:r>
              <a:rPr lang="cs-CZ" dirty="0" smtClean="0"/>
              <a:t>situace.“</a:t>
            </a:r>
            <a:endParaRPr lang="cs-CZ" dirty="0" smtClean="0"/>
          </a:p>
          <a:p>
            <a:r>
              <a:rPr lang="cs-CZ" dirty="0" smtClean="0"/>
              <a:t>Opírá se o určité hodnoty a </a:t>
            </a:r>
            <a:r>
              <a:rPr lang="cs-CZ" dirty="0" smtClean="0"/>
              <a:t>hesla, </a:t>
            </a:r>
            <a:r>
              <a:rPr lang="cs-CZ" dirty="0" smtClean="0"/>
              <a:t>která jsou danou společností </a:t>
            </a:r>
            <a:r>
              <a:rPr lang="cs-CZ" dirty="0" smtClean="0"/>
              <a:t>srozumitelná.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8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Ideologie x mentalita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1554163"/>
          <a:ext cx="868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Ideologie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Metalita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Intelektuální</a:t>
                      </a:r>
                      <a:r>
                        <a:rPr lang="cs-CZ" baseline="0" dirty="0" smtClean="0"/>
                        <a:t> obsah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Intelektuální postoj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Pevně tvarovaná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Beztvará, proměnlivá, vágní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Silný utopistický</a:t>
                      </a:r>
                      <a:r>
                        <a:rPr lang="cs-CZ" baseline="0" dirty="0" smtClean="0"/>
                        <a:t>, futuristický element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Blíže k přítomnosti a minulosti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7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Autoritativní režimy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Juan José LINZ: </a:t>
            </a:r>
            <a:r>
              <a:rPr lang="cs-CZ" i="1" dirty="0" smtClean="0"/>
              <a:t>Totalitní </a:t>
            </a:r>
            <a:r>
              <a:rPr lang="cs-CZ" i="1" dirty="0"/>
              <a:t>a autoritářské režimy </a:t>
            </a:r>
            <a:r>
              <a:rPr lang="cs-CZ" dirty="0"/>
              <a:t>(</a:t>
            </a:r>
            <a:r>
              <a:rPr lang="cs-CZ" dirty="0" err="1"/>
              <a:t>Totalitarian</a:t>
            </a:r>
            <a:r>
              <a:rPr lang="cs-CZ" dirty="0"/>
              <a:t> and </a:t>
            </a:r>
            <a:r>
              <a:rPr lang="cs-CZ" dirty="0" err="1"/>
              <a:t>Autoritarian</a:t>
            </a:r>
            <a:r>
              <a:rPr lang="cs-CZ" dirty="0"/>
              <a:t> </a:t>
            </a:r>
            <a:r>
              <a:rPr lang="cs-CZ" dirty="0" err="1" smtClean="0"/>
              <a:t>Regimes</a:t>
            </a:r>
            <a:r>
              <a:rPr lang="cs-CZ" dirty="0" smtClean="0"/>
              <a:t>)</a:t>
            </a:r>
            <a:r>
              <a:rPr lang="cs-CZ" i="1" dirty="0" smtClean="0"/>
              <a:t>, </a:t>
            </a:r>
            <a:r>
              <a:rPr lang="cs-CZ" dirty="0" smtClean="0"/>
              <a:t>1974</a:t>
            </a:r>
          </a:p>
          <a:p>
            <a:r>
              <a:rPr lang="cs-CZ" dirty="0" smtClean="0"/>
              <a:t>Koncept vystavěl na případu Frankova Španělska</a:t>
            </a:r>
          </a:p>
          <a:p>
            <a:r>
              <a:rPr lang="cs-CZ" dirty="0" smtClean="0"/>
              <a:t>Autoritativní režimy charakterizuje jako politické systémy:</a:t>
            </a:r>
          </a:p>
          <a:p>
            <a:pPr lvl="0"/>
            <a:r>
              <a:rPr lang="cs-CZ" b="1" dirty="0" smtClean="0"/>
              <a:t>1) „s</a:t>
            </a:r>
            <a:r>
              <a:rPr lang="cs-CZ" b="1" dirty="0"/>
              <a:t> limitovaným</a:t>
            </a:r>
            <a:r>
              <a:rPr lang="cs-CZ" dirty="0"/>
              <a:t> </a:t>
            </a:r>
            <a:r>
              <a:rPr lang="cs-CZ" b="1" dirty="0"/>
              <a:t>politickým pluralismem</a:t>
            </a:r>
            <a:endParaRPr lang="cs-CZ" dirty="0"/>
          </a:p>
          <a:p>
            <a:pPr lvl="0"/>
            <a:r>
              <a:rPr lang="cs-CZ" b="1" dirty="0" smtClean="0"/>
              <a:t>2) bez </a:t>
            </a:r>
            <a:r>
              <a:rPr lang="cs-CZ" b="1" dirty="0"/>
              <a:t>v</a:t>
            </a:r>
            <a:r>
              <a:rPr lang="cs-CZ" dirty="0"/>
              <a:t>ybroušené a vedoucí </a:t>
            </a:r>
            <a:r>
              <a:rPr lang="cs-CZ" b="1" dirty="0"/>
              <a:t>ideologie</a:t>
            </a:r>
            <a:r>
              <a:rPr lang="cs-CZ" dirty="0"/>
              <a:t>, zato s typickou mentalitou</a:t>
            </a:r>
          </a:p>
          <a:p>
            <a:pPr lvl="0"/>
            <a:r>
              <a:rPr lang="cs-CZ" dirty="0" smtClean="0"/>
              <a:t>3) bez </a:t>
            </a:r>
            <a:r>
              <a:rPr lang="cs-CZ" b="1" dirty="0"/>
              <a:t>extenzivní či intenzivní politické mobilizace</a:t>
            </a:r>
            <a:r>
              <a:rPr lang="cs-CZ" dirty="0"/>
              <a:t> (vyjma některé etapy jejich vývoje)</a:t>
            </a:r>
          </a:p>
          <a:p>
            <a:r>
              <a:rPr lang="cs-CZ" dirty="0" smtClean="0"/>
              <a:t>4) ve </a:t>
            </a:r>
            <a:r>
              <a:rPr lang="cs-CZ" dirty="0"/>
              <a:t>kterých vůdce či výjimečně </a:t>
            </a:r>
            <a:r>
              <a:rPr lang="cs-CZ" b="1" dirty="0"/>
              <a:t>malá skupina uplatňuje moc</a:t>
            </a:r>
            <a:r>
              <a:rPr lang="cs-CZ" dirty="0"/>
              <a:t> uvnitř formálně špatně definovaných, avšak předvídatelných </a:t>
            </a:r>
            <a:r>
              <a:rPr lang="cs-CZ" dirty="0" smtClean="0"/>
              <a:t>hranic.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4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D8EA54-FCDE-4C53-BC95-F76FE7115B9B}">
  <ds:schemaRefs>
    <ds:schemaRef ds:uri="79b7b8bb-93ec-47cc-a1d6-47c5928ac23a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9332cfc-b023-4904-b12a-69ce444ff898"/>
  </ds:schemaRefs>
</ds:datastoreItem>
</file>

<file path=customXml/itemProps3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1119</Words>
  <Application>Microsoft Office PowerPoint</Application>
  <PresentationFormat>Širokoúhlá obrazovka</PresentationFormat>
  <Paragraphs>127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9" baseType="lpstr">
      <vt:lpstr>SimSun</vt:lpstr>
      <vt:lpstr>Arial</vt:lpstr>
      <vt:lpstr>Calibri</vt:lpstr>
      <vt:lpstr>Calibri Light</vt:lpstr>
      <vt:lpstr>Franklin Gothic Book</vt:lpstr>
      <vt:lpstr>Franklin Gothic Medium</vt:lpstr>
      <vt:lpstr>Symbol</vt:lpstr>
      <vt:lpstr>Times New Roman</vt:lpstr>
      <vt:lpstr>Wingdings 2</vt:lpstr>
      <vt:lpstr>Motiv Office</vt:lpstr>
      <vt:lpstr>Cesta</vt:lpstr>
      <vt:lpstr>Základy politické vědy</vt:lpstr>
      <vt:lpstr>Základy politické vědy</vt:lpstr>
      <vt:lpstr>Juan José Linz</vt:lpstr>
      <vt:lpstr>Prezentace aplikace PowerPoint</vt:lpstr>
      <vt:lpstr>Přístup J. J. Linze</vt:lpstr>
      <vt:lpstr>Rozlišení autoritativních a totalitních režimů</vt:lpstr>
      <vt:lpstr>Rozlišení autoritativních a totalitních režimů</vt:lpstr>
      <vt:lpstr>Ideologie x mentalita</vt:lpstr>
      <vt:lpstr>Autoritativní režimy</vt:lpstr>
      <vt:lpstr>Typy autoritativních režimů podle J. J. Linze</vt:lpstr>
      <vt:lpstr>Byrokraticko-militaristické autoritativní režimy </vt:lpstr>
      <vt:lpstr>Organicko-etatistické autoritativní režimy </vt:lpstr>
      <vt:lpstr>Mobilizační autoritativní režimy v postdemokratických společnostech </vt:lpstr>
      <vt:lpstr>Postkoloniální mobilizační AR a Rasové a etnické „demokracie“</vt:lpstr>
      <vt:lpstr>Defektní a pretotalitní Ar a Posttotalitní AR</vt:lpstr>
      <vt:lpstr>Wolfgang Merkel</vt:lpstr>
      <vt:lpstr>Prezentace aplikace PowerPoint</vt:lpstr>
      <vt:lpstr>Operátor audio-video záznamu Ing. Jiří Zemánek    ©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Administrator</cp:lastModifiedBy>
  <cp:revision>4</cp:revision>
  <dcterms:created xsi:type="dcterms:W3CDTF">2020-07-28T16:37:17Z</dcterms:created>
  <dcterms:modified xsi:type="dcterms:W3CDTF">2020-12-01T14:40:28Z</dcterms:modified>
</cp:coreProperties>
</file>