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7B6A14F-8867-41D9-A3CE-FA70B8E9D941}">
          <p14:sldIdLst>
            <p14:sldId id="262"/>
          </p14:sldIdLst>
        </p14:section>
        <p14:section name="Oddíl bez názvu" id="{2B1EDDA3-6781-47CA-BEF2-549C4DC69BF0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7FFF7-6FF8-445F-9CA7-BDC63E2CB76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89744-3ED8-45F8-AB19-A5E93602D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10523-FC2F-4946-9F59-E5F3508A58F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55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71.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FEEAB-53B0-4AAA-A51C-B784005C25C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40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942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773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7062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824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0479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848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961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77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66840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629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4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649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Základy </a:t>
            </a:r>
            <a:r>
              <a:rPr lang="cs-CZ" sz="4000" smtClean="0"/>
              <a:t>politické vědy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 demokracie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Rozmanitost teorií demokracie</a:t>
            </a:r>
          </a:p>
          <a:p>
            <a:pPr lvl="1"/>
            <a:r>
              <a:rPr lang="cs-CZ" b="1" dirty="0" smtClean="0"/>
              <a:t>Normativně zaměřené demokratické teorie </a:t>
            </a:r>
            <a:r>
              <a:rPr lang="cs-CZ" dirty="0" smtClean="0"/>
              <a:t>(založeny na hodnotovém pojímání demokracie – zkoumají k jakým cílům a ideálům má daný systém směřovat, jaké mechanizmy využívat a o jaké hodnoty se má opírat)</a:t>
            </a:r>
          </a:p>
          <a:p>
            <a:pPr lvl="1"/>
            <a:r>
              <a:rPr lang="cs-CZ" b="1" dirty="0" smtClean="0"/>
              <a:t>Empiricky orientované </a:t>
            </a:r>
            <a:r>
              <a:rPr lang="cs-CZ" dirty="0" smtClean="0"/>
              <a:t>(hledají „praktičtější odpovědi – jak daný politický systém funguje, na základě sledování konkrétních politických systémů pak formulují obecnou teorii)…</a:t>
            </a:r>
          </a:p>
          <a:p>
            <a:pPr lvl="1"/>
            <a:endParaRPr lang="cs-CZ" dirty="0"/>
          </a:p>
          <a:p>
            <a:pPr lvl="1"/>
            <a:r>
              <a:rPr lang="cs-CZ" b="1" dirty="0" smtClean="0"/>
              <a:t>Většina teorií kombinuje oba přístupy.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7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Koncepty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Zastupitelská demokracie</a:t>
            </a:r>
          </a:p>
          <a:p>
            <a:r>
              <a:rPr lang="cs-CZ" b="1" dirty="0" smtClean="0"/>
              <a:t>Přímá demokracie </a:t>
            </a:r>
            <a:r>
              <a:rPr lang="cs-CZ" dirty="0" smtClean="0"/>
              <a:t>(participační demokracie)</a:t>
            </a:r>
          </a:p>
          <a:p>
            <a:pPr lvl="1"/>
            <a:r>
              <a:rPr lang="cs-CZ" dirty="0" smtClean="0"/>
              <a:t>(Obě skupiny zahrnují mnoho různorodých forem)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2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Liberální demokracie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Koncept zastupitelské demokracie </a:t>
            </a:r>
            <a:r>
              <a:rPr lang="cs-CZ" dirty="0" smtClean="0"/>
              <a:t>– vychází z předpokladu, že </a:t>
            </a:r>
            <a:r>
              <a:rPr lang="cs-CZ" i="1" dirty="0" smtClean="0"/>
              <a:t>„občané nevykonávají moc přímo, ale prostřednictvím volených zástupců, kteří reprezentují jejích zájmy“.</a:t>
            </a:r>
          </a:p>
          <a:p>
            <a:r>
              <a:rPr lang="cs-CZ" b="1" dirty="0" smtClean="0"/>
              <a:t>Základní instituce </a:t>
            </a:r>
            <a:r>
              <a:rPr lang="cs-CZ" dirty="0" smtClean="0"/>
              <a:t>– parlament, politické strany, volný poslanecký mandát a všeobecné volební právo. </a:t>
            </a:r>
          </a:p>
          <a:p>
            <a:r>
              <a:rPr lang="cs-CZ" b="1" dirty="0" smtClean="0"/>
              <a:t>Idea</a:t>
            </a:r>
            <a:r>
              <a:rPr lang="cs-CZ" dirty="0" smtClean="0"/>
              <a:t> – spojená s Johnem Lockem (</a:t>
            </a:r>
            <a:r>
              <a:rPr lang="cs-CZ" dirty="0" err="1" smtClean="0"/>
              <a:t>Předdemokratický</a:t>
            </a:r>
            <a:r>
              <a:rPr lang="cs-CZ" dirty="0" smtClean="0"/>
              <a:t> liberalizmus)</a:t>
            </a:r>
          </a:p>
          <a:p>
            <a:r>
              <a:rPr lang="cs-CZ" dirty="0" smtClean="0"/>
              <a:t>Idea se vyvinula v koncepci, kterou můžeme nazvat liberální demokracií)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liberální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340768"/>
            <a:ext cx="86868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Protektivní demokracie </a:t>
            </a:r>
            <a:r>
              <a:rPr lang="cs-CZ" dirty="0" smtClean="0"/>
              <a:t>– vychází z pojetí J. Locka</a:t>
            </a:r>
            <a:r>
              <a:rPr lang="cs-CZ" b="1" dirty="0" smtClean="0"/>
              <a:t>, odpovědnost vlády za ochranu přirozených práv občanů</a:t>
            </a:r>
            <a:r>
              <a:rPr lang="cs-CZ" dirty="0" smtClean="0"/>
              <a:t>. Má silně individualistický charakter (ochrana svobody člověka). K jejím základním pilířům patří </a:t>
            </a:r>
            <a:r>
              <a:rPr lang="cs-CZ" u="sng" dirty="0" smtClean="0"/>
              <a:t>princip dělby moci, garance politických práv občanů, separace státu a občanské společnosti založené na soukromém vlastnictví a tržní ekonomice </a:t>
            </a:r>
            <a:r>
              <a:rPr lang="cs-CZ" dirty="0" smtClean="0"/>
              <a:t>(</a:t>
            </a:r>
            <a:r>
              <a:rPr lang="cs-CZ" dirty="0" err="1" smtClean="0"/>
              <a:t>Jeremy</a:t>
            </a:r>
            <a:r>
              <a:rPr lang="cs-CZ" dirty="0" smtClean="0"/>
              <a:t> </a:t>
            </a:r>
            <a:r>
              <a:rPr lang="cs-CZ" dirty="0" err="1" smtClean="0"/>
              <a:t>Bentham</a:t>
            </a:r>
            <a:r>
              <a:rPr lang="cs-CZ" dirty="0" smtClean="0"/>
              <a:t> a James </a:t>
            </a:r>
            <a:r>
              <a:rPr lang="cs-CZ" dirty="0" err="1" smtClean="0"/>
              <a:t>Mill</a:t>
            </a:r>
            <a:r>
              <a:rPr lang="cs-CZ" dirty="0" smtClean="0"/>
              <a:t>) </a:t>
            </a:r>
          </a:p>
          <a:p>
            <a:r>
              <a:rPr lang="cs-CZ" b="1" dirty="0" smtClean="0"/>
              <a:t>Vývojová demokracie </a:t>
            </a:r>
            <a:r>
              <a:rPr lang="cs-CZ" dirty="0" smtClean="0"/>
              <a:t>– důraz především </a:t>
            </a:r>
            <a:r>
              <a:rPr lang="cs-CZ" u="sng" dirty="0" smtClean="0"/>
              <a:t>na rovnost občanů</a:t>
            </a:r>
            <a:r>
              <a:rPr lang="cs-CZ" dirty="0" smtClean="0"/>
              <a:t>, která má doplňovat liberalizmus kladoucí důraz na svobodu jednotlivců. Pro zajištění </a:t>
            </a:r>
            <a:r>
              <a:rPr lang="cs-CZ" u="sng" dirty="0" smtClean="0"/>
              <a:t>rovnosti je nutná aktivnější role státu </a:t>
            </a:r>
            <a:r>
              <a:rPr lang="cs-CZ" dirty="0" smtClean="0"/>
              <a:t>(John </a:t>
            </a:r>
            <a:r>
              <a:rPr lang="cs-CZ" dirty="0" err="1" smtClean="0"/>
              <a:t>Stuart</a:t>
            </a:r>
            <a:r>
              <a:rPr lang="cs-CZ" dirty="0" smtClean="0"/>
              <a:t> </a:t>
            </a:r>
            <a:r>
              <a:rPr lang="cs-CZ" dirty="0" err="1" smtClean="0"/>
              <a:t>Mill</a:t>
            </a:r>
            <a:r>
              <a:rPr lang="cs-CZ" dirty="0" smtClean="0"/>
              <a:t>, Alexis de </a:t>
            </a:r>
            <a:r>
              <a:rPr lang="cs-CZ" dirty="0" err="1" smtClean="0"/>
              <a:t>Tocqueville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Kritika liberální demokracie</a:t>
            </a:r>
          </a:p>
          <a:p>
            <a:pPr lvl="1"/>
            <a:r>
              <a:rPr lang="cs-CZ" dirty="0" smtClean="0"/>
              <a:t>Marxisté, Teorie elit – </a:t>
            </a:r>
            <a:r>
              <a:rPr lang="cs-CZ" dirty="0" err="1" smtClean="0"/>
              <a:t>Mosca</a:t>
            </a:r>
            <a:r>
              <a:rPr lang="cs-CZ" dirty="0" smtClean="0"/>
              <a:t>, </a:t>
            </a:r>
            <a:r>
              <a:rPr lang="cs-CZ" dirty="0" err="1" smtClean="0"/>
              <a:t>Pareto</a:t>
            </a:r>
            <a:r>
              <a:rPr lang="cs-CZ" dirty="0" smtClean="0"/>
              <a:t>, </a:t>
            </a:r>
            <a:r>
              <a:rPr lang="cs-CZ" dirty="0" err="1" smtClean="0"/>
              <a:t>Michels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Rozvoj teorie elit poté vyústil v revizi teorie demokracie – Joseph </a:t>
            </a:r>
            <a:r>
              <a:rPr lang="cs-CZ" dirty="0" err="1" smtClean="0"/>
              <a:t>Schumpeter</a:t>
            </a:r>
            <a:r>
              <a:rPr lang="cs-CZ" dirty="0" smtClean="0"/>
              <a:t>, 40. leta 20. století – pro demokracii je klíčový prvek konkurence, který zajišťují soutěživé volby. Ty jsou mechanizmem pro obměnu elit u moci a možnost výběru mezi různými alternativami.</a:t>
            </a:r>
          </a:p>
          <a:p>
            <a:pPr lvl="1"/>
            <a:r>
              <a:rPr lang="cs-CZ" dirty="0" smtClean="0"/>
              <a:t>Legální demokracie – 70. leta a 80. leta 20. století – vzestup neoliberální politiky – kritika přílišné expanze sociálního státu. Východisko hledají v omezení funkcí státu na minimum. Základní ochranu občanů má poskytovat </a:t>
            </a:r>
            <a:r>
              <a:rPr lang="cs-CZ" dirty="0" err="1" smtClean="0"/>
              <a:t>lváda</a:t>
            </a:r>
            <a:r>
              <a:rPr lang="cs-CZ" dirty="0" smtClean="0"/>
              <a:t> zákona. (Fridrich August von Hayek a Robert </a:t>
            </a:r>
            <a:r>
              <a:rPr lang="cs-CZ" dirty="0" err="1" smtClean="0"/>
              <a:t>Nozick</a:t>
            </a:r>
            <a:r>
              <a:rPr lang="cs-CZ" dirty="0" smtClean="0"/>
              <a:t>).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27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Empirické koncepty zastupitelské demokracie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9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Pluralismus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Značně heterogenní teorie. </a:t>
            </a:r>
          </a:p>
          <a:p>
            <a:r>
              <a:rPr lang="cs-CZ" dirty="0" smtClean="0"/>
              <a:t>V každé demokratické společnosti existuje </a:t>
            </a:r>
            <a:r>
              <a:rPr lang="cs-CZ" b="1" dirty="0" smtClean="0"/>
              <a:t>mnoho center politické moci </a:t>
            </a:r>
            <a:r>
              <a:rPr lang="cs-CZ" dirty="0" smtClean="0"/>
              <a:t>(nejen politické, ale i ekonomické atd.). Tato centra představují </a:t>
            </a:r>
            <a:r>
              <a:rPr lang="cs-CZ" b="1" dirty="0" smtClean="0"/>
              <a:t>různé skupiny. </a:t>
            </a:r>
            <a:r>
              <a:rPr lang="cs-CZ" dirty="0" smtClean="0"/>
              <a:t>Ty jsou propojeny různými </a:t>
            </a:r>
            <a:r>
              <a:rPr lang="cs-CZ" b="1" dirty="0" smtClean="0"/>
              <a:t>vazbami, ale i konflikty</a:t>
            </a:r>
            <a:r>
              <a:rPr lang="cs-CZ" dirty="0" smtClean="0"/>
              <a:t>. </a:t>
            </a:r>
          </a:p>
          <a:p>
            <a:r>
              <a:rPr lang="cs-CZ" b="1" u="sng" dirty="0" smtClean="0"/>
              <a:t>Soupeření těchto skupin zabraňuje monopolizaci politického prostoru napomáhá fungování a udržení demokratického systému. </a:t>
            </a:r>
          </a:p>
          <a:p>
            <a:r>
              <a:rPr lang="cs-CZ" b="1" u="sng" dirty="0" smtClean="0"/>
              <a:t>Teorie POLYARCHIE </a:t>
            </a:r>
            <a:r>
              <a:rPr lang="cs-CZ" dirty="0" smtClean="0"/>
              <a:t> (Viz další snímky)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9066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neo</a:t>
            </a:r>
            <a:r>
              <a:rPr lang="cs-CZ" dirty="0" smtClean="0"/>
              <a:t>)korporativizmus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Vymezen proti pluralizmu </a:t>
            </a:r>
          </a:p>
          <a:p>
            <a:r>
              <a:rPr lang="cs-CZ" dirty="0" err="1" smtClean="0"/>
              <a:t>Neokorporativizmus</a:t>
            </a:r>
            <a:r>
              <a:rPr lang="cs-CZ" dirty="0" smtClean="0"/>
              <a:t> (70. leta 20. století)</a:t>
            </a:r>
          </a:p>
          <a:p>
            <a:r>
              <a:rPr lang="cs-CZ" dirty="0" smtClean="0"/>
              <a:t>Korporativizmus spjat s Mussoliniho Itálií, </a:t>
            </a:r>
            <a:r>
              <a:rPr lang="cs-CZ" dirty="0" err="1" smtClean="0"/>
              <a:t>Dollfussovým</a:t>
            </a:r>
            <a:r>
              <a:rPr lang="cs-CZ" dirty="0" smtClean="0"/>
              <a:t> Rakouskem atd. </a:t>
            </a:r>
          </a:p>
          <a:p>
            <a:r>
              <a:rPr lang="cs-CZ" dirty="0" smtClean="0"/>
              <a:t>Ve 2. polovině 20. století „rehabilitace“ pojmu. </a:t>
            </a:r>
          </a:p>
          <a:p>
            <a:r>
              <a:rPr lang="cs-CZ" dirty="0" smtClean="0"/>
              <a:t>Mezi státem a společnosti </a:t>
            </a:r>
            <a:r>
              <a:rPr lang="cs-CZ" b="1" u="sng" dirty="0" smtClean="0"/>
              <a:t>je zajištěn hierarchizovaný systém organizací </a:t>
            </a:r>
            <a:r>
              <a:rPr lang="cs-CZ" dirty="0" smtClean="0"/>
              <a:t>(např. odbory, podnikatelská sdružení) s monopolem v dané oblasti, členství v těchto organizacích je zpravidla povinné. Uspořádání zajišťuje sociální stabilitu.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6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Robert </a:t>
            </a:r>
            <a:r>
              <a:rPr lang="cs-CZ" dirty="0" err="1" smtClean="0"/>
              <a:t>Dahl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Podmínky plné demokracie:</a:t>
            </a:r>
          </a:p>
          <a:p>
            <a:r>
              <a:rPr lang="cs-CZ" dirty="0" smtClean="0"/>
              <a:t>I. Rovné hlasovací právo</a:t>
            </a:r>
          </a:p>
          <a:p>
            <a:r>
              <a:rPr lang="cs-CZ" dirty="0" smtClean="0"/>
              <a:t>II. Účinná participace</a:t>
            </a:r>
          </a:p>
          <a:p>
            <a:r>
              <a:rPr lang="cs-CZ" dirty="0" smtClean="0"/>
              <a:t>III. Pochopení založené na informacích</a:t>
            </a:r>
          </a:p>
          <a:p>
            <a:r>
              <a:rPr lang="cs-CZ" dirty="0" smtClean="0"/>
              <a:t>IV. Konečná kontrola </a:t>
            </a:r>
            <a:r>
              <a:rPr lang="cs-CZ" dirty="0" err="1" smtClean="0"/>
              <a:t>démosem</a:t>
            </a:r>
            <a:r>
              <a:rPr lang="cs-CZ" dirty="0" smtClean="0"/>
              <a:t> (lid musí mít právo rozhodovat o tom, které otázky budou zahrnuty do rozhodovacího procesu)</a:t>
            </a:r>
          </a:p>
          <a:p>
            <a:r>
              <a:rPr lang="cs-CZ" dirty="0" smtClean="0"/>
              <a:t>V. Univerzálnost (všeobecné volební právo pro všechny dospělé jedince).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Polyarchie</a:t>
            </a:r>
            <a:r>
              <a:rPr lang="cs-CZ" dirty="0" smtClean="0"/>
              <a:t> (Robert </a:t>
            </a:r>
            <a:r>
              <a:rPr lang="cs-CZ" dirty="0" err="1" smtClean="0"/>
              <a:t>Dahl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Kritéria Polyarchické demokracie:</a:t>
            </a:r>
          </a:p>
          <a:p>
            <a:r>
              <a:rPr lang="cs-CZ" dirty="0" smtClean="0"/>
              <a:t>1) Volení státní úředníci (zástupci)</a:t>
            </a:r>
          </a:p>
          <a:p>
            <a:r>
              <a:rPr lang="cs-CZ" dirty="0" smtClean="0"/>
              <a:t>2) Svobodné, spravedlivé a časté volby</a:t>
            </a:r>
          </a:p>
          <a:p>
            <a:r>
              <a:rPr lang="cs-CZ" dirty="0" smtClean="0"/>
              <a:t>3) Všeobecné volební právo</a:t>
            </a:r>
          </a:p>
          <a:p>
            <a:r>
              <a:rPr lang="cs-CZ" dirty="0"/>
              <a:t>4</a:t>
            </a:r>
            <a:r>
              <a:rPr lang="cs-CZ" dirty="0" smtClean="0"/>
              <a:t>) Právo ucházet se o úřad</a:t>
            </a:r>
          </a:p>
          <a:p>
            <a:r>
              <a:rPr lang="cs-CZ" dirty="0" smtClean="0"/>
              <a:t>5) Svoboda projevu</a:t>
            </a:r>
          </a:p>
          <a:p>
            <a:r>
              <a:rPr lang="cs-CZ" dirty="0"/>
              <a:t>6</a:t>
            </a:r>
            <a:r>
              <a:rPr lang="cs-CZ" dirty="0" smtClean="0"/>
              <a:t>) Alternativní zdroje informací</a:t>
            </a:r>
          </a:p>
          <a:p>
            <a:r>
              <a:rPr lang="cs-CZ" dirty="0"/>
              <a:t>7</a:t>
            </a:r>
            <a:r>
              <a:rPr lang="cs-CZ" dirty="0" smtClean="0"/>
              <a:t>) Svoboda sdružování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3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ArenD</a:t>
            </a:r>
            <a:r>
              <a:rPr lang="cs-CZ" dirty="0" smtClean="0"/>
              <a:t> </a:t>
            </a:r>
            <a:r>
              <a:rPr lang="cs-CZ" dirty="0" err="1" smtClean="0"/>
              <a:t>Lijphart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typu </a:t>
            </a:r>
            <a:r>
              <a:rPr lang="cs-CZ" b="1" dirty="0" err="1" smtClean="0"/>
              <a:t>konsociační</a:t>
            </a:r>
            <a:r>
              <a:rPr lang="cs-CZ" b="1" dirty="0" smtClean="0"/>
              <a:t> demokracie</a:t>
            </a:r>
          </a:p>
          <a:p>
            <a:r>
              <a:rPr lang="cs-CZ" dirty="0" smtClean="0"/>
              <a:t>Tento typ později revidován a označen za konsensuální demokracii</a:t>
            </a:r>
          </a:p>
          <a:p>
            <a:r>
              <a:rPr lang="cs-CZ" dirty="0" smtClean="0"/>
              <a:t>Konsensuální demokracie stojí v protikladu s </a:t>
            </a:r>
            <a:r>
              <a:rPr lang="cs-CZ" b="1" dirty="0" err="1" smtClean="0"/>
              <a:t>Westminsterskou</a:t>
            </a:r>
            <a:r>
              <a:rPr lang="cs-CZ" dirty="0" smtClean="0"/>
              <a:t> demokracií.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6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Základy politické vědy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Demokracie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0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8686800" cy="1112525"/>
          </a:xfrm>
        </p:spPr>
        <p:txBody>
          <a:bodyPr>
            <a:normAutofit fontScale="90000"/>
          </a:bodyPr>
          <a:lstStyle/>
          <a:p>
            <a:r>
              <a:rPr lang="cs-CZ" sz="3100" dirty="0" err="1"/>
              <a:t>Westminsterská</a:t>
            </a:r>
            <a:r>
              <a:rPr lang="cs-CZ" sz="3100" dirty="0"/>
              <a:t> x Konsensuální demokracie </a:t>
            </a:r>
            <a:br>
              <a:rPr lang="cs-CZ" sz="3100" dirty="0"/>
            </a:br>
            <a:r>
              <a:rPr lang="cs-CZ" sz="1600" dirty="0"/>
              <a:t>Převzato: </a:t>
            </a:r>
            <a:r>
              <a:rPr lang="cs-CZ" sz="1600" dirty="0">
                <a:solidFill>
                  <a:schemeClr val="tx1"/>
                </a:solidFill>
                <a:effectLst/>
              </a:rPr>
              <a:t>HLOUŠEK, Vít – KOPEČEK, Lubomír – ŠEDO, Jakub: </a:t>
            </a:r>
            <a:r>
              <a:rPr lang="cs-CZ" sz="1600" i="1" dirty="0">
                <a:solidFill>
                  <a:schemeClr val="tx1"/>
                </a:solidFill>
                <a:effectLst/>
              </a:rPr>
              <a:t>Politické systémy.</a:t>
            </a:r>
            <a:r>
              <a:rPr lang="cs-CZ" sz="1600" dirty="0">
                <a:solidFill>
                  <a:schemeClr val="tx1"/>
                </a:solidFill>
                <a:effectLst/>
              </a:rPr>
              <a:t> Brno 2011, s. 71.</a:t>
            </a:r>
            <a:br>
              <a:rPr lang="cs-CZ" sz="1600" dirty="0">
                <a:solidFill>
                  <a:schemeClr val="tx1"/>
                </a:solidFill>
                <a:effectLst/>
              </a:rPr>
            </a:b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631504" y="1194021"/>
          <a:ext cx="8686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Institucionální rysy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Westminsterský</a:t>
                      </a:r>
                      <a:r>
                        <a:rPr lang="cs-CZ" baseline="0" dirty="0" smtClean="0"/>
                        <a:t> model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Konsensuální</a:t>
                      </a:r>
                      <a:r>
                        <a:rPr lang="cs-CZ" baseline="0" dirty="0" smtClean="0"/>
                        <a:t> model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Exekutiva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Koncentrace v</a:t>
                      </a:r>
                      <a:r>
                        <a:rPr lang="cs-CZ" baseline="0" dirty="0" smtClean="0"/>
                        <a:t> rukou jednobarevné vlády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Široké</a:t>
                      </a:r>
                      <a:r>
                        <a:rPr lang="cs-CZ" baseline="0" dirty="0" smtClean="0"/>
                        <a:t> koalice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Vztah legislativy a exekutivy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Dominance</a:t>
                      </a:r>
                      <a:r>
                        <a:rPr lang="cs-CZ" baseline="0" dirty="0" smtClean="0"/>
                        <a:t> vlády nad parlamentem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Rovnováha mezi legislativou</a:t>
                      </a:r>
                      <a:r>
                        <a:rPr lang="cs-CZ" baseline="0" dirty="0" smtClean="0"/>
                        <a:t> a exekutivou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Stranický 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Bipartizmus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Multipartizmus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Volební 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Většinový nebo disproporční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Poměrný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Systém zájmových skupin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Pluralistický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Korporativistický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Teritoriální</a:t>
                      </a:r>
                      <a:r>
                        <a:rPr lang="cs-CZ" baseline="0" dirty="0" smtClean="0"/>
                        <a:t> uspořádání moci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Unitární</a:t>
                      </a:r>
                      <a:r>
                        <a:rPr lang="cs-CZ" baseline="0" dirty="0" smtClean="0"/>
                        <a:t> a centralizovaný 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Federální a decentralizovaný stát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Podoba legislativní moci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Jednokomorový,</a:t>
                      </a:r>
                      <a:r>
                        <a:rPr lang="cs-CZ" baseline="0" dirty="0" smtClean="0"/>
                        <a:t> příp. asymetrický bikameralizmus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Symetrický bikameralizmus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Snadnost změnitelnosti</a:t>
                      </a:r>
                      <a:r>
                        <a:rPr lang="cs-CZ" baseline="0" dirty="0" smtClean="0"/>
                        <a:t>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Flexibilita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Rigidita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Soudní kontrola ústavnosti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Soudní kontrola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Pozice centrální banky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Závislost na exekutivě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Nezávislost</a:t>
                      </a:r>
                      <a:r>
                        <a:rPr lang="cs-CZ" baseline="0" dirty="0" smtClean="0"/>
                        <a:t> na exekutivě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typy modelů demokracie (empirický přístup k teorii demokracie)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Pluralizmus x (</a:t>
            </a:r>
            <a:r>
              <a:rPr lang="cs-CZ" dirty="0" err="1" smtClean="0"/>
              <a:t>neo</a:t>
            </a:r>
            <a:r>
              <a:rPr lang="cs-CZ" dirty="0" smtClean="0"/>
              <a:t>)korporativizmus</a:t>
            </a:r>
          </a:p>
          <a:p>
            <a:r>
              <a:rPr lang="cs-CZ" dirty="0" smtClean="0"/>
              <a:t>Parlamentní demokracie x prezidentská demokracie (všechny státy kromě Švýcarska jsou zařaditelné)</a:t>
            </a:r>
          </a:p>
          <a:p>
            <a:r>
              <a:rPr lang="cs-CZ" dirty="0" err="1" smtClean="0"/>
              <a:t>Westministerská</a:t>
            </a:r>
            <a:r>
              <a:rPr lang="cs-CZ" dirty="0" smtClean="0"/>
              <a:t> x konsensuální (konsociační) demokracie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8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1559495" y="1"/>
          <a:ext cx="8893496" cy="653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Znaky</a:t>
                      </a:r>
                      <a:endParaRPr lang="cs-CZ" dirty="0"/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 smtClean="0">
                          <a:effectLst/>
                        </a:rPr>
                        <a:t>1) Monizmus, 2) ideologie,</a:t>
                      </a:r>
                      <a:r>
                        <a:rPr lang="cs-CZ" sz="2000" baseline="0" dirty="0" smtClean="0">
                          <a:effectLst/>
                        </a:rPr>
                        <a:t> 3 )</a:t>
                      </a:r>
                      <a:r>
                        <a:rPr lang="cs-CZ" sz="2000" dirty="0" smtClean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Autoritativní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mentalita,</a:t>
                      </a:r>
                      <a:r>
                        <a:rPr lang="cs-CZ" sz="1800" baseline="0" dirty="0" smtClean="0">
                          <a:effectLst/>
                        </a:rPr>
                        <a:t> 3) </a:t>
                      </a:r>
                      <a:r>
                        <a:rPr lang="cs-CZ" sz="1800" dirty="0" smtClean="0">
                          <a:effectLst/>
                        </a:rPr>
                        <a:t>depolitizace,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Posttotalitní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 smtClean="0">
                          <a:effectLst/>
                        </a:rPr>
                        <a:t>Sultanistické</a:t>
                      </a:r>
                      <a:r>
                        <a:rPr lang="cs-CZ" sz="2000" i="1" dirty="0" smtClean="0">
                          <a:effectLst/>
                        </a:rPr>
                        <a:t>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  <a:endParaRPr lang="cs-CZ" sz="2000" b="1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Demokracie – </a:t>
            </a:r>
            <a:r>
              <a:rPr lang="cs-CZ" smtClean="0"/>
              <a:t>teoretické vymezení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Abraham Lincoln „vláda lidu, prostřednictvím lidu a pro lid“</a:t>
            </a:r>
          </a:p>
          <a:p>
            <a:pPr lvl="1"/>
            <a:r>
              <a:rPr lang="cs-CZ" dirty="0" smtClean="0"/>
              <a:t>Tato definice vycházela z klasického řeckého pojetí</a:t>
            </a:r>
          </a:p>
          <a:p>
            <a:pPr lvl="1"/>
            <a:r>
              <a:rPr lang="cs-CZ" dirty="0" err="1" smtClean="0"/>
              <a:t>Démokritos</a:t>
            </a:r>
            <a:r>
              <a:rPr lang="cs-CZ" dirty="0" smtClean="0"/>
              <a:t> z Abdéry</a:t>
            </a:r>
            <a:endParaRPr lang="cs-CZ" dirty="0"/>
          </a:p>
          <a:p>
            <a:r>
              <a:rPr lang="cs-CZ" dirty="0" smtClean="0"/>
              <a:t>Lincolnova definice</a:t>
            </a:r>
          </a:p>
          <a:p>
            <a:pPr lvl="1"/>
            <a:r>
              <a:rPr lang="cs-CZ" dirty="0" smtClean="0"/>
              <a:t>„vláda lidu“ je mocí z lidu, a to nejenom proto, že zahrnuje celý lid, ale rovněž proto, že získává legitimitu díky podpoře lidu.</a:t>
            </a:r>
          </a:p>
          <a:p>
            <a:pPr lvl="1"/>
            <a:r>
              <a:rPr lang="cs-CZ" dirty="0" smtClean="0"/>
              <a:t>„vláda prostřednictvím lidu“ - výkon moci lidem, tzn. Široké účasti lidu na procesu vládnutí</a:t>
            </a:r>
          </a:p>
          <a:p>
            <a:pPr lvl="1"/>
            <a:r>
              <a:rPr lang="cs-CZ" dirty="0" smtClean="0"/>
              <a:t>„vláda pro lid“ – snaha působit pro společné blaho všech lidí a zajištění práv jednotlivců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6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 - Jednoznačný pojem?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G. </a:t>
            </a:r>
            <a:r>
              <a:rPr lang="cs-CZ" dirty="0" err="1" smtClean="0"/>
              <a:t>Sartori</a:t>
            </a:r>
            <a:r>
              <a:rPr lang="cs-CZ" dirty="0" smtClean="0"/>
              <a:t>: </a:t>
            </a:r>
            <a:r>
              <a:rPr lang="cs-CZ" b="1" dirty="0" smtClean="0"/>
              <a:t>„Zatemnění pojmu demokracie“</a:t>
            </a:r>
          </a:p>
          <a:p>
            <a:pPr lvl="1"/>
            <a:r>
              <a:rPr lang="cs-CZ" dirty="0" smtClean="0"/>
              <a:t>„Vláda lidu“ může být chápána tak, že </a:t>
            </a:r>
            <a:r>
              <a:rPr lang="cs-CZ" b="1" dirty="0" smtClean="0"/>
              <a:t>lid si vládne sám </a:t>
            </a:r>
            <a:r>
              <a:rPr lang="cs-CZ" dirty="0" smtClean="0"/>
              <a:t>(tj. přímá demokracie) , nebo i tak, že lid je </a:t>
            </a:r>
            <a:r>
              <a:rPr lang="cs-CZ" b="1" dirty="0" smtClean="0"/>
              <a:t>pouhým objektem vlády,</a:t>
            </a:r>
            <a:r>
              <a:rPr lang="cs-CZ" dirty="0" smtClean="0"/>
              <a:t> nebo vláda vychází z lidu, a vláda svou zákonnost odvozuje ze souhlasu lidu. (Podle </a:t>
            </a:r>
            <a:r>
              <a:rPr lang="cs-CZ" dirty="0" err="1" smtClean="0"/>
              <a:t>Sartoriho</a:t>
            </a:r>
            <a:r>
              <a:rPr lang="cs-CZ" dirty="0" smtClean="0"/>
              <a:t> první složka obsahuje několik možných forem)</a:t>
            </a:r>
          </a:p>
          <a:p>
            <a:pPr lvl="1"/>
            <a:r>
              <a:rPr lang="cs-CZ" dirty="0" smtClean="0"/>
              <a:t>„vláda prostřednictvím lidu“ je příliš nejasná na to, aby se dala specifikovat</a:t>
            </a:r>
          </a:p>
          <a:p>
            <a:pPr lvl="1"/>
            <a:r>
              <a:rPr lang="cs-CZ" dirty="0" smtClean="0"/>
              <a:t>„vláda pro lid“ – nejjasnější ze 3 složek – znamená vládu pro dobro lidu, v jeho prospěch. </a:t>
            </a:r>
            <a:r>
              <a:rPr lang="cs-CZ" b="1" u="sng" dirty="0" smtClean="0"/>
              <a:t>Přesto i tato formulace může být zneužitelná (např. komunistické země)</a:t>
            </a:r>
          </a:p>
          <a:p>
            <a:r>
              <a:rPr lang="cs-CZ" b="1" dirty="0" smtClean="0"/>
              <a:t>Problémem je problematičnost jednotného chápání pojmu demokracie</a:t>
            </a:r>
          </a:p>
          <a:p>
            <a:r>
              <a:rPr lang="cs-CZ" b="1" dirty="0" smtClean="0"/>
              <a:t>Obecný konsenzus okolo výkladu je v současnosti prakticky nemožný.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9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Geneze demokracie v historické perspektivě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Klasické demokracie</a:t>
            </a:r>
          </a:p>
          <a:p>
            <a:pPr lvl="1"/>
            <a:r>
              <a:rPr lang="cs-CZ" dirty="0" smtClean="0"/>
              <a:t>Řecké městské státy</a:t>
            </a:r>
          </a:p>
          <a:p>
            <a:pPr lvl="1"/>
            <a:r>
              <a:rPr lang="cs-CZ" dirty="0" smtClean="0"/>
              <a:t>Řím</a:t>
            </a:r>
          </a:p>
          <a:p>
            <a:pPr lvl="1"/>
            <a:r>
              <a:rPr lang="cs-CZ" dirty="0" smtClean="0"/>
              <a:t>Středověké, italské městské státy</a:t>
            </a:r>
          </a:p>
          <a:p>
            <a:r>
              <a:rPr lang="cs-CZ" b="1" dirty="0" smtClean="0"/>
              <a:t>Druhá transformace (18. a 19. století):</a:t>
            </a:r>
          </a:p>
          <a:p>
            <a:pPr lvl="1"/>
            <a:r>
              <a:rPr lang="cs-CZ" dirty="0" smtClean="0"/>
              <a:t>(transformace od městského státu k národnímu státu, tento typ byl spojen se zastupitelskou formou vlády a myšlenkou politické rovnosti).</a:t>
            </a:r>
          </a:p>
          <a:p>
            <a:r>
              <a:rPr lang="cs-CZ" b="1" dirty="0" smtClean="0"/>
              <a:t>Třetí vlna transformace (R. </a:t>
            </a:r>
            <a:r>
              <a:rPr lang="cs-CZ" b="1" dirty="0" err="1" smtClean="0"/>
              <a:t>Dahl</a:t>
            </a:r>
            <a:r>
              <a:rPr lang="cs-CZ" b="1" dirty="0" smtClean="0"/>
              <a:t>) </a:t>
            </a:r>
          </a:p>
          <a:p>
            <a:pPr lvl="1"/>
            <a:r>
              <a:rPr lang="cs-CZ" dirty="0" smtClean="0"/>
              <a:t>Spojena s řešením problémů, se kterými se demokracie setkávala ke konci 20. století. Možnost použití </a:t>
            </a:r>
            <a:r>
              <a:rPr lang="cs-CZ" b="1" dirty="0" smtClean="0"/>
              <a:t>telekomunikačních a informačních technologií </a:t>
            </a:r>
            <a:r>
              <a:rPr lang="cs-CZ" dirty="0" smtClean="0"/>
              <a:t>(</a:t>
            </a:r>
            <a:r>
              <a:rPr lang="cs-CZ" dirty="0" err="1" smtClean="0"/>
              <a:t>Dahl</a:t>
            </a:r>
            <a:r>
              <a:rPr lang="cs-CZ" dirty="0" smtClean="0"/>
              <a:t>, blízko ke stoupencům participační teorie demokracie – snaha zvýšit aktivní účast lidí na demokratickém rozhodovacím procesu).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8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DEMOKRACIE </a:t>
            </a:r>
            <a:endParaRPr lang="cs-CZ" dirty="0"/>
          </a:p>
          <a:p>
            <a:r>
              <a:rPr lang="cs-CZ" dirty="0"/>
              <a:t>Starověké Řecko, Řím, Itálie – renesance – chyběly jim 3 základní politické instituce – celostátní parlament se sestávající z volených zástupců a lidem zvolené místní vlády, jež by byly podřazeny vládě celostátní. Systém, který by kombinoval demokracii na místní úrovni s parlamentem voleným všemi občany. </a:t>
            </a:r>
          </a:p>
          <a:p>
            <a:r>
              <a:rPr lang="cs-CZ" dirty="0" smtClean="0"/>
              <a:t>Skandinávie </a:t>
            </a:r>
            <a:r>
              <a:rPr lang="cs-CZ" dirty="0"/>
              <a:t>– místní shromáždění – v roce 930 – na </a:t>
            </a:r>
            <a:r>
              <a:rPr lang="cs-CZ" dirty="0" smtClean="0"/>
              <a:t>Islandu </a:t>
            </a:r>
            <a:r>
              <a:rPr lang="cs-CZ" dirty="0" err="1"/>
              <a:t>Althing</a:t>
            </a:r>
            <a:r>
              <a:rPr lang="cs-CZ" dirty="0"/>
              <a:t> – shromáždění nadřazeno místním shromážděním.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5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starověké 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velké nerovnosti – otroci, ženy </a:t>
            </a:r>
          </a:p>
          <a:p>
            <a:pPr lvl="0"/>
            <a:r>
              <a:rPr lang="cs-CZ" dirty="0"/>
              <a:t>parlamenty často byli vůči panovníkovi ve slabším postavení </a:t>
            </a:r>
          </a:p>
          <a:p>
            <a:pPr lvl="0"/>
            <a:r>
              <a:rPr lang="cs-CZ" dirty="0"/>
              <a:t>zástupci nezastupovali všechny obyvatele</a:t>
            </a:r>
          </a:p>
          <a:p>
            <a:pPr lvl="0"/>
            <a:r>
              <a:rPr lang="cs-CZ" dirty="0"/>
              <a:t>politická opozice – nedostatek legitimity a legálnosti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2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demokracie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1. Zabraňuje </a:t>
            </a:r>
            <a:r>
              <a:rPr lang="cs-CZ" dirty="0"/>
              <a:t>vzniku tyranie</a:t>
            </a:r>
          </a:p>
          <a:p>
            <a:pPr lvl="0"/>
            <a:r>
              <a:rPr lang="cs-CZ" dirty="0" smtClean="0"/>
              <a:t>2. Zajišťuje </a:t>
            </a:r>
            <a:r>
              <a:rPr lang="cs-CZ" dirty="0"/>
              <a:t>základní práva</a:t>
            </a:r>
          </a:p>
          <a:p>
            <a:pPr lvl="0"/>
            <a:r>
              <a:rPr lang="cs-CZ" dirty="0" smtClean="0"/>
              <a:t>3. Zajišťuje </a:t>
            </a:r>
            <a:r>
              <a:rPr lang="cs-CZ" dirty="0"/>
              <a:t>všeobecnou svobodu</a:t>
            </a:r>
          </a:p>
          <a:p>
            <a:pPr lvl="0"/>
            <a:r>
              <a:rPr lang="cs-CZ" dirty="0" smtClean="0"/>
              <a:t>4. Umožňuje </a:t>
            </a:r>
            <a:r>
              <a:rPr lang="cs-CZ" dirty="0"/>
              <a:t>lidem, aby rozhodovali sami o sobě</a:t>
            </a:r>
          </a:p>
          <a:p>
            <a:pPr lvl="0"/>
            <a:r>
              <a:rPr lang="cs-CZ" dirty="0" smtClean="0"/>
              <a:t>5. Umožňuje </a:t>
            </a:r>
            <a:r>
              <a:rPr lang="cs-CZ" dirty="0"/>
              <a:t>mravní samostatnost</a:t>
            </a:r>
          </a:p>
          <a:p>
            <a:pPr lvl="0"/>
            <a:r>
              <a:rPr lang="cs-CZ" dirty="0" smtClean="0"/>
              <a:t>6. Umožňuje </a:t>
            </a:r>
            <a:r>
              <a:rPr lang="cs-CZ" dirty="0"/>
              <a:t>mravní rozvoj člověka</a:t>
            </a:r>
          </a:p>
          <a:p>
            <a:pPr lvl="0"/>
            <a:r>
              <a:rPr lang="cs-CZ" dirty="0" smtClean="0"/>
              <a:t>7. Chrání </a:t>
            </a:r>
            <a:r>
              <a:rPr lang="cs-CZ" dirty="0"/>
              <a:t>základní osobní zájmy lidí</a:t>
            </a:r>
          </a:p>
          <a:p>
            <a:r>
              <a:rPr lang="cs-CZ" dirty="0" smtClean="0"/>
              <a:t>8. Zajišťuje </a:t>
            </a:r>
            <a:r>
              <a:rPr lang="cs-CZ" dirty="0"/>
              <a:t>politickou </a:t>
            </a:r>
            <a:r>
              <a:rPr lang="cs-CZ" dirty="0" smtClean="0"/>
              <a:t>rovnost</a:t>
            </a:r>
          </a:p>
          <a:p>
            <a:r>
              <a:rPr lang="cs-CZ" b="1" dirty="0" smtClean="0"/>
              <a:t>Moderní demokracie kromě toho: </a:t>
            </a:r>
          </a:p>
          <a:p>
            <a:pPr lvl="1"/>
            <a:r>
              <a:rPr lang="cs-CZ" dirty="0" smtClean="0"/>
              <a:t>9. Usiluje </a:t>
            </a:r>
            <a:r>
              <a:rPr lang="cs-CZ" dirty="0"/>
              <a:t>o mír</a:t>
            </a:r>
          </a:p>
          <a:p>
            <a:pPr lvl="1"/>
            <a:r>
              <a:rPr lang="cs-CZ" dirty="0" smtClean="0"/>
              <a:t>10. Usiluje </a:t>
            </a:r>
            <a:r>
              <a:rPr lang="cs-CZ" dirty="0"/>
              <a:t>o prosperitu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20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79b7b8bb-93ec-47cc-a1d6-47c5928ac23a"/>
    <ds:schemaRef ds:uri="http://www.w3.org/XML/1998/namespace"/>
    <ds:schemaRef ds:uri="89332cfc-b023-4904-b12a-69ce444ff898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1521</Words>
  <Application>Microsoft Office PowerPoint</Application>
  <PresentationFormat>Širokoúhlá obrazovka</PresentationFormat>
  <Paragraphs>159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32" baseType="lpstr">
      <vt:lpstr>SimSun</vt:lpstr>
      <vt:lpstr>Arial</vt:lpstr>
      <vt:lpstr>Calibri</vt:lpstr>
      <vt:lpstr>Calibri Light</vt:lpstr>
      <vt:lpstr>Franklin Gothic Book</vt:lpstr>
      <vt:lpstr>Franklin Gothic Medium</vt:lpstr>
      <vt:lpstr>Symbol</vt:lpstr>
      <vt:lpstr>Times New Roman</vt:lpstr>
      <vt:lpstr>Wingdings 2</vt:lpstr>
      <vt:lpstr>Motiv Office</vt:lpstr>
      <vt:lpstr>Cesta</vt:lpstr>
      <vt:lpstr>Základy politické vědy</vt:lpstr>
      <vt:lpstr>Základy politické vědy  </vt:lpstr>
      <vt:lpstr>Prezentace aplikace PowerPoint</vt:lpstr>
      <vt:lpstr>Definice Demokracie – teoretické vymezení</vt:lpstr>
      <vt:lpstr>Demokracie - Jednoznačný pojem?</vt:lpstr>
      <vt:lpstr>Geneze demokracie v historické perspektivě</vt:lpstr>
      <vt:lpstr>Demokracie</vt:lpstr>
      <vt:lpstr>Limity starověké demokracie</vt:lpstr>
      <vt:lpstr>Výhody demokracie  </vt:lpstr>
      <vt:lpstr>Koncepty demokracie </vt:lpstr>
      <vt:lpstr>Základní Koncepty demokracie</vt:lpstr>
      <vt:lpstr>Liberální demokracie </vt:lpstr>
      <vt:lpstr>Varianty liberální demokracie</vt:lpstr>
      <vt:lpstr>Empirické koncepty zastupitelské demokracie</vt:lpstr>
      <vt:lpstr>Pluralismus</vt:lpstr>
      <vt:lpstr>(neo)korporativizmus</vt:lpstr>
      <vt:lpstr>Robert Dahl</vt:lpstr>
      <vt:lpstr>Polyarchie (Robert Dahl)</vt:lpstr>
      <vt:lpstr>ArenD Lijphart</vt:lpstr>
      <vt:lpstr>Westminsterská x Konsensuální demokracie  Převzato: HLOUŠEK, Vít – KOPEČEK, Lubomír – ŠEDO, Jakub: Politické systémy. Brno 2011, s. 71. </vt:lpstr>
      <vt:lpstr>Další typy modelů demokracie (empirický přístup k teorii demokracie)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2</cp:revision>
  <dcterms:created xsi:type="dcterms:W3CDTF">2020-07-28T16:37:17Z</dcterms:created>
  <dcterms:modified xsi:type="dcterms:W3CDTF">2020-12-02T13:23:17Z</dcterms:modified>
</cp:coreProperties>
</file>