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C7FB5-43F0-4A37-8FA8-0C41C638D3E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AFA30-90E0-4FBD-B4E1-D666628F7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23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POTTER, David: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Explaining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Democratization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In: POTTER, David a kol.: (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Democratization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Cambridge 2008, s. 10.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34308D-52C9-4D5A-A788-9E9E552735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93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ÁGH,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Atilla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Globalization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Centra-East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Conutries´demoratization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Fourth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In: MARKOWSKI,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Radosław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WNUK-LIPIŃSKI, Edmund (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.):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Transformative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Paths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Eastern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Warszaw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2001, s. 94.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34308D-52C9-4D5A-A788-9E9E552735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3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9084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5249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0106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9810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3793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44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DE4A03-37C0-4907-813F-604A1B39D3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853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756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40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08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1553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239D2D-0D42-4B28-9943-DFD6AB948EF0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DE4A03-37C0-4907-813F-604A1B39D3B4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667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Základy </a:t>
            </a:r>
            <a:r>
              <a:rPr lang="cs-CZ" sz="400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Vlny a protivlny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Demokratizační vlny (S. </a:t>
            </a:r>
            <a:r>
              <a:rPr lang="cs-CZ" dirty="0" err="1"/>
              <a:t>Huntington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1. vlna (dlouhá) 1828-1926</a:t>
            </a:r>
          </a:p>
          <a:p>
            <a:pPr lvl="1"/>
            <a:r>
              <a:rPr lang="cs-CZ" dirty="0"/>
              <a:t>1. protivlna 1922-1942</a:t>
            </a:r>
          </a:p>
          <a:p>
            <a:pPr lvl="1"/>
            <a:r>
              <a:rPr lang="cs-CZ" dirty="0"/>
              <a:t>2. vlna (krátká) 1943-1962</a:t>
            </a:r>
          </a:p>
          <a:p>
            <a:pPr lvl="1"/>
            <a:r>
              <a:rPr lang="cs-CZ" dirty="0"/>
              <a:t>2. protivlna 1958-1975</a:t>
            </a:r>
          </a:p>
          <a:p>
            <a:pPr lvl="1"/>
            <a:r>
              <a:rPr lang="cs-CZ" dirty="0"/>
              <a:t>3. vlna 1974-současnost</a:t>
            </a:r>
          </a:p>
          <a:p>
            <a:r>
              <a:rPr lang="cs-CZ" dirty="0"/>
              <a:t>R. </a:t>
            </a:r>
            <a:r>
              <a:rPr lang="cs-CZ" dirty="0" err="1"/>
              <a:t>Dahl</a:t>
            </a:r>
            <a:r>
              <a:rPr lang="cs-CZ" dirty="0"/>
              <a:t> – Rozmach </a:t>
            </a:r>
            <a:r>
              <a:rPr lang="cs-CZ" dirty="0" err="1"/>
              <a:t>Polyarchií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1776 – 1930 – americká a francouzská revoluce, konec první světové války a následné zhroucení </a:t>
            </a:r>
            <a:r>
              <a:rPr lang="cs-CZ" dirty="0" err="1"/>
              <a:t>polyarchií</a:t>
            </a:r>
            <a:endParaRPr lang="cs-CZ" dirty="0"/>
          </a:p>
          <a:p>
            <a:pPr lvl="1"/>
            <a:r>
              <a:rPr lang="cs-CZ" dirty="0"/>
              <a:t>1950 – 1959 – konec druhé světové války, proces dekolonizace</a:t>
            </a:r>
          </a:p>
          <a:p>
            <a:pPr lvl="1"/>
            <a:r>
              <a:rPr lang="cs-CZ" dirty="0"/>
              <a:t>1980-1989 – rozmach </a:t>
            </a:r>
            <a:r>
              <a:rPr lang="cs-CZ" dirty="0" err="1"/>
              <a:t>polyarchií</a:t>
            </a:r>
            <a:r>
              <a:rPr lang="cs-CZ" dirty="0"/>
              <a:t> v zemích lat. Ameriky</a:t>
            </a:r>
          </a:p>
        </p:txBody>
      </p:sp>
    </p:spTree>
    <p:extLst>
      <p:ext uri="{BB962C8B-B14F-4D97-AF65-F5344CB8AC3E}">
        <p14:creationId xmlns:p14="http://schemas.microsoft.com/office/powerpoint/2010/main" val="39246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Vlny demokratizace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268760"/>
            <a:ext cx="850392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Michael </a:t>
            </a:r>
            <a:r>
              <a:rPr lang="cs-CZ" dirty="0" err="1"/>
              <a:t>McFaul</a:t>
            </a:r>
            <a:r>
              <a:rPr lang="cs-CZ" dirty="0"/>
              <a:t> (4)</a:t>
            </a:r>
          </a:p>
          <a:p>
            <a:r>
              <a:rPr lang="cs-CZ" dirty="0" err="1"/>
              <a:t>Atilla</a:t>
            </a:r>
            <a:r>
              <a:rPr lang="cs-CZ" dirty="0"/>
              <a:t> </a:t>
            </a:r>
            <a:r>
              <a:rPr lang="cs-CZ" dirty="0" err="1"/>
              <a:t>Ágh</a:t>
            </a:r>
            <a:r>
              <a:rPr lang="cs-CZ" dirty="0"/>
              <a:t> (5)</a:t>
            </a:r>
          </a:p>
          <a:p>
            <a:r>
              <a:rPr lang="cs-CZ" dirty="0" err="1"/>
              <a:t>Renske</a:t>
            </a:r>
            <a:r>
              <a:rPr lang="cs-CZ" dirty="0"/>
              <a:t> </a:t>
            </a:r>
            <a:r>
              <a:rPr lang="cs-CZ" dirty="0" err="1"/>
              <a:t>Dorenspleet</a:t>
            </a:r>
            <a:endParaRPr lang="cs-CZ" dirty="0"/>
          </a:p>
          <a:p>
            <a:r>
              <a:rPr lang="cs-CZ" b="1" dirty="0"/>
              <a:t>Rozdíly mezi jižní Evropou, Latinskou Amerikou a střední a východní Evropou</a:t>
            </a:r>
            <a:r>
              <a:rPr lang="cs-CZ" dirty="0"/>
              <a:t> považují tito autoři </a:t>
            </a:r>
            <a:r>
              <a:rPr lang="cs-CZ" b="1" u="sng" dirty="0"/>
              <a:t>za velice značné</a:t>
            </a:r>
            <a:r>
              <a:rPr lang="cs-CZ" dirty="0"/>
              <a:t>, proto nelze o nich hovořit jako o zemích, které se demokratizovaly v rámci jediné demokratizační vlny. </a:t>
            </a:r>
          </a:p>
          <a:p>
            <a:r>
              <a:rPr lang="cs-CZ" dirty="0"/>
              <a:t>Michael </a:t>
            </a:r>
            <a:r>
              <a:rPr lang="cs-CZ" dirty="0" err="1"/>
              <a:t>McFaul</a:t>
            </a:r>
            <a:r>
              <a:rPr lang="cs-CZ" dirty="0"/>
              <a:t> -  představují postkomunistické země čtvrtou vlnu, </a:t>
            </a:r>
          </a:p>
          <a:p>
            <a:r>
              <a:rPr lang="cs-CZ" dirty="0" err="1"/>
              <a:t>Atillu</a:t>
            </a:r>
            <a:r>
              <a:rPr lang="cs-CZ" dirty="0"/>
              <a:t> </a:t>
            </a:r>
            <a:r>
              <a:rPr lang="cs-CZ" dirty="0" err="1"/>
              <a:t>Ágha</a:t>
            </a:r>
            <a:r>
              <a:rPr lang="cs-CZ" dirty="0"/>
              <a:t> dokonce ani skupina postkomunistických zemí nemůže být brána jako homogenní, protože představuje tři velmi odlišné regiony: </a:t>
            </a:r>
          </a:p>
          <a:p>
            <a:pPr lvl="1"/>
            <a:r>
              <a:rPr lang="cs-CZ" dirty="0"/>
              <a:t>Země střední Evropy, Balkánu a východní Evropy. </a:t>
            </a:r>
          </a:p>
          <a:p>
            <a:pPr lvl="1"/>
            <a:r>
              <a:rPr lang="cs-CZ" dirty="0"/>
              <a:t>U zemí střední Evropy, kam </a:t>
            </a:r>
            <a:r>
              <a:rPr lang="cs-CZ" dirty="0" err="1"/>
              <a:t>Ágh</a:t>
            </a:r>
            <a:r>
              <a:rPr lang="cs-CZ" dirty="0"/>
              <a:t> řadí „Polsko, Česko, Slovensko Maďarsko, Slovinsko a Chorvatsko, se ukazuje, že čím více se vzdalují od počátku 90. let, jsou podstatněji odlišné od demokratizací v jižní Evropě a Latinské Americe, které proběhly ve skutečné třetí vlně. Ve stejné míře, </a:t>
            </a:r>
            <a:r>
              <a:rPr lang="cs-CZ" dirty="0" err="1"/>
              <a:t>středovýchodoevropské</a:t>
            </a:r>
            <a:r>
              <a:rPr lang="cs-CZ" dirty="0"/>
              <a:t> demokratizace jsou stále více a více rozdílné od budoucích balkánských a východoevropských transformací, které můžeme považovat za nadcházející pátou vlnu za několik dekád.“</a:t>
            </a:r>
            <a:r>
              <a:rPr lang="cs-CZ" i="1" dirty="0"/>
              <a:t> </a:t>
            </a:r>
          </a:p>
          <a:p>
            <a:r>
              <a:rPr lang="cs-CZ" dirty="0" err="1"/>
              <a:t>Jerzy</a:t>
            </a:r>
            <a:r>
              <a:rPr lang="cs-CZ" dirty="0"/>
              <a:t> </a:t>
            </a:r>
            <a:r>
              <a:rPr lang="cs-CZ" dirty="0" err="1"/>
              <a:t>Wiatr</a:t>
            </a:r>
            <a:r>
              <a:rPr lang="cs-CZ" dirty="0"/>
              <a:t> – koncepty čtyř nebo dokonce více vln demokratizace, by mohly zásadně narušit </a:t>
            </a:r>
            <a:r>
              <a:rPr lang="cs-CZ" dirty="0" err="1"/>
              <a:t>Huntingtonův</a:t>
            </a:r>
            <a:r>
              <a:rPr lang="cs-CZ" dirty="0"/>
              <a:t> koncept, protože každá demokratizační vlna je poté následována zpětnou protivlnou, která má za následek další vlnu demokratizace. Žádnou další jsme od roku 1974 nezaznamenali.  </a:t>
            </a:r>
          </a:p>
        </p:txBody>
      </p:sp>
    </p:spTree>
    <p:extLst>
      <p:ext uri="{BB962C8B-B14F-4D97-AF65-F5344CB8AC3E}">
        <p14:creationId xmlns:p14="http://schemas.microsoft.com/office/powerpoint/2010/main" val="21370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Huntington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Pět změn v nedemokratických společnostech, které vedly k demokratizaci: </a:t>
            </a:r>
          </a:p>
          <a:p>
            <a:pPr lvl="0"/>
            <a:r>
              <a:rPr lang="cs-CZ" dirty="0"/>
              <a:t>1) </a:t>
            </a:r>
            <a:r>
              <a:rPr lang="cs-CZ" i="1" dirty="0"/>
              <a:t>„Prohlubující se problémy legitimity autoritářských systémů ve světě, kde se demokratické hodnoty těšily obecné popularitě, závislost legitimity těchto režimů na jejich výkonnosti a úpadek takové legitimity v důsledku vojenských porážek, hospodářského selhávání a ropných krizí let 1973-1974 a 1978-1979.</a:t>
            </a:r>
          </a:p>
          <a:p>
            <a:r>
              <a:rPr lang="cs-CZ" i="1" dirty="0"/>
              <a:t>2) Bezprecedentní celosvětový hospodářský růst šedesátých let dvacátého století, v jehož důsledku došlo v mnoha zemích ke vzestupu životní úrovně většiny obyvatel, ke zvýšení kvality vzdělání a k výraznému nárůstu počtu příslušníků městské střední třídy.</a:t>
            </a:r>
          </a:p>
          <a:p>
            <a:pPr lvl="0"/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111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534400" cy="758952"/>
          </a:xfrm>
        </p:spPr>
        <p:txBody>
          <a:bodyPr>
            <a:noAutofit/>
          </a:bodyPr>
          <a:lstStyle/>
          <a:p>
            <a:r>
              <a:rPr lang="cs-CZ" sz="2800" dirty="0"/>
              <a:t>Změny v nedemokratických společnostech </a:t>
            </a:r>
            <a:br>
              <a:rPr lang="cs-CZ" sz="2800" dirty="0"/>
            </a:br>
            <a:r>
              <a:rPr lang="cs-CZ" sz="2800" dirty="0"/>
              <a:t>(S. </a:t>
            </a:r>
            <a:r>
              <a:rPr lang="cs-CZ" sz="2800" dirty="0" err="1"/>
              <a:t>Huntington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50703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3) Nápadné změny doktríny i činnosti katolické církve, které se poprvé projevily v průběhu Druhého vatikánského koncilu v letech 1963–1965, a související proměna řady národních církví z obhájců </a:t>
            </a:r>
            <a:r>
              <a:rPr lang="cs-CZ" dirty="0" err="1"/>
              <a:t>statu</a:t>
            </a:r>
            <a:r>
              <a:rPr lang="cs-CZ" dirty="0"/>
              <a:t> quo v odpůrce autoritářství a obhájce sociálních hospodářských a politických reforem.</a:t>
            </a:r>
          </a:p>
          <a:p>
            <a:pPr lvl="0"/>
            <a:r>
              <a:rPr lang="cs-CZ" dirty="0"/>
              <a:t>4) Změny v politice vnějších činitelů včetně nového postoje Evropského společenství k možnosti přijímání dalších členů, k níž došlo v šedesátých letech, zásadní proměny zahraniční politiky Spojených států po roce 1974, odkdy se jejím významným prvkem stalo prosazování lidských práv a demokracie v jiných zemích a Gorbačovova dramatická změna sovětské politiky a s ní související rezignace na udržování sovětské říše, k níž došlo na konci osmdesátých let, a </a:t>
            </a:r>
          </a:p>
          <a:p>
            <a:pPr lvl="0"/>
            <a:r>
              <a:rPr lang="cs-CZ" dirty="0"/>
              <a:t>5) ‚lavinový efekt‘ neboli ‚inspirace příkladem‘, jejž poskytovaly první přechody k demokracii v rámci třetí vlny posilující ty, kdo v jiných zemích usilovali o podobné změny režimu, a poskytující jim vhodné modely (to vše bylo navíc ještě posíleno novými prostředky mezinárodní komunikace).“ </a:t>
            </a:r>
            <a:r>
              <a:rPr lang="cs-CZ" dirty="0" err="1"/>
              <a:t>Huntington</a:t>
            </a:r>
            <a:r>
              <a:rPr lang="cs-CZ" dirty="0"/>
              <a:t>, 2008, 52).</a:t>
            </a:r>
          </a:p>
        </p:txBody>
      </p:sp>
    </p:spTree>
    <p:extLst>
      <p:ext uri="{BB962C8B-B14F-4D97-AF65-F5344CB8AC3E}">
        <p14:creationId xmlns:p14="http://schemas.microsoft.com/office/powerpoint/2010/main" val="37491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Terry</a:t>
            </a:r>
            <a:r>
              <a:rPr lang="cs-CZ" dirty="0"/>
              <a:t> L. Karl a Phillipe </a:t>
            </a:r>
            <a:r>
              <a:rPr lang="cs-CZ" dirty="0" err="1"/>
              <a:t>Schmitter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Interakce mezi vládnoucími skupinami a představiteli opozice</a:t>
            </a:r>
          </a:p>
          <a:p>
            <a:pPr lvl="1"/>
            <a:r>
              <a:rPr lang="cs-CZ" b="1" dirty="0"/>
              <a:t>Pakt,</a:t>
            </a:r>
            <a:r>
              <a:rPr lang="cs-CZ" dirty="0"/>
              <a:t> - iniciátorem změn jsou elity, které navrhnou kompromis vyhovující všem politickým silám (Španělsko 1975, Maďarsko 1989)</a:t>
            </a:r>
          </a:p>
          <a:p>
            <a:pPr lvl="1"/>
            <a:r>
              <a:rPr lang="cs-CZ" b="1" dirty="0"/>
              <a:t>Vnucení</a:t>
            </a:r>
            <a:r>
              <a:rPr lang="cs-CZ" dirty="0"/>
              <a:t> – elity se jednostranně rozhodnou o změnách. Jedná se o velmi úspěšné typy přechodů. (Turecko, Brazílie)</a:t>
            </a:r>
          </a:p>
          <a:p>
            <a:pPr lvl="1"/>
            <a:r>
              <a:rPr lang="cs-CZ" b="1" dirty="0"/>
              <a:t>Reforma</a:t>
            </a:r>
            <a:r>
              <a:rPr lang="cs-CZ" dirty="0"/>
              <a:t> - iniciativa vychází od mas, elity jsou ochotny ke kompromisům. </a:t>
            </a:r>
          </a:p>
          <a:p>
            <a:pPr lvl="1"/>
            <a:r>
              <a:rPr lang="cs-CZ" b="1" dirty="0"/>
              <a:t>Revoluce</a:t>
            </a:r>
            <a:r>
              <a:rPr lang="cs-CZ" dirty="0"/>
              <a:t> – násilné převzetí moci nespokojenou masou. Dosavadní režim je poražen vojensky. Jedná se o poměrně vzácný typ. (Rumunsko 1989). </a:t>
            </a:r>
          </a:p>
        </p:txBody>
      </p:sp>
    </p:spTree>
    <p:extLst>
      <p:ext uri="{BB962C8B-B14F-4D97-AF65-F5344CB8AC3E}">
        <p14:creationId xmlns:p14="http://schemas.microsoft.com/office/powerpoint/2010/main" val="27468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přechodu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D. </a:t>
            </a:r>
            <a:r>
              <a:rPr lang="cs-CZ" dirty="0" err="1"/>
              <a:t>Rustow</a:t>
            </a:r>
            <a:r>
              <a:rPr lang="cs-CZ" dirty="0"/>
              <a:t>:</a:t>
            </a:r>
          </a:p>
          <a:p>
            <a:r>
              <a:rPr lang="cs-CZ" b="1" dirty="0"/>
              <a:t>Přípravná fáze </a:t>
            </a:r>
            <a:r>
              <a:rPr lang="cs-CZ" dirty="0"/>
              <a:t>– Nespokojené skupiny se stávajícím režimem, jsou schopny přehlížet vzájemné rozdíly. Rozhodující je, aby se neobjevil žádný subjekt, který by byl schopen samostatně ovládnout proces změn. Tato fáze je ukončena </a:t>
            </a:r>
            <a:r>
              <a:rPr lang="cs-CZ" dirty="0" err="1"/>
              <a:t>institucionalizací</a:t>
            </a:r>
            <a:r>
              <a:rPr lang="cs-CZ" dirty="0"/>
              <a:t> některých demokratických procedur (volby, legalizace opozice, rozšíření svobod)</a:t>
            </a:r>
          </a:p>
          <a:p>
            <a:r>
              <a:rPr lang="cs-CZ" b="1" dirty="0"/>
              <a:t>Rozhodující fáze </a:t>
            </a:r>
            <a:r>
              <a:rPr lang="cs-CZ" dirty="0"/>
              <a:t>– demokratické procedury se rozšiřují, stále přetrvávají spory ohledně cílů transformace a nástrojů jejich dosažení.</a:t>
            </a:r>
          </a:p>
          <a:p>
            <a:r>
              <a:rPr lang="cs-CZ" b="1" dirty="0" err="1"/>
              <a:t>Uvykací</a:t>
            </a:r>
            <a:r>
              <a:rPr lang="cs-CZ" b="1" dirty="0"/>
              <a:t> fáze </a:t>
            </a:r>
            <a:r>
              <a:rPr lang="cs-CZ" dirty="0"/>
              <a:t>– rozšíření demokratických mechanizmů pro řešení konfliktů z politické do občanské sféry. </a:t>
            </a:r>
          </a:p>
          <a:p>
            <a:r>
              <a:rPr lang="cs-CZ" dirty="0"/>
              <a:t>Podle </a:t>
            </a:r>
            <a:r>
              <a:rPr lang="cs-CZ" dirty="0" err="1"/>
              <a:t>Rustowa</a:t>
            </a:r>
            <a:r>
              <a:rPr lang="cs-CZ" dirty="0"/>
              <a:t> celý  proces nutně nemusí k demokracii vést. </a:t>
            </a:r>
          </a:p>
        </p:txBody>
      </p:sp>
    </p:spTree>
    <p:extLst>
      <p:ext uri="{BB962C8B-B14F-4D97-AF65-F5344CB8AC3E}">
        <p14:creationId xmlns:p14="http://schemas.microsoft.com/office/powerpoint/2010/main" val="33419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Adam </a:t>
            </a:r>
            <a:r>
              <a:rPr lang="cs-CZ" dirty="0" err="1"/>
              <a:t>Przeworski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Liberalizace – počáteční fáze přechodu. Jedná se o fázi, kterou můžeme označit jako „otevření“, či „přeformulování“</a:t>
            </a:r>
          </a:p>
          <a:p>
            <a:r>
              <a:rPr lang="cs-CZ" dirty="0"/>
              <a:t>Demokratizace – proces, který navazuje na úspěšnou liberalizaci. Z opozičních skupin se stávají aktivní účastníci procesu demokratizace. Dochází k budování demokratických „pravidel hry“. </a:t>
            </a:r>
          </a:p>
          <a:p>
            <a:pPr lvl="1"/>
            <a:r>
              <a:rPr lang="cs-CZ" dirty="0"/>
              <a:t>Etapy – v nichž se řeší tyto otázky:</a:t>
            </a:r>
          </a:p>
          <a:p>
            <a:pPr lvl="1"/>
            <a:r>
              <a:rPr lang="cs-CZ" dirty="0"/>
              <a:t>Jak se vyvázat z předchozího autoritářského režimu</a:t>
            </a:r>
          </a:p>
          <a:p>
            <a:pPr lvl="1"/>
            <a:r>
              <a:rPr lang="cs-CZ" dirty="0"/>
              <a:t>Jak budovat instituce odpovídající demokratickému režimu</a:t>
            </a:r>
          </a:p>
        </p:txBody>
      </p:sp>
    </p:spTree>
    <p:extLst>
      <p:ext uri="{BB962C8B-B14F-4D97-AF65-F5344CB8AC3E}">
        <p14:creationId xmlns:p14="http://schemas.microsoft.com/office/powerpoint/2010/main" val="26429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</a:t>
            </a:r>
            <a:r>
              <a:rPr lang="cs-CZ" dirty="0" err="1"/>
              <a:t>Vomlela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DEMOKRATIZACE</a:t>
            </a:r>
          </a:p>
        </p:txBody>
      </p:sp>
    </p:spTree>
    <p:extLst>
      <p:ext uri="{BB962C8B-B14F-4D97-AF65-F5344CB8AC3E}">
        <p14:creationId xmlns:p14="http://schemas.microsoft.com/office/powerpoint/2010/main" val="38945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demokratizaci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Atilla</a:t>
            </a:r>
            <a:r>
              <a:rPr lang="cs-CZ" dirty="0"/>
              <a:t> </a:t>
            </a:r>
            <a:r>
              <a:rPr lang="cs-CZ" dirty="0" err="1"/>
              <a:t>Ágh</a:t>
            </a:r>
            <a:r>
              <a:rPr lang="cs-CZ" dirty="0"/>
              <a:t>-  přechody k demokracii považuje za </a:t>
            </a:r>
            <a:r>
              <a:rPr lang="cs-CZ" i="1" dirty="0"/>
              <a:t>„chaotické období s koexistencí dvou systémů, starého a nového“</a:t>
            </a:r>
          </a:p>
          <a:p>
            <a:r>
              <a:rPr lang="cs-CZ" dirty="0"/>
              <a:t>J. </a:t>
            </a:r>
            <a:r>
              <a:rPr lang="cs-CZ" dirty="0" err="1"/>
              <a:t>Linz</a:t>
            </a:r>
            <a:r>
              <a:rPr lang="cs-CZ" dirty="0"/>
              <a:t> a A. </a:t>
            </a:r>
            <a:r>
              <a:rPr lang="cs-CZ" dirty="0" err="1"/>
              <a:t>Stepanem</a:t>
            </a:r>
            <a:r>
              <a:rPr lang="cs-CZ" dirty="0"/>
              <a:t>, </a:t>
            </a:r>
            <a:r>
              <a:rPr lang="cs-CZ" i="1" dirty="0"/>
              <a:t>„tranzice může začít a nemusí být dokončena.“</a:t>
            </a:r>
            <a:r>
              <a:rPr lang="cs-CZ" baseline="30000" dirty="0"/>
              <a:t> </a:t>
            </a:r>
          </a:p>
          <a:p>
            <a:r>
              <a:rPr lang="cs-CZ" dirty="0"/>
              <a:t>země, které se ocitnou v </a:t>
            </a:r>
            <a:r>
              <a:rPr lang="cs-CZ" dirty="0" err="1"/>
              <a:t>tranzici</a:t>
            </a:r>
            <a:r>
              <a:rPr lang="cs-CZ" dirty="0"/>
              <a:t>, se </a:t>
            </a:r>
            <a:r>
              <a:rPr lang="cs-CZ" b="1" u="sng" dirty="0"/>
              <a:t>nemusejí nutně demokratizovat</a:t>
            </a:r>
            <a:r>
              <a:rPr lang="cs-CZ" dirty="0"/>
              <a:t>, přičemž </a:t>
            </a:r>
            <a:r>
              <a:rPr lang="cs-CZ" i="1" dirty="0"/>
              <a:t>„</a:t>
            </a:r>
            <a:r>
              <a:rPr lang="cs-CZ" b="1" i="1" u="sng" dirty="0"/>
              <a:t>konsolidovaná demokracie</a:t>
            </a:r>
            <a:r>
              <a:rPr lang="cs-CZ" i="1" dirty="0"/>
              <a:t> je </a:t>
            </a:r>
            <a:r>
              <a:rPr lang="cs-CZ" b="1" i="1" u="sng" dirty="0"/>
              <a:t>jedním</a:t>
            </a:r>
            <a:r>
              <a:rPr lang="cs-CZ" i="1" dirty="0"/>
              <a:t> </a:t>
            </a:r>
            <a:r>
              <a:rPr lang="cs-CZ" b="1" i="1" u="sng" dirty="0"/>
              <a:t>z možných výsledků</a:t>
            </a:r>
            <a:r>
              <a:rPr lang="cs-CZ" i="1" dirty="0"/>
              <a:t>, které nastanou po kolapsu autoritářského režimu.“ </a:t>
            </a:r>
            <a:r>
              <a:rPr lang="cs-CZ" dirty="0"/>
              <a:t>(Ženíšek, 2006, 18)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290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Přechodem je v obecné rovině myšlen:</a:t>
            </a:r>
          </a:p>
          <a:p>
            <a:r>
              <a:rPr lang="cs-CZ" b="1" dirty="0"/>
              <a:t>„interval mezi jedním a druhým politickým režimem. </a:t>
            </a:r>
            <a:r>
              <a:rPr lang="cs-CZ" dirty="0"/>
              <a:t>Pro přechod je charakteristické, že v jeho průběhu </a:t>
            </a:r>
            <a:r>
              <a:rPr lang="cs-CZ" b="1" dirty="0"/>
              <a:t>nejsou trvale definována a všeobecně přijímána pravidla hry</a:t>
            </a:r>
            <a:r>
              <a:rPr lang="cs-CZ" dirty="0"/>
              <a:t>. Aktéři bojují nejen za uspokojení svých bezprostředních zájmů (a zájmů těch, koho se domnívají reprezentovat), ale také o </a:t>
            </a:r>
            <a:r>
              <a:rPr lang="cs-CZ" b="1" dirty="0"/>
              <a:t>určení pravidel a procedur</a:t>
            </a:r>
            <a:r>
              <a:rPr lang="cs-CZ" dirty="0"/>
              <a:t>, jejichž konfigurace rozhodne o vítězích a poražených v budoucnu.“ (Dvořáková, Kunc 1994, s. 77, </a:t>
            </a:r>
            <a:r>
              <a:rPr lang="cs-CZ" dirty="0" err="1"/>
              <a:t>Říchová</a:t>
            </a:r>
            <a:r>
              <a:rPr lang="cs-CZ" dirty="0"/>
              <a:t> 2000, 241)</a:t>
            </a:r>
          </a:p>
        </p:txBody>
      </p:sp>
    </p:spTree>
    <p:extLst>
      <p:ext uri="{BB962C8B-B14F-4D97-AF65-F5344CB8AC3E}">
        <p14:creationId xmlns:p14="http://schemas.microsoft.com/office/powerpoint/2010/main" val="23647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demokratizaci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u="sng" dirty="0"/>
              <a:t>Tři převažující přístupy k demokratizaci:</a:t>
            </a:r>
          </a:p>
          <a:p>
            <a:pPr lvl="1"/>
            <a:r>
              <a:rPr lang="cs-CZ" dirty="0"/>
              <a:t>1 „</a:t>
            </a:r>
            <a:r>
              <a:rPr lang="cs-CZ" b="1" dirty="0"/>
              <a:t>Modernizační přístup</a:t>
            </a:r>
            <a:r>
              <a:rPr lang="cs-CZ" dirty="0"/>
              <a:t>, který se soustředí na sociální a ekonomické požadavky, jež jsou spojeny s existujícími liberálními demokraciemi nebo s úspěšnou demokratizací.</a:t>
            </a:r>
          </a:p>
          <a:p>
            <a:pPr lvl="2"/>
            <a:r>
              <a:rPr lang="cs-CZ" dirty="0" err="1"/>
              <a:t>Seymour</a:t>
            </a:r>
            <a:r>
              <a:rPr lang="cs-CZ" dirty="0"/>
              <a:t> Martin </a:t>
            </a:r>
            <a:r>
              <a:rPr lang="cs-CZ" dirty="0" err="1"/>
              <a:t>Lipset</a:t>
            </a:r>
            <a:r>
              <a:rPr lang="cs-CZ" dirty="0"/>
              <a:t>, (zkoumání sociálních a ekonomických faktorů a celkovou úrovní rozvoje)</a:t>
            </a:r>
          </a:p>
          <a:p>
            <a:pPr lvl="1"/>
            <a:r>
              <a:rPr lang="cs-CZ" b="1" dirty="0"/>
              <a:t>Tranzitivní přístup</a:t>
            </a:r>
            <a:r>
              <a:rPr lang="cs-CZ" dirty="0"/>
              <a:t>, který se soustředí na politické procesy a iniciativy a volby elit, jejichž kroky vedou z autoritativní vlády směrem k liberální demokracii.</a:t>
            </a:r>
          </a:p>
          <a:p>
            <a:pPr lvl="2"/>
            <a:r>
              <a:rPr lang="cs-CZ" dirty="0" err="1"/>
              <a:t>Dankward</a:t>
            </a:r>
            <a:r>
              <a:rPr lang="cs-CZ" dirty="0"/>
              <a:t> </a:t>
            </a:r>
            <a:r>
              <a:rPr lang="cs-CZ" dirty="0" err="1"/>
              <a:t>Rustow</a:t>
            </a:r>
            <a:r>
              <a:rPr lang="cs-CZ" dirty="0"/>
              <a:t>  (zkoumání rolí politických elit a jejich strategií vůči demokratizačním změnám), Další: Philippe </a:t>
            </a:r>
            <a:r>
              <a:rPr lang="cs-CZ" dirty="0" err="1"/>
              <a:t>Schmitter</a:t>
            </a:r>
            <a:r>
              <a:rPr lang="cs-CZ" dirty="0"/>
              <a:t>, </a:t>
            </a:r>
            <a:r>
              <a:rPr lang="cs-CZ" dirty="0" err="1"/>
              <a:t>Terry</a:t>
            </a:r>
            <a:r>
              <a:rPr lang="cs-CZ" dirty="0"/>
              <a:t> </a:t>
            </a:r>
            <a:r>
              <a:rPr lang="cs-CZ" dirty="0" err="1"/>
              <a:t>Lynn</a:t>
            </a:r>
            <a:r>
              <a:rPr lang="cs-CZ" dirty="0"/>
              <a:t> Karl</a:t>
            </a:r>
          </a:p>
          <a:p>
            <a:pPr lvl="1"/>
            <a:r>
              <a:rPr lang="cs-CZ" b="1" dirty="0"/>
              <a:t>Strukturální přístup</a:t>
            </a:r>
            <a:r>
              <a:rPr lang="cs-CZ" dirty="0"/>
              <a:t>, který se soustředí na měnící se struktury moci favorizující demokratizaci.“</a:t>
            </a:r>
          </a:p>
          <a:p>
            <a:pPr lvl="2"/>
            <a:r>
              <a:rPr lang="cs-CZ" dirty="0" err="1"/>
              <a:t>Barington</a:t>
            </a:r>
            <a:r>
              <a:rPr lang="cs-CZ" dirty="0"/>
              <a:t> </a:t>
            </a:r>
            <a:r>
              <a:rPr lang="cs-CZ" dirty="0" err="1"/>
              <a:t>Moore</a:t>
            </a:r>
            <a:r>
              <a:rPr lang="cs-CZ" dirty="0"/>
              <a:t> a Anthony </a:t>
            </a:r>
            <a:r>
              <a:rPr lang="cs-CZ" dirty="0" err="1"/>
              <a:t>Gidens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11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Modernizační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Základem </a:t>
            </a:r>
            <a:r>
              <a:rPr lang="cs-CZ" b="1" i="1" dirty="0"/>
              <a:t>modernizačního přístupu </a:t>
            </a:r>
            <a:r>
              <a:rPr lang="cs-CZ" dirty="0"/>
              <a:t>jsou sociální a ekonomické změny ve</a:t>
            </a:r>
          </a:p>
          <a:p>
            <a:r>
              <a:rPr lang="cs-CZ" dirty="0"/>
              <a:t>společnosti. </a:t>
            </a:r>
          </a:p>
          <a:p>
            <a:r>
              <a:rPr lang="cs-CZ" dirty="0"/>
              <a:t>Vychází již z </a:t>
            </a:r>
            <a:r>
              <a:rPr lang="cs-CZ" dirty="0" err="1"/>
              <a:t>Lipsetova</a:t>
            </a:r>
            <a:r>
              <a:rPr lang="cs-CZ" dirty="0"/>
              <a:t> díla </a:t>
            </a:r>
            <a:r>
              <a:rPr lang="cs-CZ" b="1" i="1" dirty="0" err="1"/>
              <a:t>Political</a:t>
            </a:r>
            <a:r>
              <a:rPr lang="cs-CZ" b="1" i="1" dirty="0"/>
              <a:t> Man </a:t>
            </a:r>
            <a:r>
              <a:rPr lang="cs-CZ" dirty="0"/>
              <a:t>z roku 1960. </a:t>
            </a:r>
          </a:p>
          <a:p>
            <a:r>
              <a:rPr lang="cs-CZ" dirty="0" err="1"/>
              <a:t>Lipset</a:t>
            </a:r>
            <a:r>
              <a:rPr lang="cs-CZ" dirty="0"/>
              <a:t> srovnal industrializaci, stupeň urbanizace, míru vzdělání a míru bohatství občanů ve vybraných zemích. </a:t>
            </a:r>
          </a:p>
          <a:p>
            <a:r>
              <a:rPr lang="cs-CZ" dirty="0"/>
              <a:t>Demokracie je vázána na socioekonomický vývoj nebo míru modernizace v dané společnosti (</a:t>
            </a:r>
            <a:r>
              <a:rPr lang="cs-CZ" dirty="0" err="1"/>
              <a:t>Lipset</a:t>
            </a:r>
            <a:r>
              <a:rPr lang="cs-CZ" dirty="0"/>
              <a:t> 1960). </a:t>
            </a:r>
          </a:p>
          <a:p>
            <a:r>
              <a:rPr lang="cs-CZ" i="1" dirty="0"/>
              <a:t>Problémem této koncepce je skutečnost, že existenci</a:t>
            </a:r>
            <a:r>
              <a:rPr lang="cs-CZ" dirty="0"/>
              <a:t> </a:t>
            </a:r>
            <a:r>
              <a:rPr lang="cs-CZ" i="1" dirty="0"/>
              <a:t>vztahu modernizace a demokracie podkopává řada příkladů, které jsou v</a:t>
            </a:r>
            <a:r>
              <a:rPr lang="cs-CZ" dirty="0"/>
              <a:t> </a:t>
            </a:r>
            <a:r>
              <a:rPr lang="cs-CZ" i="1" dirty="0"/>
              <a:t>protikladu s </a:t>
            </a:r>
            <a:r>
              <a:rPr lang="cs-CZ" i="1" dirty="0" err="1"/>
              <a:t>Lipsetovým</a:t>
            </a:r>
            <a:r>
              <a:rPr lang="cs-CZ" i="1" dirty="0"/>
              <a:t> zjištěním, jež se v 60. letech jevilo jako</a:t>
            </a:r>
            <a:r>
              <a:rPr lang="cs-CZ" dirty="0"/>
              <a:t> </a:t>
            </a:r>
            <a:r>
              <a:rPr lang="cs-CZ" i="1" dirty="0"/>
              <a:t>nezpochybnitelné. </a:t>
            </a:r>
          </a:p>
          <a:p>
            <a:r>
              <a:rPr lang="cs-CZ" dirty="0"/>
              <a:t>Existence </a:t>
            </a:r>
            <a:r>
              <a:rPr lang="cs-CZ" b="1" u="sng" dirty="0"/>
              <a:t>relativně chudých zemí, jako je</a:t>
            </a:r>
            <a:r>
              <a:rPr lang="cs-CZ" dirty="0"/>
              <a:t> </a:t>
            </a:r>
            <a:r>
              <a:rPr lang="cs-CZ" b="1" u="sng" dirty="0"/>
              <a:t>Mali, Ghana či Indie, kde se demokracii celkem daří/</a:t>
            </a:r>
            <a:r>
              <a:rPr lang="cs-CZ" b="1" u="sng" dirty="0" err="1"/>
              <a:t>ilo</a:t>
            </a:r>
            <a:r>
              <a:rPr lang="cs-CZ" b="1" u="sng" dirty="0"/>
              <a:t>.</a:t>
            </a:r>
            <a:r>
              <a:rPr lang="cs-CZ" dirty="0"/>
              <a:t> </a:t>
            </a:r>
          </a:p>
          <a:p>
            <a:r>
              <a:rPr lang="cs-CZ" dirty="0"/>
              <a:t>Spíše než schopnost zavést demokracii je dnes modernizaci přisuzována schopnost demokracii udržet, ale </a:t>
            </a:r>
            <a:r>
              <a:rPr lang="cs-CZ" b="1" u="sng" dirty="0"/>
              <a:t>tato teze neplatí univerzálně.</a:t>
            </a:r>
            <a:r>
              <a:rPr lang="cs-CZ" dirty="0"/>
              <a:t> </a:t>
            </a:r>
          </a:p>
          <a:p>
            <a:r>
              <a:rPr lang="cs-CZ" dirty="0"/>
              <a:t>I přes kritiku lze díky tomuto přístupu vysvětlit řadu demokratizačních procesů ve světě.</a:t>
            </a:r>
          </a:p>
          <a:p>
            <a:r>
              <a:rPr lang="cs-CZ" dirty="0"/>
              <a:t>Typickými příklady jsou přechod k demokracii v Jižní Koreji nebo přechod k demokracii na Tchaj-wanu.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2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/>
              <a:t>Sleduje především politické změny</a:t>
            </a:r>
            <a:r>
              <a:rPr lang="cs-CZ" dirty="0"/>
              <a:t>. </a:t>
            </a:r>
          </a:p>
          <a:p>
            <a:r>
              <a:rPr lang="cs-CZ" b="1" u="sng" dirty="0"/>
              <a:t>D. </a:t>
            </a:r>
            <a:r>
              <a:rPr lang="cs-CZ" b="1" u="sng" dirty="0" err="1"/>
              <a:t>Rustow</a:t>
            </a:r>
            <a:r>
              <a:rPr lang="cs-CZ" b="1" u="sng" dirty="0"/>
              <a:t>, J. J. </a:t>
            </a:r>
            <a:r>
              <a:rPr lang="cs-CZ" b="1" u="sng" dirty="0" err="1"/>
              <a:t>Linz</a:t>
            </a:r>
            <a:r>
              <a:rPr lang="cs-CZ" b="1" u="sng" dirty="0"/>
              <a:t>, P. O'</a:t>
            </a:r>
            <a:r>
              <a:rPr lang="cs-CZ" b="1" u="sng" dirty="0" err="1"/>
              <a:t>Donnel</a:t>
            </a:r>
            <a:r>
              <a:rPr lang="cs-CZ" b="1" u="sng" dirty="0"/>
              <a:t> či S.</a:t>
            </a:r>
            <a:endParaRPr lang="cs-CZ" dirty="0"/>
          </a:p>
          <a:p>
            <a:r>
              <a:rPr lang="cs-CZ" b="1" u="sng" dirty="0" err="1"/>
              <a:t>Mainwaring</a:t>
            </a:r>
            <a:r>
              <a:rPr lang="cs-CZ" b="1" u="sng" dirty="0"/>
              <a:t>. </a:t>
            </a:r>
          </a:p>
          <a:p>
            <a:r>
              <a:rPr lang="cs-CZ" dirty="0"/>
              <a:t>hlavními aktéry přechodu k demokracii jsou politické elity. Na základě tranzitního přístupu vznikla celá řada modelů přechodu k demokracii a patří k nejvíce preferovaným způsobům při pokusu o vysvětlení konkrétního přechodu k demokracii. </a:t>
            </a:r>
          </a:p>
          <a:p>
            <a:r>
              <a:rPr lang="cs-CZ" dirty="0"/>
              <a:t>Zastánci tranzitního přístupu jsou přesvědčeni o tom, že </a:t>
            </a:r>
            <a:r>
              <a:rPr lang="cs-CZ" b="1" u="sng" dirty="0"/>
              <a:t>historie liberální demokracie je výsledkem vlastní</a:t>
            </a:r>
            <a:r>
              <a:rPr lang="cs-CZ" dirty="0"/>
              <a:t> </a:t>
            </a:r>
            <a:r>
              <a:rPr lang="cs-CZ" b="1" u="sng" dirty="0"/>
              <a:t>iniciativy elit, jejich konkrétních kroků a volby a výběru strategie</a:t>
            </a:r>
            <a:r>
              <a:rPr lang="cs-CZ" dirty="0"/>
              <a:t> </a:t>
            </a:r>
          </a:p>
          <a:p>
            <a:r>
              <a:rPr lang="cs-CZ" dirty="0"/>
              <a:t>I přes všechny faktory preferuje tento přístup vysvětlení demokratizace </a:t>
            </a:r>
            <a:r>
              <a:rPr lang="cs-CZ" b="1" u="sng" dirty="0"/>
              <a:t>prostřednictvím studia studiu politických elit, jejich preferencím a struktuře.</a:t>
            </a:r>
            <a:r>
              <a:rPr lang="cs-CZ" dirty="0"/>
              <a:t> </a:t>
            </a:r>
          </a:p>
          <a:p>
            <a:r>
              <a:rPr lang="cs-CZ" b="1" u="sng" dirty="0"/>
              <a:t>Ta v případě vládní elity může mít podobu zastánců tvrdé linie nebo reformátorů. Uvnitř opozice to mohou být radikálové či naopak umírnění.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7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Strukturální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Základem </a:t>
            </a:r>
            <a:r>
              <a:rPr lang="cs-CZ" i="1" dirty="0"/>
              <a:t> </a:t>
            </a:r>
            <a:r>
              <a:rPr lang="cs-CZ" dirty="0"/>
              <a:t>je </a:t>
            </a:r>
            <a:r>
              <a:rPr lang="cs-CZ" b="1" u="sng" dirty="0"/>
              <a:t>změna struktury ve společnosti, ve státě</a:t>
            </a:r>
            <a:r>
              <a:rPr lang="cs-CZ" dirty="0"/>
              <a:t> </a:t>
            </a:r>
            <a:r>
              <a:rPr lang="cs-CZ" b="1" u="sng" dirty="0"/>
              <a:t>nebo v charakteru mezinárodního prostředí. </a:t>
            </a:r>
          </a:p>
          <a:p>
            <a:r>
              <a:rPr lang="cs-CZ" dirty="0"/>
              <a:t>A. </a:t>
            </a:r>
            <a:r>
              <a:rPr lang="cs-CZ" dirty="0" err="1"/>
              <a:t>Giddens</a:t>
            </a:r>
            <a:r>
              <a:rPr lang="cs-CZ" dirty="0"/>
              <a:t> nebo B. </a:t>
            </a:r>
            <a:r>
              <a:rPr lang="cs-CZ" dirty="0" err="1"/>
              <a:t>Moore</a:t>
            </a:r>
            <a:endParaRPr lang="cs-CZ" dirty="0"/>
          </a:p>
          <a:p>
            <a:r>
              <a:rPr lang="cs-CZ" dirty="0"/>
              <a:t>Příkladem je např. </a:t>
            </a:r>
            <a:r>
              <a:rPr lang="cs-CZ" b="1" u="sng" dirty="0"/>
              <a:t>demokratizační</a:t>
            </a:r>
            <a:r>
              <a:rPr lang="cs-CZ" dirty="0"/>
              <a:t> </a:t>
            </a:r>
            <a:r>
              <a:rPr lang="cs-CZ" b="1" u="sng" dirty="0"/>
              <a:t>proces v zemích, který započal až po rozpadu </a:t>
            </a:r>
            <a:r>
              <a:rPr lang="cs-CZ" b="1" u="sng" dirty="0" err="1"/>
              <a:t>bipolámí</a:t>
            </a:r>
            <a:r>
              <a:rPr lang="cs-CZ" b="1" u="sng" dirty="0"/>
              <a:t> struktury světa, nebo ve</a:t>
            </a:r>
            <a:r>
              <a:rPr lang="cs-CZ" dirty="0"/>
              <a:t> </a:t>
            </a:r>
            <a:r>
              <a:rPr lang="cs-CZ" b="1" u="sng" dirty="0"/>
              <a:t>společnostech, kde se s rozmachem střední třídy obyvatelstva naprosto změnila</a:t>
            </a:r>
            <a:r>
              <a:rPr lang="cs-CZ" dirty="0"/>
              <a:t> </a:t>
            </a:r>
            <a:r>
              <a:rPr lang="cs-CZ" b="1" u="sng" dirty="0"/>
              <a:t>struktura společnosti. </a:t>
            </a:r>
          </a:p>
          <a:p>
            <a:r>
              <a:rPr lang="cs-CZ" dirty="0"/>
              <a:t>Dalším příkladem mohou být země, kde hlavní představitel nedemokratické vlády zemřel a tím se změnila i celková struktura vládní elity, která tak začala být pro demokracii příznivá.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demokratizačních vln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u="sng" dirty="0"/>
              <a:t>Autor: Samuel </a:t>
            </a:r>
            <a:r>
              <a:rPr lang="cs-CZ" b="1" u="sng" dirty="0" err="1"/>
              <a:t>Huntington</a:t>
            </a:r>
            <a:endParaRPr lang="cs-CZ" b="1" u="sng" dirty="0"/>
          </a:p>
          <a:p>
            <a:r>
              <a:rPr lang="cs-CZ" dirty="0"/>
              <a:t>„Termínem demokratizační vlna se označuje </a:t>
            </a:r>
            <a:r>
              <a:rPr lang="cs-CZ" b="1" dirty="0"/>
              <a:t>skupina přechodů od nedemokratických vládních </a:t>
            </a:r>
            <a:r>
              <a:rPr lang="cs-CZ" dirty="0"/>
              <a:t>režimů k režimům demokratickým, k nimž dochází v nějakém ohraničeném časovém období </a:t>
            </a:r>
            <a:r>
              <a:rPr lang="cs-CZ" b="1" dirty="0"/>
              <a:t>a je jich podstatně více než přechodů opačným směrem,</a:t>
            </a:r>
            <a:r>
              <a:rPr lang="cs-CZ" dirty="0"/>
              <a:t> které se odehrají v témž období. Součástí takové vlny bývá obvykle také liberalizace nebo částečná demokratizace politických systémů, které se plně demokratickými prozatím nestanou.“ </a:t>
            </a:r>
          </a:p>
          <a:p>
            <a:r>
              <a:rPr lang="cs-CZ" dirty="0"/>
              <a:t>HUNTINGTON, Samuel P.: </a:t>
            </a:r>
            <a:r>
              <a:rPr lang="cs-CZ" i="1" dirty="0"/>
              <a:t>Třetí vlna. Demokratizace na sklonku dvacátého století. </a:t>
            </a:r>
            <a:r>
              <a:rPr lang="cs-CZ" dirty="0"/>
              <a:t>Brno 2008, s. 24.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0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89332cfc-b023-4904-b12a-69ce444ff89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79b7b8bb-93ec-47cc-a1d6-47c5928ac23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1102</Words>
  <Application>Microsoft Office PowerPoint</Application>
  <PresentationFormat>Širokoúhlá obrazovka</PresentationFormat>
  <Paragraphs>98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Times New Roman</vt:lpstr>
      <vt:lpstr>Wingdings</vt:lpstr>
      <vt:lpstr>Wingdings 2</vt:lpstr>
      <vt:lpstr>Motiv Office</vt:lpstr>
      <vt:lpstr>Administrativní</vt:lpstr>
      <vt:lpstr>Základy politické vědy</vt:lpstr>
      <vt:lpstr>DEMOKRATIZACE</vt:lpstr>
      <vt:lpstr>Přístupy k demokratizaci</vt:lpstr>
      <vt:lpstr>Prezentace aplikace PowerPoint</vt:lpstr>
      <vt:lpstr>Přístupy k demokratizaci</vt:lpstr>
      <vt:lpstr>Modernizační přístup</vt:lpstr>
      <vt:lpstr>Tranzitivní přístup</vt:lpstr>
      <vt:lpstr>Strukturální přístup</vt:lpstr>
      <vt:lpstr>Koncept demokratizačních vln</vt:lpstr>
      <vt:lpstr>Vlny a protivlny</vt:lpstr>
      <vt:lpstr>Vlny demokratizace</vt:lpstr>
      <vt:lpstr>Huntington</vt:lpstr>
      <vt:lpstr>Změny v nedemokratických společnostech  (S. Huntington)</vt:lpstr>
      <vt:lpstr>Terry L. Karl a Phillipe Schmitter</vt:lpstr>
      <vt:lpstr>Etapy přechodu</vt:lpstr>
      <vt:lpstr>Adam Przeworski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3</cp:revision>
  <dcterms:created xsi:type="dcterms:W3CDTF">2020-07-28T16:37:17Z</dcterms:created>
  <dcterms:modified xsi:type="dcterms:W3CDTF">2020-12-01T15:36:06Z</dcterms:modified>
</cp:coreProperties>
</file>