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0"/>
  </p:notes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A87B5FA-70BF-467A-AA7C-BA6DAB6B4C8D}">
          <p14:sldIdLst>
            <p14:sldId id="262"/>
          </p14:sldIdLst>
        </p14:section>
        <p14:section name="Oddíl bez názvu" id="{BB0F439D-32FF-4E4D-84DD-10CF57538F8F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32FB4-FEF0-4B12-A306-75D11C6A2706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535FA-6260-4A9D-AB46-D5E1C417D2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51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0FEEAB-53B0-4AAA-A51C-B784005C25C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6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9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1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8199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21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470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53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1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4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56043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67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01.12.2020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59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/>
              <a:t>Základy </a:t>
            </a:r>
            <a:r>
              <a:rPr lang="cs-CZ" sz="4000"/>
              <a:t>politické vědy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052736"/>
            <a:ext cx="8686800" cy="5805264"/>
          </a:xfrm>
        </p:spPr>
        <p:txBody>
          <a:bodyPr>
            <a:noAutofit/>
          </a:bodyPr>
          <a:lstStyle/>
          <a:p>
            <a:r>
              <a:rPr lang="cs-CZ" sz="1800" dirty="0"/>
              <a:t>Postaven na odlišných principech, než parlamentní režim. </a:t>
            </a:r>
          </a:p>
          <a:p>
            <a:r>
              <a:rPr lang="cs-CZ" sz="1800" dirty="0"/>
              <a:t>Výkonná moc a zákonodárná moc - striktně odděleny a situovány v odlišných rovinách. </a:t>
            </a:r>
          </a:p>
          <a:p>
            <a:r>
              <a:rPr lang="cs-CZ" sz="1800" dirty="0"/>
              <a:t>Parlament má v legislativní oblasti velmi silné pravomoci, ale v oblasti exekutivy nemá žádné podstatné nástroje. </a:t>
            </a:r>
          </a:p>
          <a:p>
            <a:r>
              <a:rPr lang="cs-CZ" sz="1800" dirty="0"/>
              <a:t>Prezident - hlavou státu a předsedou vlády. Je jediným disponentem výkonné moci, ale </a:t>
            </a:r>
            <a:r>
              <a:rPr lang="cs-CZ" sz="1800" b="1" dirty="0"/>
              <a:t>nemá žádné zákonodárné možnosti</a:t>
            </a:r>
            <a:r>
              <a:rPr lang="cs-CZ" sz="1800" dirty="0"/>
              <a:t>. </a:t>
            </a:r>
          </a:p>
          <a:p>
            <a:r>
              <a:rPr lang="cs-CZ" sz="1800" dirty="0"/>
              <a:t>Prezident jmenuje jednotlivé členy vlády a ostatní úředníky, jednotliví členové vlády jsou odpovědni pouze prezidentovi.  </a:t>
            </a:r>
          </a:p>
          <a:p>
            <a:r>
              <a:rPr lang="cs-CZ" sz="1800" dirty="0"/>
              <a:t>Prezident získává mandát v přímých volbách. </a:t>
            </a:r>
          </a:p>
          <a:p>
            <a:r>
              <a:rPr lang="cs-CZ" sz="1800" dirty="0"/>
              <a:t>Prezident nemá možnost rozpustit parlament a nepodílí se na jeho činnosti. </a:t>
            </a:r>
          </a:p>
          <a:p>
            <a:r>
              <a:rPr lang="cs-CZ" sz="1800" b="1" dirty="0"/>
              <a:t>Systém brzd a protivah </a:t>
            </a:r>
            <a:r>
              <a:rPr lang="cs-CZ" sz="1800" i="1" dirty="0"/>
              <a:t>(</a:t>
            </a:r>
            <a:r>
              <a:rPr lang="cs-CZ" sz="1800" i="1" dirty="0" err="1"/>
              <a:t>checks</a:t>
            </a:r>
            <a:r>
              <a:rPr lang="cs-CZ" sz="1800" i="1" dirty="0"/>
              <a:t> and </a:t>
            </a:r>
            <a:r>
              <a:rPr lang="cs-CZ" sz="1800" i="1" dirty="0" err="1"/>
              <a:t>ballances</a:t>
            </a:r>
            <a:r>
              <a:rPr lang="cs-CZ" sz="1800" i="1" dirty="0"/>
              <a:t>)</a:t>
            </a:r>
            <a:r>
              <a:rPr lang="cs-CZ" sz="1800" b="1" i="1" dirty="0"/>
              <a:t>,  </a:t>
            </a:r>
            <a:r>
              <a:rPr lang="cs-CZ" sz="1800" b="1" dirty="0"/>
              <a:t>- vzájemné omezování se moci zákonodární, výkonné a soudní. </a:t>
            </a:r>
            <a:r>
              <a:rPr lang="cs-CZ" sz="1800" dirty="0"/>
              <a:t>Prezident pro některá svá rozhodnutí musí získat souhlas parlamentu a naopak parlament pro některá rozhodnutí musí získat souhlas prezidenta. </a:t>
            </a:r>
          </a:p>
          <a:p>
            <a:r>
              <a:rPr lang="cs-CZ" sz="1800" dirty="0"/>
              <a:t>Důležitá role a podoba politických stran </a:t>
            </a:r>
          </a:p>
          <a:p>
            <a:r>
              <a:rPr lang="cs-CZ" sz="1800" dirty="0" err="1"/>
              <a:t>Prezidencializmus</a:t>
            </a:r>
            <a:r>
              <a:rPr lang="cs-CZ" sz="1800" dirty="0"/>
              <a:t> můžeme vydělit na dva základní typy: </a:t>
            </a:r>
          </a:p>
          <a:p>
            <a:pPr lvl="1"/>
            <a:r>
              <a:rPr lang="cs-CZ" sz="1400" b="1" dirty="0"/>
              <a:t>a) severoamerický </a:t>
            </a:r>
            <a:r>
              <a:rPr lang="cs-CZ" sz="1400" b="1" dirty="0" err="1"/>
              <a:t>prezidencializmus</a:t>
            </a:r>
            <a:endParaRPr lang="cs-CZ" sz="1400" dirty="0"/>
          </a:p>
          <a:p>
            <a:pPr lvl="1"/>
            <a:r>
              <a:rPr lang="cs-CZ" sz="1400" b="1" dirty="0"/>
              <a:t>b) jihoamerický </a:t>
            </a:r>
            <a:r>
              <a:rPr lang="cs-CZ" sz="1400" b="1" dirty="0" err="1"/>
              <a:t>prezidencializmus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85867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Poloprezidentský</a:t>
            </a:r>
            <a:r>
              <a:rPr lang="cs-CZ" dirty="0"/>
              <a:t>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Kombinuje rysy parlamentarizmu a </a:t>
            </a:r>
            <a:r>
              <a:rPr lang="cs-CZ" dirty="0" err="1"/>
              <a:t>prezidencializmu</a:t>
            </a:r>
            <a:r>
              <a:rPr lang="cs-CZ" dirty="0"/>
              <a:t>. </a:t>
            </a:r>
          </a:p>
          <a:p>
            <a:r>
              <a:rPr lang="cs-CZ" dirty="0"/>
              <a:t>Nejsilnějším aktérem – přímo volený prezident. </a:t>
            </a:r>
          </a:p>
          <a:p>
            <a:r>
              <a:rPr lang="cs-CZ" dirty="0"/>
              <a:t>Vykonává funkci hlavy státu a šéfa exekutivy. O výkonnou moc se dělí s vládou, v jejímž čele stojí premiér. </a:t>
            </a:r>
          </a:p>
          <a:p>
            <a:r>
              <a:rPr lang="cs-CZ" dirty="0"/>
              <a:t>Prezident disponuje nejvýznamnějšími ústavními pravomocemi. </a:t>
            </a:r>
          </a:p>
          <a:p>
            <a:r>
              <a:rPr lang="cs-CZ" dirty="0"/>
              <a:t>Vláda je odpovědná parlamentu. </a:t>
            </a:r>
          </a:p>
          <a:p>
            <a:r>
              <a:rPr lang="cs-CZ" b="1" u="sng" dirty="0"/>
              <a:t>Kohabitace  (nucené soužití). </a:t>
            </a:r>
          </a:p>
          <a:p>
            <a:r>
              <a:rPr lang="cs-CZ" dirty="0"/>
              <a:t>Prezident může parlament rozpustit. </a:t>
            </a:r>
          </a:p>
          <a:p>
            <a:r>
              <a:rPr lang="cs-CZ" dirty="0"/>
              <a:t>M. </a:t>
            </a:r>
            <a:r>
              <a:rPr lang="cs-CZ" dirty="0" err="1"/>
              <a:t>Shugart</a:t>
            </a:r>
            <a:r>
              <a:rPr lang="cs-CZ" dirty="0"/>
              <a:t> a J. </a:t>
            </a:r>
            <a:r>
              <a:rPr lang="cs-CZ" dirty="0" err="1"/>
              <a:t>Carey</a:t>
            </a:r>
            <a:r>
              <a:rPr lang="cs-CZ" dirty="0"/>
              <a:t> (dělení </a:t>
            </a:r>
            <a:r>
              <a:rPr lang="cs-CZ" dirty="0" err="1"/>
              <a:t>poloprezidentského</a:t>
            </a:r>
            <a:r>
              <a:rPr lang="cs-CZ" dirty="0"/>
              <a:t> režimu na:</a:t>
            </a:r>
          </a:p>
          <a:p>
            <a:pPr lvl="1"/>
            <a:r>
              <a:rPr lang="cs-CZ" b="1" dirty="0"/>
              <a:t>Premiérsko-prezidentský režim</a:t>
            </a:r>
          </a:p>
          <a:p>
            <a:pPr lvl="1"/>
            <a:r>
              <a:rPr lang="cs-CZ" b="1" dirty="0"/>
              <a:t>Prezidentsko-parlamentní režim </a:t>
            </a:r>
            <a:endParaRPr lang="cs-CZ" dirty="0"/>
          </a:p>
          <a:p>
            <a:r>
              <a:rPr lang="cs-CZ" b="1" dirty="0"/>
              <a:t>Tři základní vlastnosti </a:t>
            </a:r>
            <a:r>
              <a:rPr lang="cs-CZ" b="1" dirty="0" err="1"/>
              <a:t>poloprezidentského</a:t>
            </a:r>
            <a:r>
              <a:rPr lang="cs-CZ" b="1" dirty="0"/>
              <a:t> režimu </a:t>
            </a:r>
          </a:p>
          <a:p>
            <a:pPr lvl="1"/>
            <a:r>
              <a:rPr lang="cs-CZ" dirty="0"/>
              <a:t>„dělba moci je zde provedena v duchu výrazné převahy moci výkonné nad mocí zákonodárnou</a:t>
            </a:r>
          </a:p>
          <a:p>
            <a:pPr lvl="1"/>
            <a:r>
              <a:rPr lang="cs-CZ" dirty="0"/>
              <a:t>hlava státu hraje důležitou politickou roli a účastní se výkonu moci</a:t>
            </a:r>
          </a:p>
          <a:p>
            <a:pPr lvl="1"/>
            <a:r>
              <a:rPr lang="cs-CZ" dirty="0"/>
              <a:t>existují dva aktivní subjekty exekutivy – prezident a vláda – v čele s premiérem.“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35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0778" y="26296"/>
            <a:ext cx="8686800" cy="838200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559496" y="577091"/>
          <a:ext cx="8958379" cy="6412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Parlamentní režim 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Prezidentský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 err="1">
                          <a:effectLst/>
                        </a:rPr>
                        <a:t>Poloprezidentský</a:t>
                      </a:r>
                      <a:r>
                        <a:rPr lang="cs-CZ" sz="1600" b="1" u="sng" dirty="0">
                          <a:effectLst/>
                        </a:rPr>
                        <a:t>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má reálnou výkonnou moc? 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Vláda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 + vláda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Jak je volen prezident?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Nepřímo /(modifikaci v tomto případě představuje přímá volba prezidenta)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Přímo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přímo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reálně sestavuje vládu?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parlament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Prezident + parlament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Co rozhoduje o trvání vlády?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v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Vůle prezidenta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prezidenta +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prezidenta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 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Není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premiéra a vlády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 parlamentem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---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 parlamentem a prezidentem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169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9867" y="116632"/>
            <a:ext cx="8686800" cy="838200"/>
          </a:xfrm>
        </p:spPr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8437" y="930247"/>
            <a:ext cx="8686800" cy="5904656"/>
          </a:xfrm>
        </p:spPr>
        <p:txBody>
          <a:bodyPr>
            <a:noAutofit/>
          </a:bodyPr>
          <a:lstStyle/>
          <a:p>
            <a:r>
              <a:rPr lang="cs-CZ" sz="2000" dirty="0"/>
              <a:t>Specifický typ, nespadá mezi 3 základní režimy</a:t>
            </a:r>
          </a:p>
          <a:p>
            <a:r>
              <a:rPr lang="cs-CZ" sz="2000" dirty="0"/>
              <a:t>Není zakotven princip dělby moci. Zásada její jednolitosti. Parlament – jediný disponent moci (uplatňuje legislativní i exekutivní kompetence).</a:t>
            </a:r>
          </a:p>
          <a:p>
            <a:r>
              <a:rPr lang="cs-CZ" sz="2000" dirty="0"/>
              <a:t> Vláda představuje druh parlamentního výboru, který má za úkol vyřizovat administraci. </a:t>
            </a:r>
          </a:p>
          <a:p>
            <a:r>
              <a:rPr lang="cs-CZ" sz="2000" dirty="0"/>
              <a:t>instituty referend, lidových zákonodárných iniciativ a suspenzívních vet</a:t>
            </a:r>
          </a:p>
          <a:p>
            <a:r>
              <a:rPr lang="cs-CZ" sz="2000" dirty="0"/>
              <a:t>minimální soutěž mezi politickými stranami</a:t>
            </a:r>
          </a:p>
          <a:p>
            <a:r>
              <a:rPr lang="cs-CZ" sz="2000" dirty="0"/>
              <a:t>Vládu tvoří sedmičlenná Federální rada. </a:t>
            </a:r>
          </a:p>
          <a:p>
            <a:r>
              <a:rPr lang="cs-CZ" sz="2000" dirty="0"/>
              <a:t>Je sestavena na základě několika kritérií. Politické strany rozdělují křesla ve vládě pomocí tzv. „magické formule“2:2:2:1. </a:t>
            </a:r>
          </a:p>
          <a:p>
            <a:r>
              <a:rPr lang="cs-CZ" sz="2000" dirty="0"/>
              <a:t>Kritéria: </a:t>
            </a:r>
          </a:p>
          <a:p>
            <a:pPr lvl="1"/>
            <a:r>
              <a:rPr lang="cs-CZ" sz="2000" dirty="0"/>
              <a:t>politické - parlamentní dělba vládních postů mezi čtyři politické strany (viz výše),</a:t>
            </a:r>
          </a:p>
          <a:p>
            <a:pPr lvl="1"/>
            <a:r>
              <a:rPr lang="cs-CZ" sz="2000" dirty="0"/>
              <a:t>kantonální – tři největší kantony – vždy účast na vládě (Curych, Basilej a </a:t>
            </a:r>
            <a:r>
              <a:rPr lang="cs-CZ" sz="2000" dirty="0" err="1"/>
              <a:t>Vaud</a:t>
            </a:r>
            <a:r>
              <a:rPr lang="cs-CZ" sz="2000" dirty="0"/>
              <a:t>),</a:t>
            </a:r>
          </a:p>
          <a:p>
            <a:pPr lvl="1"/>
            <a:r>
              <a:rPr lang="cs-CZ" sz="2000" dirty="0"/>
              <a:t>Jazykové – nejméně 2 ministři – musí reprezentovat jazykové menšiny,</a:t>
            </a:r>
          </a:p>
          <a:p>
            <a:pPr lvl="1"/>
            <a:r>
              <a:rPr lang="cs-CZ" sz="2000" dirty="0"/>
              <a:t>náboženské – nutnost zachovat mezi ministry náboženskou vyváženost.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958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Neexistuje institut </a:t>
            </a:r>
            <a:r>
              <a:rPr lang="cs-CZ" dirty="0" err="1"/>
              <a:t>vota</a:t>
            </a:r>
            <a:r>
              <a:rPr lang="cs-CZ" dirty="0"/>
              <a:t> nedůvěry</a:t>
            </a:r>
          </a:p>
          <a:p>
            <a:r>
              <a:rPr lang="cs-CZ" dirty="0"/>
              <a:t>Není funkce předsedy vlády, rovnost mezi jednotlivými ministry.  </a:t>
            </a:r>
          </a:p>
          <a:p>
            <a:r>
              <a:rPr lang="cs-CZ" dirty="0"/>
              <a:t>Prezident není hlavou státu, tuto funkci plní je sedmičlenná „Federální rada“. </a:t>
            </a:r>
          </a:p>
          <a:p>
            <a:r>
              <a:rPr lang="cs-CZ" dirty="0"/>
              <a:t>Prezident vykonává svou funkci po dobu jednoho roku, poté je nahrazen jiným ministrem, který ve vládě působí nejdéle. </a:t>
            </a:r>
          </a:p>
          <a:p>
            <a:r>
              <a:rPr lang="cs-CZ" dirty="0"/>
              <a:t>Švýcarský režim se vyznačuje třemi základními vlastnostmi:</a:t>
            </a:r>
          </a:p>
          <a:p>
            <a:pPr lvl="1"/>
            <a:r>
              <a:rPr lang="cs-CZ" dirty="0"/>
              <a:t>1) Není zde prováděna dělba moci.</a:t>
            </a:r>
          </a:p>
          <a:p>
            <a:pPr lvl="1"/>
            <a:r>
              <a:rPr lang="cs-CZ" dirty="0"/>
              <a:t>2) Jsou zavedeny mnohé mechanizmy přímé demokracie.</a:t>
            </a:r>
          </a:p>
          <a:p>
            <a:pPr lvl="1"/>
            <a:r>
              <a:rPr lang="cs-CZ" dirty="0"/>
              <a:t>3) Švýcarský režim je postaven na modelu konsenzuálního, bezkonfliktního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64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Základy politické vědy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</p:spTree>
    <p:extLst>
      <p:ext uri="{BB962C8B-B14F-4D97-AF65-F5344CB8AC3E}">
        <p14:creationId xmlns:p14="http://schemas.microsoft.com/office/powerpoint/2010/main" val="256990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Režim</a:t>
            </a:r>
            <a:r>
              <a:rPr lang="cs-CZ" dirty="0"/>
              <a:t> v politologii představuje </a:t>
            </a:r>
            <a:r>
              <a:rPr lang="cs-CZ" b="1" dirty="0"/>
              <a:t>hodnotově neutrální pojem</a:t>
            </a:r>
            <a:r>
              <a:rPr lang="cs-CZ" dirty="0"/>
              <a:t> a je používán k pojmenování </a:t>
            </a:r>
            <a:r>
              <a:rPr lang="cs-CZ" b="1" dirty="0"/>
              <a:t>aspektu politického systému</a:t>
            </a:r>
            <a:r>
              <a:rPr lang="cs-CZ" dirty="0"/>
              <a:t>. Politický režim je považován „za </a:t>
            </a:r>
            <a:r>
              <a:rPr lang="cs-CZ" b="1" dirty="0"/>
              <a:t>normativní subsystém politického systému</a:t>
            </a:r>
            <a:r>
              <a:rPr lang="cs-CZ" dirty="0"/>
              <a:t>. V nejširším chápání obsahuje všechny </a:t>
            </a:r>
            <a:r>
              <a:rPr lang="cs-CZ" b="1" u="sng" dirty="0"/>
              <a:t>hodnoty a systémové principy, strukturu autorit, formální i neformální pravidla politické hry</a:t>
            </a:r>
            <a:r>
              <a:rPr lang="cs-CZ" dirty="0"/>
              <a:t> a z nich vyplývající závislosti mezi subjekty politiky.“ (Kubát 2004, s. 197-198)</a:t>
            </a:r>
          </a:p>
        </p:txBody>
      </p:sp>
    </p:spTree>
    <p:extLst>
      <p:ext uri="{BB962C8B-B14F-4D97-AF65-F5344CB8AC3E}">
        <p14:creationId xmlns:p14="http://schemas.microsoft.com/office/powerpoint/2010/main" val="166888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Oblasti</a:t>
            </a:r>
            <a:r>
              <a:rPr lang="cs-CZ" dirty="0"/>
              <a:t>, jichž se týkají </a:t>
            </a:r>
            <a:r>
              <a:rPr lang="cs-CZ" b="1" dirty="0"/>
              <a:t>politické normy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získávání politické moci</a:t>
            </a:r>
          </a:p>
          <a:p>
            <a:pPr lvl="0"/>
            <a:r>
              <a:rPr lang="cs-CZ" dirty="0"/>
              <a:t>organizace politické rivality</a:t>
            </a:r>
          </a:p>
          <a:p>
            <a:pPr lvl="0"/>
            <a:r>
              <a:rPr lang="cs-CZ" dirty="0"/>
              <a:t>struktury nejvyšších orgánů státní moci</a:t>
            </a:r>
          </a:p>
          <a:p>
            <a:pPr lvl="0"/>
            <a:r>
              <a:rPr lang="cs-CZ" dirty="0"/>
              <a:t>dělby moci</a:t>
            </a:r>
          </a:p>
          <a:p>
            <a:pPr lvl="0"/>
            <a:r>
              <a:rPr lang="cs-CZ" dirty="0"/>
              <a:t>přijímání závazných rozhodnutí rozdělování statků a závazků</a:t>
            </a:r>
          </a:p>
          <a:p>
            <a:r>
              <a:rPr lang="cs-CZ" dirty="0"/>
              <a:t>exekvování (vykonávání) politické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429351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pojetí režimů</a:t>
            </a:r>
          </a:p>
          <a:p>
            <a:pPr lvl="0"/>
            <a:r>
              <a:rPr lang="cs-CZ" dirty="0"/>
              <a:t>demokratické a autokratické</a:t>
            </a:r>
          </a:p>
          <a:p>
            <a:pPr lvl="0"/>
            <a:r>
              <a:rPr lang="cs-CZ" dirty="0"/>
              <a:t>konsensuální (</a:t>
            </a:r>
            <a:r>
              <a:rPr lang="cs-CZ" dirty="0" err="1"/>
              <a:t>konsociační</a:t>
            </a:r>
            <a:r>
              <a:rPr lang="cs-CZ" dirty="0"/>
              <a:t>) a majoritní (</a:t>
            </a:r>
            <a:r>
              <a:rPr lang="cs-CZ" dirty="0" err="1"/>
              <a:t>westminsterské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parlamentní a prezidentské </a:t>
            </a:r>
          </a:p>
          <a:p>
            <a:pPr lvl="0"/>
            <a:r>
              <a:rPr lang="cs-CZ" dirty="0"/>
              <a:t>autoritativní a totalitní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13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politických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1) Jakým způsobem dochází k dělbě moci mezi moc zákonodárnou a moc výkonnou. </a:t>
            </a:r>
          </a:p>
          <a:p>
            <a:r>
              <a:rPr lang="cs-CZ" dirty="0"/>
              <a:t>2) Povaha vztahů a propojení mezi exekutivními a legislativními institucemi.</a:t>
            </a:r>
          </a:p>
          <a:p>
            <a:r>
              <a:rPr lang="cs-CZ" dirty="0"/>
              <a:t>3) Sledování politických stran a stranických systémů</a:t>
            </a:r>
          </a:p>
          <a:p>
            <a:r>
              <a:rPr lang="cs-CZ" b="1" u="sng" dirty="0"/>
              <a:t>Tři základní typy režimů: </a:t>
            </a:r>
          </a:p>
          <a:p>
            <a:pPr lvl="0"/>
            <a:r>
              <a:rPr lang="cs-CZ" u="sng" dirty="0"/>
              <a:t>parlamentní režim</a:t>
            </a:r>
          </a:p>
          <a:p>
            <a:pPr lvl="0"/>
            <a:r>
              <a:rPr lang="cs-CZ" u="sng" dirty="0"/>
              <a:t>prezidentský režim </a:t>
            </a:r>
          </a:p>
          <a:p>
            <a:pPr lvl="0"/>
            <a:r>
              <a:rPr lang="cs-CZ" u="sng" dirty="0" err="1"/>
              <a:t>poloprezidentský</a:t>
            </a:r>
            <a:r>
              <a:rPr lang="cs-CZ" u="sng" dirty="0"/>
              <a:t> režim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82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Patří k nejčastějším typům politických systémů. </a:t>
            </a:r>
          </a:p>
          <a:p>
            <a:r>
              <a:rPr lang="cs-CZ" dirty="0"/>
              <a:t>Úzká spolupráce mezi exekutivou a legislativou (sdílení moci)</a:t>
            </a:r>
          </a:p>
          <a:p>
            <a:r>
              <a:rPr lang="cs-CZ" dirty="0"/>
              <a:t>Vláda závislá na parlamentní podpoře</a:t>
            </a:r>
          </a:p>
          <a:p>
            <a:r>
              <a:rPr lang="cs-CZ" dirty="0"/>
              <a:t>Odpovědnost exekutivy vůči legislativnímu tělesu</a:t>
            </a:r>
          </a:p>
          <a:p>
            <a:r>
              <a:rPr lang="cs-CZ" dirty="0"/>
              <a:t>Hlava státu jen za určitých podmínek disponuje možností rozpustit parlament</a:t>
            </a:r>
          </a:p>
          <a:p>
            <a:r>
              <a:rPr lang="cs-CZ" dirty="0"/>
              <a:t>Funkce hlavy státu je oddělena od funkce předsedy vlády</a:t>
            </a:r>
          </a:p>
          <a:p>
            <a:r>
              <a:rPr lang="cs-CZ" dirty="0"/>
              <a:t>Hlava státu představuje spíše slabšího aktéra (reprezentuje stát na venek, ceremoniální funkce)</a:t>
            </a:r>
          </a:p>
          <a:p>
            <a:r>
              <a:rPr lang="cs-CZ" dirty="0"/>
              <a:t>V čistém parlamentarizmu prezident volen parlamentem, nebo kolegiem volitelů. Mnoho zemí od nepřímé volby prezidenta upustily. </a:t>
            </a:r>
          </a:p>
          <a:p>
            <a:r>
              <a:rPr lang="cs-CZ" dirty="0"/>
              <a:t>Hlava státu jmenuje premiéra a na jeho návrh formálně jmenuje ministry.</a:t>
            </a:r>
          </a:p>
          <a:p>
            <a:r>
              <a:rPr lang="cs-CZ" dirty="0"/>
              <a:t>Vláda musí požádat parlament o vyslovení důvěry. </a:t>
            </a:r>
          </a:p>
          <a:p>
            <a:r>
              <a:rPr lang="cs-CZ" dirty="0"/>
              <a:t>Skutečnou výkonnou mocí disponuje vláda</a:t>
            </a:r>
          </a:p>
          <a:p>
            <a:r>
              <a:rPr lang="cs-CZ" dirty="0"/>
              <a:t>Parlament může udělit tzv. </a:t>
            </a:r>
            <a:r>
              <a:rPr lang="cs-CZ" b="1" i="1" dirty="0" err="1"/>
              <a:t>votum</a:t>
            </a:r>
            <a:r>
              <a:rPr lang="cs-CZ" b="1" i="1" dirty="0"/>
              <a:t> důvěry</a:t>
            </a:r>
            <a:r>
              <a:rPr lang="cs-CZ" dirty="0"/>
              <a:t>, nebo </a:t>
            </a:r>
            <a:r>
              <a:rPr lang="cs-CZ" b="1" i="1" dirty="0" err="1"/>
              <a:t>votum</a:t>
            </a:r>
            <a:r>
              <a:rPr lang="cs-CZ" b="1" i="1" dirty="0"/>
              <a:t> nedůvěry.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969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Podléhá častým modifikacím</a:t>
            </a:r>
          </a:p>
          <a:p>
            <a:r>
              <a:rPr lang="cs-CZ" dirty="0"/>
              <a:t>Nejčastěji se můžeme setkat se 3 typy:</a:t>
            </a:r>
          </a:p>
          <a:p>
            <a:r>
              <a:rPr lang="cs-CZ" b="1" u="sng" dirty="0"/>
              <a:t>1) Premiérský parlamentarizmus </a:t>
            </a:r>
            <a:r>
              <a:rPr lang="cs-CZ" dirty="0"/>
              <a:t>- vláda výrazně převažuje nad parlamentem. </a:t>
            </a:r>
          </a:p>
          <a:p>
            <a:r>
              <a:rPr lang="cs-CZ" b="1" u="sng" dirty="0"/>
              <a:t>2) Parlamentarizmus s převahou zákonodárného sboru</a:t>
            </a:r>
            <a:r>
              <a:rPr lang="cs-CZ" u="sng" dirty="0"/>
              <a:t> </a:t>
            </a:r>
            <a:r>
              <a:rPr lang="cs-CZ" dirty="0"/>
              <a:t>- převažuje parlament nad vládou. </a:t>
            </a:r>
          </a:p>
          <a:p>
            <a:r>
              <a:rPr lang="cs-CZ" dirty="0"/>
              <a:t>3) Mezi těmito typy se nachází tzv. </a:t>
            </a:r>
            <a:r>
              <a:rPr lang="cs-CZ" b="1" u="sng" dirty="0"/>
              <a:t>stranicky kontrolovaný parlamentarizmus,</a:t>
            </a:r>
            <a:r>
              <a:rPr lang="cs-CZ" dirty="0"/>
              <a:t> kde politické strany sehrávají klíčovou roli. </a:t>
            </a:r>
          </a:p>
          <a:p>
            <a:r>
              <a:rPr lang="cs-CZ" dirty="0"/>
              <a:t>Další dělení pole vztahu premiéra k ostatním členům kabinetu na:</a:t>
            </a:r>
          </a:p>
          <a:p>
            <a:pPr lvl="1"/>
            <a:r>
              <a:rPr lang="cs-CZ" b="1" dirty="0"/>
              <a:t>prvního nad nerovnými</a:t>
            </a:r>
            <a:endParaRPr lang="cs-CZ" dirty="0"/>
          </a:p>
          <a:p>
            <a:pPr lvl="1"/>
            <a:r>
              <a:rPr lang="cs-CZ" b="1" dirty="0"/>
              <a:t>prvního mezi nerovnými</a:t>
            </a:r>
            <a:endParaRPr lang="cs-CZ" dirty="0"/>
          </a:p>
          <a:p>
            <a:pPr lvl="1"/>
            <a:r>
              <a:rPr lang="cs-CZ" b="1" dirty="0"/>
              <a:t>prvního mezi rovnými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1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55679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Dělení podle vztahu premiéra s ostatními členy kabinetu:</a:t>
            </a:r>
          </a:p>
          <a:p>
            <a:pPr lvl="0"/>
            <a:r>
              <a:rPr lang="cs-CZ" b="1" dirty="0"/>
              <a:t>prvního nad nerovnými:</a:t>
            </a:r>
            <a:r>
              <a:rPr lang="cs-CZ" dirty="0"/>
              <a:t> (hlavní představitel výkonné moci je vůdcem strany, který takřka nemůže být sesazen parlamentním hlasováním, protože poslanci jsou jeho stranickými podřízenými a podle svého uvážení jmenuje a odvolává členy kabinetu),</a:t>
            </a:r>
          </a:p>
          <a:p>
            <a:pPr lvl="0"/>
            <a:r>
              <a:rPr lang="cs-CZ" b="1" dirty="0"/>
              <a:t>prvního mezi nerovnými:</a:t>
            </a:r>
            <a:r>
              <a:rPr lang="cs-CZ" dirty="0"/>
              <a:t> (nemusí být oficiálním vůdcem strany, přesto ho parlament sesadí jen stěží, mění složení svého kabinetu, ale sám zůstává), </a:t>
            </a:r>
          </a:p>
          <a:p>
            <a:pPr lvl="0"/>
            <a:r>
              <a:rPr lang="cs-CZ" b="1" dirty="0"/>
              <a:t>prvního mezi rovnými:</a:t>
            </a:r>
            <a:r>
              <a:rPr lang="cs-CZ" dirty="0"/>
              <a:t> (stojí a padá se svými ministry, má nad nimi malou kontrolu a musí akceptovat takové složení své vlády, které mu je vnuceno).“</a:t>
            </a:r>
          </a:p>
          <a:p>
            <a:r>
              <a:rPr lang="cs-CZ" dirty="0"/>
              <a:t>KUBÁT: </a:t>
            </a:r>
            <a:r>
              <a:rPr lang="cs-CZ" i="1" dirty="0"/>
              <a:t>Politické režimy... </a:t>
            </a:r>
            <a:r>
              <a:rPr lang="cs-CZ" dirty="0"/>
              <a:t>c. d., s. 203.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55659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purl.org/dc/dcmitype/"/>
    <ds:schemaRef ds:uri="http://schemas.microsoft.com/office/2006/documentManagement/types"/>
    <ds:schemaRef ds:uri="79b7b8bb-93ec-47cc-a1d6-47c5928ac23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9332cfc-b023-4904-b12a-69ce444ff89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1173</Words>
  <Application>Microsoft Office PowerPoint</Application>
  <PresentationFormat>Širokoúhlá obrazovka</PresentationFormat>
  <Paragraphs>142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4" baseType="lpstr">
      <vt:lpstr>SimSun</vt:lpstr>
      <vt:lpstr>Arial</vt:lpstr>
      <vt:lpstr>Calibri</vt:lpstr>
      <vt:lpstr>Calibri Light</vt:lpstr>
      <vt:lpstr>Franklin Gothic Book</vt:lpstr>
      <vt:lpstr>Franklin Gothic Medium</vt:lpstr>
      <vt:lpstr>Times New Roman</vt:lpstr>
      <vt:lpstr>Wingdings 2</vt:lpstr>
      <vt:lpstr>Motiv Office</vt:lpstr>
      <vt:lpstr>Cesta</vt:lpstr>
      <vt:lpstr>Základy politické vědy</vt:lpstr>
      <vt:lpstr>Základy politické vědy </vt:lpstr>
      <vt:lpstr>Politické režimy</vt:lpstr>
      <vt:lpstr>Politické režimy</vt:lpstr>
      <vt:lpstr>Politické režimy</vt:lpstr>
      <vt:lpstr>Typologie politických režimů</vt:lpstr>
      <vt:lpstr>Parlamentní režim</vt:lpstr>
      <vt:lpstr>Parlamentní režim</vt:lpstr>
      <vt:lpstr>Parlamentní režim</vt:lpstr>
      <vt:lpstr>Prezidentský režim</vt:lpstr>
      <vt:lpstr>Poloprezidentský režim</vt:lpstr>
      <vt:lpstr>Shrnutí</vt:lpstr>
      <vt:lpstr>Švýcarský režim</vt:lpstr>
      <vt:lpstr>Švýcarský režim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konica</cp:lastModifiedBy>
  <cp:revision>3</cp:revision>
  <dcterms:created xsi:type="dcterms:W3CDTF">2020-07-28T16:37:17Z</dcterms:created>
  <dcterms:modified xsi:type="dcterms:W3CDTF">2020-12-01T14:39:28Z</dcterms:modified>
</cp:coreProperties>
</file>