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24"/>
  </p:notesMasterIdLst>
  <p:sldIdLst>
    <p:sldId id="262" r:id="rId6"/>
    <p:sldId id="256" r:id="rId7"/>
    <p:sldId id="257" r:id="rId8"/>
    <p:sldId id="258" r:id="rId9"/>
    <p:sldId id="259" r:id="rId10"/>
    <p:sldId id="260" r:id="rId11"/>
    <p:sldId id="261" r:id="rId12"/>
    <p:sldId id="263" r:id="rId13"/>
    <p:sldId id="316" r:id="rId14"/>
    <p:sldId id="317" r:id="rId15"/>
    <p:sldId id="264" r:id="rId16"/>
    <p:sldId id="277" r:id="rId17"/>
    <p:sldId id="265" r:id="rId18"/>
    <p:sldId id="266" r:id="rId19"/>
    <p:sldId id="282" r:id="rId20"/>
    <p:sldId id="283" r:id="rId21"/>
    <p:sldId id="285" r:id="rId22"/>
    <p:sldId id="280" r:id="rId2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F3805508-B2DA-4EE7-BD7C-A14CD5953F6B}">
          <p14:sldIdLst>
            <p14:sldId id="262"/>
          </p14:sldIdLst>
        </p14:section>
        <p14:section name="Oddíl bez názvu" id="{28CD1589-3FC7-452C-B147-2156D62A3430}">
          <p14:sldIdLst>
            <p14:sldId id="256"/>
            <p14:sldId id="257"/>
            <p14:sldId id="258"/>
            <p14:sldId id="259"/>
            <p14:sldId id="260"/>
            <p14:sldId id="261"/>
            <p14:sldId id="263"/>
            <p14:sldId id="316"/>
            <p14:sldId id="317"/>
            <p14:sldId id="264"/>
            <p14:sldId id="277"/>
            <p14:sldId id="265"/>
            <p14:sldId id="266"/>
            <p14:sldId id="282"/>
            <p14:sldId id="283"/>
            <p14:sldId id="285"/>
            <p14:sldId id="28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9F1DE9-1581-4716-AAC3-E5BD8B83EB14}" v="55" dt="2020-07-28T16:17:33.2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41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D9824C-5375-4BFE-B38E-D6DFE1155951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82289F-72EF-4D30-9AA7-AD34E30A6A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3584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974E9-94A9-451F-A7BF-F625F3225B5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2974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829F50-7ED2-4F5C-9C89-97EC7199B6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645F893-0AA4-4A14-A4F1-A674BC514C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F76157-97D2-4A9D-B757-5DDF75784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C25CD4C-18DE-4E48-8CBB-6E6AB1857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1AFC9C0-9C94-4C4F-8827-1CEEAD71D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0019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37DF29-BEA5-49D9-8022-732212CE2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BB92669-2C0F-40E0-82B5-169F48284F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9EF16A6-179C-4CC0-B872-7CCE8F8B6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CB5C89A-86C4-47E7-86BB-475D1D219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8D9217-33AF-4181-B5FD-8A0349954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8207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9C7C2B7-4E53-4E8E-A5A0-18A4FB0BC1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FF98D16-6896-4ED6-A2FB-E007044270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2CDB75-80BD-4338-95DC-5FD65B3A6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D36148-84AF-4B28-9286-CF84FD4FE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E974D4-4C4A-4352-BF4E-E95A14C0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7977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3D394-A7BA-44B9-B4F7-513BF3CAED6F}" type="datetimeFigureOut">
              <a:rPr lang="cs-CZ" smtClean="0"/>
              <a:pPr/>
              <a:t>02.12.2020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3" name="Elipsa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4" name="Elipsa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84C334F-90DE-47A3-BFB2-5498195E00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22147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3D394-A7BA-44B9-B4F7-513BF3CAED6F}" type="datetimeFigureOut">
              <a:rPr lang="cs-CZ" smtClean="0"/>
              <a:pPr/>
              <a:t>02.12.2020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5815584" y="1026373"/>
            <a:ext cx="609600" cy="441325"/>
          </a:xfrm>
        </p:spPr>
        <p:txBody>
          <a:bodyPr/>
          <a:lstStyle/>
          <a:p>
            <a:fld id="{384C334F-90DE-47A3-BFB2-5498195E00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774686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3D394-A7BA-44B9-B4F7-513BF3CAED6F}" type="datetimeFigureOut">
              <a:rPr lang="cs-CZ" smtClean="0"/>
              <a:pPr/>
              <a:t>02.12.2020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0" name="Elipsa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Elipsa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84C334F-90DE-47A3-BFB2-5498195E00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920469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fld id="{D273D394-A7BA-44B9-B4F7-513BF3CAED6F}" type="datetimeFigureOut">
              <a:rPr lang="cs-CZ" smtClean="0"/>
              <a:pPr/>
              <a:t>02.12.2020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C334F-90DE-47A3-BFB2-5498195E00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6084107" y="1575653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030429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1" name="Obdélník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6388441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3D394-A7BA-44B9-B4F7-513BF3CAED6F}" type="datetimeFigureOut">
              <a:rPr lang="cs-CZ" smtClean="0"/>
              <a:pPr/>
              <a:t>02.12.2020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402336" y="2471383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7" name="Elipsa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5791200" y="1042417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384C334F-90DE-47A3-BFB2-5498195E00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658931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3D394-A7BA-44B9-B4F7-513BF3CAED6F}" type="datetimeFigureOut">
              <a:rPr lang="cs-CZ" smtClean="0"/>
              <a:pPr/>
              <a:t>02.12.2020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5791200" y="1036021"/>
            <a:ext cx="609600" cy="441325"/>
          </a:xfrm>
        </p:spPr>
        <p:txBody>
          <a:bodyPr/>
          <a:lstStyle/>
          <a:p>
            <a:fld id="{384C334F-90DE-47A3-BFB2-5498195E009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50274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3D394-A7BA-44B9-B4F7-513BF3CAED6F}" type="datetimeFigureOut">
              <a:rPr lang="cs-CZ" smtClean="0"/>
              <a:pPr/>
              <a:t>02.12.2020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84C334F-90DE-47A3-BFB2-5498195E009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76623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3" name="Obdélník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08000" y="1981201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Elipsa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84C334F-90DE-47A3-BFB2-5498195E00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3D394-A7BA-44B9-B4F7-513BF3CAED6F}" type="datetimeFigureOut">
              <a:rPr lang="cs-CZ" smtClean="0"/>
              <a:pPr/>
              <a:t>02.12.2020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47450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0AD462-FCD7-4432-8908-474A1991C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9FA506-E846-4A05-82B8-276508A397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77032D-5C9E-4501-A466-8F4975A85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285F5E-2943-4127-87E0-83E5C0294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2C98696-9500-4644-8382-27AB9FA17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76620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8" name="Obdélník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2" name="Elipsa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Elipsa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/>
          <a:p>
            <a:fld id="{384C334F-90DE-47A3-BFB2-5498195E00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D273D394-A7BA-44B9-B4F7-513BF3CAED6F}" type="datetimeFigureOut">
              <a:rPr lang="cs-CZ" smtClean="0"/>
              <a:pPr/>
              <a:t>02.12.2020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59317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3D394-A7BA-44B9-B4F7-513BF3CAED6F}" type="datetimeFigureOut">
              <a:rPr lang="cs-CZ" smtClean="0"/>
              <a:pPr/>
              <a:t>02.12.2020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C334F-90DE-47A3-BFB2-5498195E009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63306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4" name="Elipsa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5" name="Elipsa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9221216" y="3009902"/>
            <a:ext cx="609600" cy="441325"/>
          </a:xfrm>
        </p:spPr>
        <p:txBody>
          <a:bodyPr/>
          <a:lstStyle/>
          <a:p>
            <a:fld id="{384C334F-90DE-47A3-BFB2-5498195E00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3D394-A7BA-44B9-B4F7-513BF3CAED6F}" type="datetimeFigureOut">
              <a:rPr lang="cs-CZ" smtClean="0"/>
              <a:pPr/>
              <a:t>02.12.2020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855200" y="304802"/>
            <a:ext cx="19304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340182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DAA5FC-60DA-4D1B-8FB8-701029BB2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559A429-68A0-4EC8-A68E-5101A797E5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54D00F-C328-4C18-8AD1-3332B3F52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A196EAB-724F-4163-AE18-16F847123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0C3C74-E256-49C4-8403-38C29B433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5511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BFEBFF-97EA-4BA8-AA78-1A65231B0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8B9858-16EC-41C0-B99E-BAC1E0F68D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1546F93-757C-4A5F-BFA9-267269349C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3CEBF69-3F59-41F2-8C87-4669AB982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D1061C5-0C31-4462-A06D-E8F7F13AC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5E75A3E-A873-47D7-BF14-1D255A6FB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720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86115F-A90C-47EA-9B46-C32B2F7CA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F8F37F5-0A3B-4CE5-8723-36DC48314F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29338CD-15E4-4525-A9E7-B65E7501C2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B4D3BE4-A9CB-46E7-BC74-0D9D52AE3F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7E0406C-C7CA-4090-9ED5-6E5B73F668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5FA607D-0388-44BB-9C08-163DB0966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6A93DB0-CF96-4466-ACD4-5588B8D43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11D7395-5A7D-4ED3-82E0-1F8FFC040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418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D66A69-339A-4DDD-AE11-BF9FEECD1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359AE74-3D48-43D9-8806-EDDA8CD89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79F39B7-19AA-4849-85B5-9FE2CE6DF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8CE5189-DCFE-462C-B46C-731B1AC79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9272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D0D004A-8832-48AE-81AB-DBAAFC937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79B0C14-E5E8-4B22-9D17-ED278C009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5847D63-B091-4889-9EEA-7E2547F93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0715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27A680-B4BD-4182-A2A9-5ECEF3EE5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CE82C4-C993-4EE0-889A-A6B4A7FDF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CBEDD0E-A6DB-4D53-9581-C34E624A71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0E15089-069E-4C8C-9E2D-732A70277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56F8CDF-1520-41DF-8396-9D63AFF4B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E6F2517-2447-4924-AF80-468D2F110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94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967F66-1E60-4CA5-A2F2-5643E7890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AAF4415-69E9-4F16-AAEC-3BCFA9A5E8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C484FA3-A08D-43CB-B6EF-4EEE9810AD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0B71CE8-AB32-4A3F-A92D-806ED2D63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6CD16E1-FF5E-44E5-8422-6E2ED8696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AEBC466-4215-46A3-8D6C-5C7594895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223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9958EC0-D306-4B95-83A3-2F9EA309B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3BD37A7-0101-4B25-AB29-AE3EB7BF3D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31329C-B1E3-481F-A8C1-41A6D4AB68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F5B8D-2B12-4C6F-8C22-D201E90FF82E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9E9A87-F44E-4650-AD79-40880D600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D83AA30-152E-4EF6-922B-4F7CFD395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007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1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273D394-A7BA-44B9-B4F7-513BF3CAED6F}" type="datetimeFigureOut">
              <a:rPr lang="cs-CZ" smtClean="0"/>
              <a:pPr/>
              <a:t>02.12.2020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2" name="Elipsa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5" name="Elipsa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5791200" y="1040175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84C334F-90DE-47A3-BFB2-5498195E00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38428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A4813E-51ED-4012-8D78-821F6D57A5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9505"/>
            <a:ext cx="9144000" cy="1366202"/>
          </a:xfrm>
        </p:spPr>
        <p:txBody>
          <a:bodyPr>
            <a:normAutofit/>
          </a:bodyPr>
          <a:lstStyle/>
          <a:p>
            <a:r>
              <a:rPr lang="cs-CZ" sz="4000" dirty="0"/>
              <a:t>Základy </a:t>
            </a:r>
            <a:r>
              <a:rPr lang="cs-CZ" sz="4000"/>
              <a:t>politické vědy</a:t>
            </a:r>
            <a:endParaRPr lang="cs-CZ" sz="40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A11FA9A-F513-4EE6-B798-6DC506ADAA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90758"/>
            <a:ext cx="9144000" cy="1655762"/>
          </a:xfrm>
        </p:spPr>
        <p:txBody>
          <a:bodyPr/>
          <a:lstStyle/>
          <a:p>
            <a:r>
              <a:rPr lang="cs-CZ" dirty="0"/>
              <a:t>CZ.02.2.69/0.0/0.0/16_015/0002400</a:t>
            </a:r>
            <a:endParaRPr lang="cs-C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/>
              <a:t>ROZVOJ VZDĚLÁVÁNÍ NA SLEZSKÉ UNIVERZITĚ V OPAVĚ</a:t>
            </a:r>
          </a:p>
        </p:txBody>
      </p:sp>
      <p:pic>
        <p:nvPicPr>
          <p:cNvPr id="4" name="Obrázek 3" descr="Logolink_OP_VVV_hor_barva_cz">
            <a:extLst>
              <a:ext uri="{FF2B5EF4-FFF2-40B4-BE49-F238E27FC236}">
                <a16:creationId xmlns:a16="http://schemas.microsoft.com/office/drawing/2014/main" id="{D3ECA9CD-610B-49AA-97ED-30168794AFF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400" y="294640"/>
            <a:ext cx="9702800" cy="2301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898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Konfliktní linie - </a:t>
            </a:r>
            <a:r>
              <a:rPr lang="cs-CZ" dirty="0" err="1"/>
              <a:t>cleavages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u="sng" dirty="0"/>
              <a:t>Stein </a:t>
            </a:r>
            <a:r>
              <a:rPr lang="cs-CZ" b="1" u="sng" dirty="0" err="1"/>
              <a:t>Rokkan</a:t>
            </a:r>
            <a:r>
              <a:rPr lang="cs-CZ" b="1" u="sng" dirty="0"/>
              <a:t>, S. M. </a:t>
            </a:r>
            <a:r>
              <a:rPr lang="cs-CZ" b="1" u="sng" dirty="0" err="1"/>
              <a:t>Lipset</a:t>
            </a:r>
            <a:r>
              <a:rPr lang="cs-CZ" b="1" u="sng" dirty="0"/>
              <a:t>: </a:t>
            </a:r>
          </a:p>
          <a:p>
            <a:r>
              <a:rPr lang="cs-CZ" b="1" dirty="0"/>
              <a:t>Národní a průmyslová revoluce měly za následek změnu společnosti. V důsledku těchto změn došlo k utváření konfliktních linií</a:t>
            </a:r>
          </a:p>
          <a:p>
            <a:pPr lvl="1"/>
            <a:r>
              <a:rPr lang="cs-CZ" b="1" dirty="0"/>
              <a:t>Centrum x Periferie</a:t>
            </a:r>
            <a:endParaRPr lang="cs-CZ" dirty="0"/>
          </a:p>
          <a:p>
            <a:pPr lvl="1"/>
            <a:r>
              <a:rPr lang="cs-CZ" b="1" dirty="0"/>
              <a:t>Církev x Stát</a:t>
            </a:r>
            <a:endParaRPr lang="cs-CZ" dirty="0"/>
          </a:p>
          <a:p>
            <a:pPr lvl="1"/>
            <a:r>
              <a:rPr lang="cs-CZ" b="1" dirty="0"/>
              <a:t>Město x Venkov</a:t>
            </a:r>
            <a:endParaRPr lang="cs-CZ" dirty="0"/>
          </a:p>
          <a:p>
            <a:pPr lvl="1"/>
            <a:r>
              <a:rPr lang="cs-CZ" b="1" dirty="0"/>
              <a:t>Zaměstnavatelé x zaměstnanci – nebo – vlastníci x pracující</a:t>
            </a:r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/>
              <a:t>R. </a:t>
            </a:r>
            <a:r>
              <a:rPr lang="cs-CZ" dirty="0" err="1"/>
              <a:t>Inglehart</a:t>
            </a:r>
            <a:endParaRPr lang="cs-CZ" dirty="0"/>
          </a:p>
          <a:p>
            <a:pPr lvl="1"/>
            <a:r>
              <a:rPr lang="cs-CZ" dirty="0"/>
              <a:t>Možná budoucí konfliktní linie materiální x postmateriální hodnoty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Arend </a:t>
            </a:r>
            <a:r>
              <a:rPr lang="cs-CZ" dirty="0" err="1"/>
              <a:t>Lijphart</a:t>
            </a:r>
            <a:r>
              <a:rPr lang="cs-CZ" dirty="0"/>
              <a:t> 1990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– ideologické dimenze. Definuje celkem sedm dimenzí, kde se odehrává hlavní stranická soutěž :</a:t>
            </a:r>
          </a:p>
          <a:p>
            <a:r>
              <a:rPr lang="cs-CZ" dirty="0"/>
              <a:t>1) socioekonomická, </a:t>
            </a:r>
          </a:p>
          <a:p>
            <a:r>
              <a:rPr lang="cs-CZ" dirty="0"/>
              <a:t>2) náboženská, </a:t>
            </a:r>
          </a:p>
          <a:p>
            <a:r>
              <a:rPr lang="cs-CZ" dirty="0"/>
              <a:t>3) kulturně-etnická, </a:t>
            </a:r>
          </a:p>
          <a:p>
            <a:r>
              <a:rPr lang="cs-CZ" dirty="0"/>
              <a:t>4) urbánně-rurální, </a:t>
            </a:r>
          </a:p>
          <a:p>
            <a:r>
              <a:rPr lang="cs-CZ" dirty="0"/>
              <a:t>5) postmateriální hodnoty </a:t>
            </a:r>
          </a:p>
          <a:p>
            <a:r>
              <a:rPr lang="cs-CZ" dirty="0"/>
              <a:t>6) podpora režimu – (systémové a </a:t>
            </a:r>
            <a:r>
              <a:rPr lang="cs-CZ" dirty="0" err="1"/>
              <a:t>antisystémové</a:t>
            </a:r>
            <a:r>
              <a:rPr lang="cs-CZ" dirty="0"/>
              <a:t> strany) </a:t>
            </a:r>
          </a:p>
          <a:p>
            <a:r>
              <a:rPr lang="cs-CZ" dirty="0"/>
              <a:t>7) dimenze zahraniční politiky. (otázky Evropské integrace).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Klaus von </a:t>
            </a:r>
            <a:r>
              <a:rPr lang="cs-CZ" dirty="0" err="1"/>
              <a:t>Beyme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schéma, na jejichž základě vznikaly, nebo se diferencovaly jednotlivé politické strany a to:</a:t>
            </a:r>
          </a:p>
          <a:p>
            <a:pPr lvl="0"/>
            <a:r>
              <a:rPr lang="cs-CZ" b="1" dirty="0"/>
              <a:t>Liberalizmus proti starému režimu</a:t>
            </a:r>
            <a:endParaRPr lang="cs-CZ" dirty="0"/>
          </a:p>
          <a:p>
            <a:pPr lvl="0"/>
            <a:r>
              <a:rPr lang="cs-CZ" b="1" dirty="0"/>
              <a:t>Konzervativci</a:t>
            </a:r>
            <a:endParaRPr lang="cs-CZ" dirty="0"/>
          </a:p>
          <a:p>
            <a:pPr lvl="0"/>
            <a:r>
              <a:rPr lang="cs-CZ" b="1" dirty="0"/>
              <a:t>Dělnické strany proti občanskému systému</a:t>
            </a:r>
            <a:endParaRPr lang="cs-CZ" dirty="0"/>
          </a:p>
          <a:p>
            <a:pPr lvl="0"/>
            <a:r>
              <a:rPr lang="cs-CZ" b="1" dirty="0"/>
              <a:t>Agrární strany proti průmyslovému systému</a:t>
            </a:r>
            <a:endParaRPr lang="cs-CZ" dirty="0"/>
          </a:p>
          <a:p>
            <a:pPr lvl="0"/>
            <a:r>
              <a:rPr lang="cs-CZ" b="1" dirty="0"/>
              <a:t>Regionální strany proti centralistickému systému</a:t>
            </a:r>
            <a:endParaRPr lang="cs-CZ" dirty="0"/>
          </a:p>
          <a:p>
            <a:pPr lvl="0"/>
            <a:r>
              <a:rPr lang="cs-CZ" b="1" dirty="0"/>
              <a:t>Křesťanské strany proti laickému systému</a:t>
            </a:r>
            <a:endParaRPr lang="cs-CZ" dirty="0"/>
          </a:p>
          <a:p>
            <a:pPr lvl="0"/>
            <a:r>
              <a:rPr lang="cs-CZ" b="1" dirty="0"/>
              <a:t>Komunistické strany proti sociálně demokratickému proudu</a:t>
            </a:r>
            <a:endParaRPr lang="cs-CZ" dirty="0"/>
          </a:p>
          <a:p>
            <a:pPr lvl="0"/>
            <a:r>
              <a:rPr lang="cs-CZ" b="1" dirty="0"/>
              <a:t>Fašistické strany proti demokratickému systému</a:t>
            </a:r>
            <a:endParaRPr lang="cs-CZ" dirty="0"/>
          </a:p>
          <a:p>
            <a:pPr lvl="0"/>
            <a:r>
              <a:rPr lang="cs-CZ" b="1" dirty="0"/>
              <a:t>Protestní občanské strany proti silnému byrokratickému systému sociálního </a:t>
            </a:r>
            <a:r>
              <a:rPr lang="cs-CZ" b="1" dirty="0" err="1"/>
              <a:t>welfare</a:t>
            </a:r>
            <a:r>
              <a:rPr lang="cs-CZ" b="1" dirty="0"/>
              <a:t> </a:t>
            </a:r>
            <a:r>
              <a:rPr lang="cs-CZ" b="1" dirty="0" err="1"/>
              <a:t>state</a:t>
            </a:r>
            <a:r>
              <a:rPr lang="cs-CZ" b="1" dirty="0"/>
              <a:t>. </a:t>
            </a:r>
            <a:endParaRPr lang="cs-CZ" dirty="0"/>
          </a:p>
          <a:p>
            <a:pPr lvl="0"/>
            <a:r>
              <a:rPr lang="cs-CZ" b="1" dirty="0"/>
              <a:t>Ekologická hnutí proti společnosti růstu a spotřeby.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723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Klaus </a:t>
            </a:r>
            <a:r>
              <a:rPr lang="cs-CZ" dirty="0" err="1"/>
              <a:t>von</a:t>
            </a:r>
            <a:r>
              <a:rPr lang="cs-CZ" dirty="0"/>
              <a:t> </a:t>
            </a:r>
            <a:r>
              <a:rPr lang="cs-CZ" dirty="0" err="1"/>
              <a:t>Beyme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i="1" u="sng" dirty="0"/>
              <a:t>1) liberální a radikální strany,</a:t>
            </a:r>
            <a:endParaRPr lang="cs-CZ" dirty="0"/>
          </a:p>
          <a:p>
            <a:r>
              <a:rPr lang="cs-CZ" b="1" i="1" u="sng" dirty="0"/>
              <a:t>2) konzervativní strany</a:t>
            </a:r>
            <a:endParaRPr lang="cs-CZ" dirty="0"/>
          </a:p>
          <a:p>
            <a:r>
              <a:rPr lang="cs-CZ" b="1" i="1" u="sng" dirty="0"/>
              <a:t>3) socialistické a sociálně demokratické strany</a:t>
            </a:r>
            <a:endParaRPr lang="cs-CZ" dirty="0"/>
          </a:p>
          <a:p>
            <a:r>
              <a:rPr lang="cs-CZ" b="1" i="1" u="sng" dirty="0"/>
              <a:t>4) </a:t>
            </a:r>
            <a:r>
              <a:rPr lang="cs-CZ" b="1" i="1" u="sng" dirty="0" err="1"/>
              <a:t>křesťansko</a:t>
            </a:r>
            <a:r>
              <a:rPr lang="cs-CZ" b="1" i="1" u="sng" dirty="0"/>
              <a:t> – demokratické strany</a:t>
            </a:r>
            <a:endParaRPr lang="cs-CZ" dirty="0"/>
          </a:p>
          <a:p>
            <a:r>
              <a:rPr lang="cs-CZ" b="1" i="1" u="sng" dirty="0"/>
              <a:t>5) komunistické strany</a:t>
            </a:r>
            <a:endParaRPr lang="cs-CZ" dirty="0"/>
          </a:p>
          <a:p>
            <a:r>
              <a:rPr lang="cs-CZ" b="1" i="1" u="sng" dirty="0"/>
              <a:t>6) rolnické strany</a:t>
            </a:r>
            <a:endParaRPr lang="cs-CZ" dirty="0"/>
          </a:p>
          <a:p>
            <a:r>
              <a:rPr lang="cs-CZ" b="1" i="1" u="sng" dirty="0"/>
              <a:t>7) regionální a etnické strany</a:t>
            </a:r>
            <a:endParaRPr lang="cs-CZ" dirty="0"/>
          </a:p>
          <a:p>
            <a:r>
              <a:rPr lang="cs-CZ" b="1" i="1" u="sng" dirty="0"/>
              <a:t>8) krajně (extrémně) pravicové strany a</a:t>
            </a:r>
            <a:endParaRPr lang="cs-CZ" dirty="0"/>
          </a:p>
          <a:p>
            <a:r>
              <a:rPr lang="cs-CZ" b="1" i="1" u="sng" dirty="0"/>
              <a:t>9) ekologické strany.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Michael </a:t>
            </a:r>
            <a:r>
              <a:rPr lang="cs-CZ" sz="2400" dirty="0" err="1"/>
              <a:t>Gallagher</a:t>
            </a:r>
            <a:r>
              <a:rPr lang="cs-CZ" sz="2400" dirty="0"/>
              <a:t> a kol.: kritéria pro zařazení stran: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i="1" u="sng" dirty="0"/>
              <a:t>Genetický původ </a:t>
            </a:r>
            <a:r>
              <a:rPr lang="cs-CZ" i="1" dirty="0"/>
              <a:t>–jednotlivé druhy politických stran vznikly a etablovaly se v různých částech západní Evropy v podobných historických podmínkách a na základě reprezentace analogických zájmů</a:t>
            </a:r>
            <a:endParaRPr lang="cs-CZ" dirty="0"/>
          </a:p>
          <a:p>
            <a:pPr lvl="0"/>
            <a:r>
              <a:rPr lang="cs-CZ" b="1" i="1" u="sng" dirty="0"/>
              <a:t>Transnacionální vazby </a:t>
            </a:r>
            <a:r>
              <a:rPr lang="cs-CZ" i="1" dirty="0"/>
              <a:t>–vytváření nadnárodních stranických federací nebo multinárodních stranických skupin (typicky na půdě Evropského parlamentu), které sdružují strany s podobnou orientací</a:t>
            </a:r>
            <a:endParaRPr lang="cs-CZ" dirty="0"/>
          </a:p>
          <a:p>
            <a:r>
              <a:rPr lang="cs-CZ" b="1" i="1" u="sng" dirty="0"/>
              <a:t>Programové politiky</a:t>
            </a:r>
            <a:r>
              <a:rPr lang="cs-CZ" i="1" dirty="0"/>
              <a:t>, tj. jednotlivé politiky stran (sociální, hospodářská, zahraniční, vzdělávací)…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Dvě úzké (obecné) charakteristiky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A) původ stran – </a:t>
            </a:r>
            <a:r>
              <a:rPr lang="cs-CZ" dirty="0"/>
              <a:t>vliv analogických historicko-společenských okolností, jež měly za následek vznik daných politických stran, na </a:t>
            </a:r>
            <a:r>
              <a:rPr lang="cs-CZ" b="1" dirty="0"/>
              <a:t>základě konfliktních linií.</a:t>
            </a:r>
            <a:r>
              <a:rPr lang="cs-CZ" dirty="0"/>
              <a:t> </a:t>
            </a:r>
          </a:p>
          <a:p>
            <a:r>
              <a:rPr lang="cs-CZ" b="1" dirty="0"/>
              <a:t>B) ideově programový profil.</a:t>
            </a:r>
            <a:r>
              <a:rPr lang="cs-CZ" dirty="0"/>
              <a:t> </a:t>
            </a:r>
          </a:p>
          <a:p>
            <a:r>
              <a:rPr lang="cs-CZ" dirty="0"/>
              <a:t>V průběhu posledních desetiletí jsme mohli pozorovat zásadní změny západoevropských společností. Tyto změny se promítly do oslabení ideologických rozdílů mezi jednotlivými stranickými rodinami. </a:t>
            </a:r>
          </a:p>
          <a:p>
            <a:r>
              <a:rPr lang="cs-CZ" dirty="0"/>
              <a:t>Některé strany </a:t>
            </a:r>
            <a:r>
              <a:rPr lang="cs-CZ" u="sng" dirty="0"/>
              <a:t>ztratily část svých tradičních prvků</a:t>
            </a:r>
            <a:r>
              <a:rPr lang="cs-CZ" dirty="0"/>
              <a:t>.</a:t>
            </a:r>
          </a:p>
          <a:p>
            <a:r>
              <a:rPr lang="cs-CZ" dirty="0"/>
              <a:t>Zároveň došlo k přiblížení se některých stranických rodin navzájem.</a:t>
            </a:r>
          </a:p>
          <a:p>
            <a:r>
              <a:rPr lang="cs-CZ" dirty="0"/>
              <a:t>Stále je možné určit příslušnost politické strany k příslušné stranické rodině na základě programu.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449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Postkomunistická část Evropy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Ideově-programové přiblížení západoevropskému „standardu“</a:t>
            </a:r>
          </a:p>
          <a:p>
            <a:r>
              <a:rPr lang="cs-CZ" dirty="0"/>
              <a:t>Postkomunistická specifika vyplývající z tranzitivního období</a:t>
            </a:r>
          </a:p>
          <a:p>
            <a:r>
              <a:rPr lang="cs-CZ" dirty="0"/>
              <a:t>Diskontinuita stranického systému</a:t>
            </a:r>
          </a:p>
          <a:p>
            <a:r>
              <a:rPr lang="cs-CZ" dirty="0"/>
              <a:t>Nutnost upřednostnit ideově-programovou orientaci před „genetickým“ původem strany pro zařazení do stranické rodiny.</a:t>
            </a:r>
          </a:p>
          <a:p>
            <a:r>
              <a:rPr lang="cs-CZ" dirty="0"/>
              <a:t>Balkán a postsovětský prostor – složitější situace</a:t>
            </a:r>
          </a:p>
          <a:p>
            <a:pPr lvl="1"/>
            <a:r>
              <a:rPr lang="cs-CZ" dirty="0"/>
              <a:t>Opoždění ideově-politické profilace</a:t>
            </a:r>
          </a:p>
          <a:p>
            <a:pPr lvl="1"/>
            <a:r>
              <a:rPr lang="cs-CZ" dirty="0"/>
              <a:t>Složitější využití konceptu stranických rodin</a:t>
            </a:r>
          </a:p>
          <a:p>
            <a:pPr lvl="1"/>
            <a:r>
              <a:rPr lang="cs-CZ" dirty="0"/>
              <a:t>V tomto prostoru se mohou mnohé strany zařadit ke konkrétní rodině (platí zejména o etnických a regionálních, krajní levici. V menší míře – sociálnědemokratické a socialistické levici, konzervativní a liberální strany</a:t>
            </a:r>
          </a:p>
        </p:txBody>
      </p:sp>
    </p:spTree>
    <p:extLst>
      <p:ext uri="{BB962C8B-B14F-4D97-AF65-F5344CB8AC3E}">
        <p14:creationId xmlns:p14="http://schemas.microsoft.com/office/powerpoint/2010/main" val="227925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Členství v nadnárodních stranických strukturách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Sporné kritérium</a:t>
            </a:r>
          </a:p>
          <a:p>
            <a:r>
              <a:rPr lang="cs-CZ" dirty="0"/>
              <a:t>Nadnárodní spolupráce mezi některými podobně orientovanými politickými stranami nemusí existovat.</a:t>
            </a:r>
          </a:p>
          <a:p>
            <a:pPr lvl="1"/>
            <a:r>
              <a:rPr lang="cs-CZ" dirty="0"/>
              <a:t>Stranická rodina je v některých případech velmi slabá a není schopna vytvořit samostatnou nadnárodní spolupráci</a:t>
            </a:r>
          </a:p>
          <a:p>
            <a:pPr lvl="1"/>
            <a:r>
              <a:rPr lang="cs-CZ" dirty="0"/>
              <a:t>Více rodin se může spojit v jediné struktuře (např. EPP)</a:t>
            </a:r>
          </a:p>
          <a:p>
            <a:pPr lvl="1"/>
            <a:r>
              <a:rPr lang="cs-CZ" dirty="0"/>
              <a:t>Některé strany chtějí pouze demonstrovat určitou sounáležitost s některou s nadnárodních struktur, ale jejich programová orientace je jiná (krajně pravicové strany)</a:t>
            </a:r>
          </a:p>
        </p:txBody>
      </p:sp>
    </p:spTree>
    <p:extLst>
      <p:ext uri="{BB962C8B-B14F-4D97-AF65-F5344CB8AC3E}">
        <p14:creationId xmlns:p14="http://schemas.microsoft.com/office/powerpoint/2010/main" val="23941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Elmar </a:t>
            </a:r>
            <a:r>
              <a:rPr lang="cs-CZ" dirty="0" err="1"/>
              <a:t>Wiesendhal</a:t>
            </a:r>
            <a:r>
              <a:rPr lang="cs-CZ" dirty="0"/>
              <a:t> – FUNKČNÍ KATALOG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i="1" dirty="0"/>
              <a:t>„1. Výběr a rekrutování elity, 2., vytváření vůle, programu a formulování cílů, 3. Vytváření mínění, informace a komunikace, 4. Vytváření vlády, řízení a koordinace, 5. Soutěž o hlasy, účast ve volbách a volební boj 6. Artikulace a reprezentace zájmů, 7. Integrace skupin, 8. Artikulace zájmů, 9. Nominování kandidátů a jejich prezentace, 10. Vzdělávání a politická socializace, 11. Mobilizování mas, vzdělávání mas, participace, 12. Propaganda, mobilizace a podpora, 13. Legitimizační funkce, vytváření konsenzu, 14. Funkce spojování, 15. Zprostředkování a transformace zájmů, 16. Kontrola vlády, 17. Udržování systému, 18. Reforma systému a jeho inovace</a:t>
            </a:r>
            <a:r>
              <a:rPr lang="cs-CZ" b="1" i="1"/>
              <a:t>“ </a:t>
            </a:r>
            <a:endParaRPr lang="cs-CZ" b="1" i="1" dirty="0"/>
          </a:p>
        </p:txBody>
      </p:sp>
    </p:spTree>
    <p:extLst>
      <p:ext uri="{BB962C8B-B14F-4D97-AF65-F5344CB8AC3E}">
        <p14:creationId xmlns:p14="http://schemas.microsoft.com/office/powerpoint/2010/main" val="227855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Přednáška</a:t>
            </a:r>
          </a:p>
          <a:p>
            <a:pPr lvl="0"/>
            <a:r>
              <a:rPr lang="cs-CZ" dirty="0"/>
              <a:t>Teoretická východiska (definice, typologie a funkce politických stran)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Lukáš Vomlela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Politické strany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/>
              <a:t>Teoretická východiska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Edmund </a:t>
            </a:r>
            <a:r>
              <a:rPr lang="cs-CZ" dirty="0" err="1"/>
              <a:t>Burke</a:t>
            </a:r>
            <a:r>
              <a:rPr lang="cs-CZ" dirty="0"/>
              <a:t> (1770): </a:t>
            </a:r>
            <a:r>
              <a:rPr lang="cs-CZ" i="1" dirty="0"/>
              <a:t>„strana je seskupení lidí, kteří se spojují, aby společnými silami prosazovali národní zájem a to na základě nějakého konkrétního principu, na němž se všichni shodují.“</a:t>
            </a:r>
          </a:p>
          <a:p>
            <a:r>
              <a:rPr lang="cs-CZ" dirty="0" err="1"/>
              <a:t>Schumpeter</a:t>
            </a:r>
            <a:r>
              <a:rPr lang="cs-CZ" dirty="0"/>
              <a:t> skupina, </a:t>
            </a:r>
            <a:r>
              <a:rPr lang="cs-CZ" i="1" dirty="0"/>
              <a:t>„v níž se její členové sjednocují, aby získali politickou moc.“</a:t>
            </a:r>
          </a:p>
          <a:p>
            <a:r>
              <a:rPr lang="cs-CZ" dirty="0"/>
              <a:t>prvek převažuje, zda-li snaha získat politickou moc, nebo snaha sjednotit se na základě určité ideologické blízkosti.</a:t>
            </a:r>
          </a:p>
          <a:p>
            <a:r>
              <a:rPr lang="cs-CZ" b="1" dirty="0" err="1"/>
              <a:t>Giovanni</a:t>
            </a:r>
            <a:r>
              <a:rPr lang="cs-CZ" b="1" dirty="0"/>
              <a:t> </a:t>
            </a:r>
            <a:r>
              <a:rPr lang="cs-CZ" b="1" dirty="0" err="1"/>
              <a:t>Sartori</a:t>
            </a:r>
            <a:r>
              <a:rPr lang="cs-CZ" b="1" dirty="0"/>
              <a:t> – tzv. minimální definice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err="1"/>
              <a:t>Giovanni</a:t>
            </a:r>
            <a:r>
              <a:rPr lang="cs-CZ" b="1" dirty="0"/>
              <a:t> </a:t>
            </a:r>
            <a:r>
              <a:rPr lang="cs-CZ" b="1" dirty="0" err="1"/>
              <a:t>Sartori</a:t>
            </a:r>
            <a:r>
              <a:rPr lang="cs-CZ" b="1" dirty="0"/>
              <a:t> – tzv. minimální definice</a:t>
            </a:r>
          </a:p>
          <a:p>
            <a:r>
              <a:rPr lang="cs-CZ" b="1" i="1" u="sng" dirty="0"/>
              <a:t>„politická skupina, jež se účastní voleb, jež je schopna jejich prostřednictvím prosadit své kandidáty do veřejných úřadů.“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vymezení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M. Strmiska: </a:t>
            </a:r>
            <a:r>
              <a:rPr lang="cs-CZ" i="1" dirty="0"/>
              <a:t>„Oblíbenost </a:t>
            </a:r>
            <a:r>
              <a:rPr lang="cs-CZ" i="1" dirty="0" err="1"/>
              <a:t>Sartoriho</a:t>
            </a:r>
            <a:r>
              <a:rPr lang="cs-CZ" i="1" dirty="0"/>
              <a:t> definice plyne z její oblíbenosti a minima charakterizujících znaků. Vymezení politické strany ovšem často bývá koncipováno šířeji a různými autory jsou zmiňovány další znaky..... Na prvním místě bývá zmiňována </a:t>
            </a:r>
            <a:r>
              <a:rPr lang="cs-CZ" b="1" i="1" u="sng" dirty="0"/>
              <a:t>trvalost organizační struktury a existence místních územních struktur a centrálního vedení</a:t>
            </a:r>
            <a:r>
              <a:rPr lang="cs-CZ" i="1" dirty="0"/>
              <a:t>, dále </a:t>
            </a:r>
            <a:r>
              <a:rPr lang="cs-CZ" b="1" i="1" u="sng" dirty="0"/>
              <a:t>ideologická orientace</a:t>
            </a:r>
            <a:r>
              <a:rPr lang="cs-CZ" i="1" dirty="0"/>
              <a:t> a/nebo </a:t>
            </a:r>
            <a:r>
              <a:rPr lang="cs-CZ" b="1" i="1" u="sng" dirty="0"/>
              <a:t>prezentování určitého programu</a:t>
            </a:r>
            <a:r>
              <a:rPr lang="cs-CZ" i="1" dirty="0"/>
              <a:t>, případně alespoň </a:t>
            </a:r>
            <a:r>
              <a:rPr lang="cs-CZ" b="1" i="1" u="sng" dirty="0"/>
              <a:t>základního politického cíle,</a:t>
            </a:r>
            <a:r>
              <a:rPr lang="cs-CZ" i="1" dirty="0"/>
              <a:t> a někdy také snaha </a:t>
            </a:r>
            <a:r>
              <a:rPr lang="cs-CZ" b="1" i="1" u="sng" dirty="0"/>
              <a:t>získávat společenskou podporu nejenom prostřednictvím voleb.“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Politické strany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u="sng" dirty="0"/>
              <a:t>Maurice Duverger – rozdíl, - politické strany se snaží moc získat a vykonávat, zájmové skupiny – pouze působit na moc a uplatňovat svůj vliv. </a:t>
            </a:r>
          </a:p>
          <a:p>
            <a:r>
              <a:rPr lang="cs-CZ" u="sng" dirty="0"/>
              <a:t>monotematické strany</a:t>
            </a:r>
            <a:endParaRPr lang="cs-CZ" b="1" u="sng" dirty="0"/>
          </a:p>
          <a:p>
            <a:r>
              <a:rPr lang="cs-CZ" b="1" u="sng" dirty="0"/>
              <a:t>Strana x Hnutí</a:t>
            </a:r>
          </a:p>
          <a:p>
            <a:r>
              <a:rPr lang="cs-CZ" dirty="0"/>
              <a:t>Hnutí velice často širší fenomén, ale oproti straně – menší míra organizovanosti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politických stran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825752" y="1527048"/>
            <a:ext cx="8503920" cy="5330952"/>
          </a:xfrm>
        </p:spPr>
        <p:txBody>
          <a:bodyPr>
            <a:normAutofit/>
          </a:bodyPr>
          <a:lstStyle/>
          <a:p>
            <a:r>
              <a:rPr lang="cs-CZ" b="1" dirty="0"/>
              <a:t>Duverger:</a:t>
            </a:r>
          </a:p>
          <a:p>
            <a:r>
              <a:rPr lang="cs-CZ" dirty="0"/>
              <a:t>interně vzniklé x externě vzniklé</a:t>
            </a:r>
          </a:p>
          <a:p>
            <a:r>
              <a:rPr lang="cs-CZ" u="sng" dirty="0"/>
              <a:t>kádrové strany a strany masové</a:t>
            </a:r>
          </a:p>
          <a:p>
            <a:r>
              <a:rPr lang="cs-CZ" b="1" dirty="0"/>
              <a:t>Otto </a:t>
            </a:r>
            <a:r>
              <a:rPr lang="cs-CZ" b="1" dirty="0" err="1"/>
              <a:t>Kirschheimer</a:t>
            </a:r>
            <a:r>
              <a:rPr lang="cs-CZ" b="1" dirty="0"/>
              <a:t> </a:t>
            </a:r>
            <a:r>
              <a:rPr lang="cs-CZ" dirty="0"/>
              <a:t>– </a:t>
            </a:r>
            <a:r>
              <a:rPr lang="cs-CZ" b="1" u="sng" dirty="0" err="1"/>
              <a:t>catch</a:t>
            </a:r>
            <a:r>
              <a:rPr lang="cs-CZ" b="1" u="sng" dirty="0"/>
              <a:t>-</a:t>
            </a:r>
            <a:r>
              <a:rPr lang="cs-CZ" b="1" u="sng" dirty="0" err="1"/>
              <a:t>all</a:t>
            </a:r>
            <a:r>
              <a:rPr lang="cs-CZ" b="1" u="sng" dirty="0"/>
              <a:t> party</a:t>
            </a:r>
            <a:r>
              <a:rPr lang="cs-CZ" dirty="0"/>
              <a:t>, znaky:</a:t>
            </a:r>
          </a:p>
          <a:p>
            <a:pPr lvl="1"/>
            <a:r>
              <a:rPr lang="cs-CZ" dirty="0"/>
              <a:t>drastické omezení ideologické zátěže</a:t>
            </a:r>
          </a:p>
          <a:p>
            <a:pPr lvl="1"/>
            <a:r>
              <a:rPr lang="cs-CZ" dirty="0"/>
              <a:t>zvýšení úlohy stranického vedení</a:t>
            </a:r>
          </a:p>
          <a:p>
            <a:pPr lvl="1"/>
            <a:r>
              <a:rPr lang="cs-CZ" dirty="0"/>
              <a:t>snížení významu individuálního členství ve straně</a:t>
            </a:r>
          </a:p>
          <a:p>
            <a:pPr lvl="1"/>
            <a:r>
              <a:rPr lang="cs-CZ" dirty="0"/>
              <a:t>méně důrazu na úzké dílčí zájmy</a:t>
            </a:r>
          </a:p>
          <a:p>
            <a:pPr lvl="1"/>
            <a:r>
              <a:rPr lang="cs-CZ" dirty="0"/>
              <a:t>zajištění přístupu k různorodým skupinovým zájmům.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i="1" dirty="0"/>
              <a:t>Richard </a:t>
            </a:r>
            <a:r>
              <a:rPr lang="cs-CZ" b="1" i="1" dirty="0" err="1"/>
              <a:t>Katz</a:t>
            </a:r>
            <a:r>
              <a:rPr lang="cs-CZ" b="1" i="1" dirty="0"/>
              <a:t>, Peter </a:t>
            </a:r>
            <a:r>
              <a:rPr lang="cs-CZ" b="1" i="1" dirty="0" err="1"/>
              <a:t>Mair</a:t>
            </a:r>
            <a:r>
              <a:rPr lang="cs-CZ" b="1" i="1" dirty="0"/>
              <a:t> – kartelová strana</a:t>
            </a:r>
            <a:endParaRPr lang="cs-CZ" b="1" dirty="0"/>
          </a:p>
          <a:p>
            <a:endParaRPr lang="cs-CZ" dirty="0"/>
          </a:p>
          <a:p>
            <a:r>
              <a:rPr lang="cs-CZ" b="1" dirty="0"/>
              <a:t>Herbert </a:t>
            </a:r>
            <a:r>
              <a:rPr lang="cs-CZ" b="1" dirty="0" err="1"/>
              <a:t>Kitschelt</a:t>
            </a:r>
            <a:r>
              <a:rPr lang="cs-CZ" b="1" dirty="0"/>
              <a:t> </a:t>
            </a:r>
          </a:p>
          <a:p>
            <a:pPr lvl="1"/>
            <a:r>
              <a:rPr lang="cs-CZ" dirty="0"/>
              <a:t>se zabývá politickými stranami ve střední a východní Evropě.</a:t>
            </a:r>
          </a:p>
          <a:p>
            <a:pPr lvl="1"/>
            <a:r>
              <a:rPr lang="cs-CZ" b="1" dirty="0"/>
              <a:t>Charizmatické, klientelistické, programové.</a:t>
            </a:r>
          </a:p>
          <a:p>
            <a:pPr lvl="1"/>
            <a:r>
              <a:rPr lang="cs-CZ" b="1" dirty="0"/>
              <a:t>Programové </a:t>
            </a:r>
            <a:r>
              <a:rPr lang="cs-CZ" dirty="0"/>
              <a:t>favorizují</a:t>
            </a:r>
            <a:r>
              <a:rPr lang="cs-CZ" b="1" dirty="0"/>
              <a:t> úspěšný přechod k demokracii </a:t>
            </a:r>
          </a:p>
          <a:p>
            <a:endParaRPr lang="cs-CZ" b="1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H. </a:t>
            </a:r>
            <a:r>
              <a:rPr lang="cs-CZ" dirty="0" err="1"/>
              <a:t>Kitschelt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/>
              <a:t>Tři typy nových politických stran v SVE po roce 1989</a:t>
            </a:r>
            <a:r>
              <a:rPr lang="cs-CZ" dirty="0"/>
              <a:t>:</a:t>
            </a:r>
          </a:p>
          <a:p>
            <a:r>
              <a:rPr lang="cs-CZ" b="1" dirty="0"/>
              <a:t>charizmatické, klientelistické a programové </a:t>
            </a:r>
          </a:p>
          <a:p>
            <a:r>
              <a:rPr lang="cs-CZ" b="1" dirty="0"/>
              <a:t>Programové </a:t>
            </a:r>
            <a:r>
              <a:rPr lang="cs-CZ" dirty="0"/>
              <a:t>favorizují</a:t>
            </a:r>
            <a:r>
              <a:rPr lang="cs-CZ" b="1" dirty="0"/>
              <a:t> úspěšný přechod k demokracii </a:t>
            </a:r>
          </a:p>
          <a:p>
            <a:r>
              <a:rPr lang="cs-CZ" dirty="0"/>
              <a:t>Stranické systémy klientelistických a charizmatických stran se podle </a:t>
            </a:r>
            <a:r>
              <a:rPr lang="cs-CZ" dirty="0" err="1"/>
              <a:t>Kitschelta</a:t>
            </a:r>
            <a:r>
              <a:rPr lang="cs-CZ" dirty="0"/>
              <a:t> mohou udržet za dvou podmínek a to „pokud 1) oslovují prosté a nevzdělané voliče, </a:t>
            </a:r>
            <a:r>
              <a:rPr lang="cs-CZ" b="1" dirty="0"/>
              <a:t>pro které rozpor mezi demokratickými normami a chováním strany není nápadný nebo problematický </a:t>
            </a:r>
            <a:r>
              <a:rPr lang="cs-CZ" dirty="0"/>
              <a:t>a 2) </a:t>
            </a:r>
            <a:r>
              <a:rPr lang="cs-CZ" b="1" dirty="0"/>
              <a:t>neoperují v prostředí ekonomického růstu a </a:t>
            </a:r>
            <a:r>
              <a:rPr lang="cs-CZ" b="1" dirty="0" err="1"/>
              <a:t>sektorálních</a:t>
            </a:r>
            <a:r>
              <a:rPr lang="cs-CZ" b="1" dirty="0"/>
              <a:t> změn</a:t>
            </a:r>
            <a:r>
              <a:rPr lang="cs-CZ" dirty="0"/>
              <a:t>, které ruší rovnováhu politických koalic dotvořené těmito stranickými systémy.“ </a:t>
            </a:r>
          </a:p>
          <a:p>
            <a:endParaRPr lang="cs-CZ" dirty="0"/>
          </a:p>
          <a:p>
            <a:pPr lvl="3"/>
            <a:r>
              <a:rPr lang="cs-CZ" dirty="0"/>
              <a:t>KITSCHELT: </a:t>
            </a:r>
            <a:r>
              <a:rPr lang="cs-CZ" i="1" dirty="0" err="1"/>
              <a:t>Formation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Party </a:t>
            </a:r>
            <a:r>
              <a:rPr lang="cs-CZ" i="1" dirty="0" err="1"/>
              <a:t>Cleavages</a:t>
            </a:r>
            <a:r>
              <a:rPr lang="cs-CZ" i="1" dirty="0"/>
              <a:t>... </a:t>
            </a:r>
            <a:r>
              <a:rPr lang="cs-CZ" dirty="0" err="1"/>
              <a:t>c</a:t>
            </a:r>
            <a:r>
              <a:rPr lang="cs-CZ" dirty="0"/>
              <a:t>. </a:t>
            </a:r>
            <a:r>
              <a:rPr lang="cs-CZ" dirty="0" err="1"/>
              <a:t>d</a:t>
            </a:r>
            <a:r>
              <a:rPr lang="cs-CZ" dirty="0"/>
              <a:t>., s. 450. 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46731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64743D2A84CDF4BAB48D54C815D26EE" ma:contentTypeVersion="12" ma:contentTypeDescription="Vytvoří nový dokument" ma:contentTypeScope="" ma:versionID="7939e8c19e601385969536dc0bc0015a">
  <xsd:schema xmlns:xsd="http://www.w3.org/2001/XMLSchema" xmlns:xs="http://www.w3.org/2001/XMLSchema" xmlns:p="http://schemas.microsoft.com/office/2006/metadata/properties" xmlns:ns3="79b7b8bb-93ec-47cc-a1d6-47c5928ac23a" xmlns:ns4="89332cfc-b023-4904-b12a-69ce444ff898" targetNamespace="http://schemas.microsoft.com/office/2006/metadata/properties" ma:root="true" ma:fieldsID="0c455c7d887368613cfc0573370eb5a2" ns3:_="" ns4:_="">
    <xsd:import namespace="79b7b8bb-93ec-47cc-a1d6-47c5928ac23a"/>
    <xsd:import namespace="89332cfc-b023-4904-b12a-69ce444ff89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b7b8bb-93ec-47cc-a1d6-47c5928ac2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332cfc-b023-4904-b12a-69ce444ff89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A4CE7C3-5CD0-46C1-8B77-B8F32D0819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b7b8bb-93ec-47cc-a1d6-47c5928ac23a"/>
    <ds:schemaRef ds:uri="89332cfc-b023-4904-b12a-69ce444ff8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F70A0AB-9693-4175-B1F9-F3BB842973A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D8EA54-FCDE-4C53-BC95-F76FE7115B9B}">
  <ds:schemaRefs>
    <ds:schemaRef ds:uri="79b7b8bb-93ec-47cc-a1d6-47c5928ac23a"/>
    <ds:schemaRef ds:uri="http://www.w3.org/XML/1998/namespace"/>
    <ds:schemaRef ds:uri="http://purl.org/dc/elements/1.1/"/>
    <ds:schemaRef ds:uri="http://purl.org/dc/terms/"/>
    <ds:schemaRef ds:uri="http://purl.org/dc/dcmitype/"/>
    <ds:schemaRef ds:uri="89332cfc-b023-4904-b12a-69ce444ff898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1003</Words>
  <Application>Microsoft Office PowerPoint</Application>
  <PresentationFormat>Širokoúhlá obrazovka</PresentationFormat>
  <Paragraphs>116</Paragraphs>
  <Slides>18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18</vt:i4>
      </vt:variant>
    </vt:vector>
  </HeadingPairs>
  <TitlesOfParts>
    <vt:vector size="27" baseType="lpstr">
      <vt:lpstr>Arial</vt:lpstr>
      <vt:lpstr>Calibri</vt:lpstr>
      <vt:lpstr>Calibri Light</vt:lpstr>
      <vt:lpstr>Georgia</vt:lpstr>
      <vt:lpstr>Times New Roman</vt:lpstr>
      <vt:lpstr>Wingdings</vt:lpstr>
      <vt:lpstr>Wingdings 2</vt:lpstr>
      <vt:lpstr>Motiv Office</vt:lpstr>
      <vt:lpstr>Administrativní</vt:lpstr>
      <vt:lpstr>Základy politické vědy</vt:lpstr>
      <vt:lpstr>Politické strany</vt:lpstr>
      <vt:lpstr>Teoretická východiska</vt:lpstr>
      <vt:lpstr>Prezentace aplikace PowerPoint</vt:lpstr>
      <vt:lpstr>Další vymezení</vt:lpstr>
      <vt:lpstr>Politické strany</vt:lpstr>
      <vt:lpstr>Vývoj politických stran</vt:lpstr>
      <vt:lpstr>Prezentace aplikace PowerPoint</vt:lpstr>
      <vt:lpstr>H. Kitschelt</vt:lpstr>
      <vt:lpstr>Konfliktní linie - cleavages</vt:lpstr>
      <vt:lpstr>Arend Lijphart 1990 </vt:lpstr>
      <vt:lpstr>Klaus von Beyme</vt:lpstr>
      <vt:lpstr>Klaus von Beyme</vt:lpstr>
      <vt:lpstr>Michael Gallagher a kol.: kritéria pro zařazení stran:</vt:lpstr>
      <vt:lpstr>Dvě úzké (obecné) charakteristiky</vt:lpstr>
      <vt:lpstr>Postkomunistická část Evropy</vt:lpstr>
      <vt:lpstr>Členství v nadnárodních stranických strukturách</vt:lpstr>
      <vt:lpstr>Elmar Wiesendhal – FUNKČNÍ KATALOG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politické vědy</dc:title>
  <dc:creator>koc0131</dc:creator>
  <cp:lastModifiedBy>Administrator</cp:lastModifiedBy>
  <cp:revision>4</cp:revision>
  <dcterms:created xsi:type="dcterms:W3CDTF">2020-07-28T16:37:17Z</dcterms:created>
  <dcterms:modified xsi:type="dcterms:W3CDTF">2020-12-02T15:49:52Z</dcterms:modified>
</cp:coreProperties>
</file>