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7CE8377-B4DE-455F-BF28-00A4DCC6FB56}">
          <p14:sldIdLst>
            <p14:sldId id="262"/>
          </p14:sldIdLst>
        </p14:section>
        <p14:section name="Oddíl bez názvu" id="{A137F76D-6259-4309-8B11-B406FB0197FC}">
          <p14:sldIdLst>
            <p14:sldId id="263"/>
            <p14:sldId id="264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theme" Target="theme/theme1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15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5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8001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23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295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13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26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0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18330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70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02.12.2020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18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/>
              <a:t>Základy </a:t>
            </a:r>
            <a:r>
              <a:rPr lang="cs-CZ" sz="4000"/>
              <a:t>politické vědy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Agrární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492628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Dříve velmi významná stranická rodina</a:t>
            </a:r>
            <a:r>
              <a:rPr lang="cs-CZ" dirty="0"/>
              <a:t> – založena na štěpící linii – město x venkov. </a:t>
            </a:r>
          </a:p>
          <a:p>
            <a:r>
              <a:rPr lang="cs-CZ" dirty="0" err="1"/>
              <a:t>Rokkan</a:t>
            </a:r>
            <a:r>
              <a:rPr lang="cs-CZ" dirty="0"/>
              <a:t> – </a:t>
            </a:r>
            <a:r>
              <a:rPr lang="cs-CZ" b="1" u="sng" dirty="0"/>
              <a:t>čtyři podmínky pro prosazení agrárních stran</a:t>
            </a:r>
            <a:r>
              <a:rPr lang="cs-CZ" dirty="0"/>
              <a:t>: </a:t>
            </a:r>
          </a:p>
          <a:p>
            <a:r>
              <a:rPr lang="cs-CZ" i="1" dirty="0"/>
              <a:t>„1. Relativně malý význam městských a průmyslových center v době rozšiřování volebního práva, 2. Značný počet samostatně hospodařících středních rolníků, 3). Silné kulturní bariéry mezi městem a venkovem 4). Malý vliv katolicizmu.“</a:t>
            </a:r>
          </a:p>
          <a:p>
            <a:r>
              <a:rPr lang="cs-CZ" u="sng" dirty="0"/>
              <a:t>Agrární strany – rozvoj na přelomu 19. a 20. století</a:t>
            </a:r>
            <a:r>
              <a:rPr lang="cs-CZ" dirty="0"/>
              <a:t>. Pojetí se lišilo v různých částech Evropy. Hodnoty – vztah k půdě. Vztah k lokalitě. Agrární komunita – přirozená báze  na ochranu proti změnám. Důraz na nezávislost zemědělců, ochrana vlastnictví půdy. </a:t>
            </a:r>
          </a:p>
          <a:p>
            <a:r>
              <a:rPr lang="cs-CZ" dirty="0"/>
              <a:t>V západní Evropě – vznik na základě liberálních a konzervativních formací.</a:t>
            </a:r>
          </a:p>
        </p:txBody>
      </p:sp>
    </p:spTree>
    <p:extLst>
      <p:ext uri="{BB962C8B-B14F-4D97-AF65-F5344CB8AC3E}">
        <p14:creationId xmlns:p14="http://schemas.microsoft.com/office/powerpoint/2010/main" val="2602586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Liberálové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u="sng" dirty="0"/>
              <a:t>Velmi často v západoevropských stranických systémech</a:t>
            </a:r>
            <a:r>
              <a:rPr lang="cs-CZ" dirty="0"/>
              <a:t>. Jejich volební zisky se pohybují </a:t>
            </a:r>
            <a:r>
              <a:rPr lang="cs-CZ" b="1" u="sng" dirty="0"/>
              <a:t>kolem 10 % v průměru</a:t>
            </a:r>
            <a:r>
              <a:rPr lang="cs-CZ" dirty="0"/>
              <a:t>. </a:t>
            </a:r>
            <a:r>
              <a:rPr lang="cs-CZ" b="1" u="sng" dirty="0"/>
              <a:t>Liberalizmus – spojen s Johnem Lockem</a:t>
            </a:r>
            <a:r>
              <a:rPr lang="cs-CZ" dirty="0"/>
              <a:t> – klíčová – svoboda, individualizmus a nedůvěra k přílišné moci státu. Přirozená rovnost lidí. Locke obhajoval parlamentní vládu, stát postavený na právu, princip omezené vlády – vůči monarchistickému absolutizmu. Volná ekonomická soutěž – její prvky.  Ty se později vyvinuly do podoby </a:t>
            </a:r>
            <a:r>
              <a:rPr lang="cs-CZ" dirty="0" err="1"/>
              <a:t>laissez-faire</a:t>
            </a:r>
            <a:r>
              <a:rPr lang="cs-CZ" dirty="0"/>
              <a:t> – volná ruka trhu. </a:t>
            </a:r>
          </a:p>
          <a:p>
            <a:r>
              <a:rPr lang="cs-CZ" b="1" dirty="0"/>
              <a:t>Voliči – měšťané proti konzervativcům</a:t>
            </a:r>
            <a:r>
              <a:rPr lang="cs-CZ" dirty="0"/>
              <a:t>. V 19. Století konzervativci a liberálové – značně heterogenní uskupení – vyplývající z povahy tehdejších politických stran. </a:t>
            </a:r>
            <a:r>
              <a:rPr lang="cs-CZ" u="sng" dirty="0"/>
              <a:t>V 19. Století konflikt mezi liberály a radikály – i když oba proudy patří do jedné stranické rodiny.</a:t>
            </a:r>
            <a:r>
              <a:rPr lang="cs-CZ" dirty="0"/>
              <a:t> Liberálové– obhájci konstitucionalizmu a parlamentarizmu – radikálové – důraz na přímo uplatňovanou moc lidu, vládu shromážděním a imperativní mandát u volených zástupců (poslanců). Etatizmus a republikanizmus – radikálové, liberálové důraz na volný trh a tolerance konstituční monarchie. Radikálové – militantní </a:t>
            </a:r>
            <a:r>
              <a:rPr lang="cs-CZ" dirty="0" err="1"/>
              <a:t>antikatolická</a:t>
            </a:r>
            <a:r>
              <a:rPr lang="cs-CZ" dirty="0"/>
              <a:t> opozice. (Francie a Itálie). </a:t>
            </a:r>
          </a:p>
          <a:p>
            <a:r>
              <a:rPr lang="cs-CZ" b="1" u="sng" dirty="0"/>
              <a:t>Na počátku 20. Století – význam liberálů klesá</a:t>
            </a:r>
            <a:r>
              <a:rPr lang="cs-CZ" dirty="0"/>
              <a:t>. </a:t>
            </a:r>
          </a:p>
          <a:p>
            <a:r>
              <a:rPr lang="cs-CZ" dirty="0"/>
              <a:t>Ve 20. Století po světových válkách a po hospodářské krizi – </a:t>
            </a:r>
            <a:r>
              <a:rPr lang="cs-CZ" b="1" u="sng" dirty="0"/>
              <a:t>opouštění představy </a:t>
            </a:r>
            <a:r>
              <a:rPr lang="cs-CZ" b="1" u="sng" dirty="0" err="1"/>
              <a:t>laissez-faire</a:t>
            </a:r>
            <a:r>
              <a:rPr lang="cs-CZ" b="1" u="sng" dirty="0"/>
              <a:t> – a příklon k sociálnímu liberalizmu</a:t>
            </a:r>
            <a:r>
              <a:rPr lang="cs-CZ" dirty="0"/>
              <a:t>. </a:t>
            </a:r>
            <a:r>
              <a:rPr lang="cs-CZ" i="1" dirty="0"/>
              <a:t>„Jeho základem se stala legitimizace státních zásahů do ekonomiky a akceptace sociálního státu.“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606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Křesťanští demokraté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Historický vývoj – kořeny – </a:t>
            </a:r>
            <a:r>
              <a:rPr lang="cs-CZ" b="1" u="sng" dirty="0"/>
              <a:t>jsou spojeny především s katolicizmem</a:t>
            </a:r>
            <a:r>
              <a:rPr lang="cs-CZ" dirty="0"/>
              <a:t>. </a:t>
            </a:r>
          </a:p>
          <a:p>
            <a:r>
              <a:rPr lang="cs-CZ" dirty="0" err="1"/>
              <a:t>Rokkan</a:t>
            </a:r>
            <a:r>
              <a:rPr lang="cs-CZ" dirty="0"/>
              <a:t> – </a:t>
            </a:r>
            <a:r>
              <a:rPr lang="cs-CZ" dirty="0" err="1"/>
              <a:t>Lipset</a:t>
            </a:r>
            <a:r>
              <a:rPr lang="cs-CZ" dirty="0"/>
              <a:t> – společně poukazovali na jistý </a:t>
            </a:r>
            <a:r>
              <a:rPr lang="cs-CZ" b="1" u="sng" dirty="0"/>
              <a:t>nadnárodní charakter katolické církve</a:t>
            </a:r>
            <a:r>
              <a:rPr lang="cs-CZ" dirty="0"/>
              <a:t>. Výrazným apelem se stal sekularizmus. </a:t>
            </a:r>
            <a:r>
              <a:rPr lang="cs-CZ" b="1" u="sng" dirty="0"/>
              <a:t>Katolický tábor se profiloval </a:t>
            </a:r>
            <a:r>
              <a:rPr lang="cs-CZ" b="1" u="sng" dirty="0" err="1"/>
              <a:t>nadtřídně</a:t>
            </a:r>
            <a:r>
              <a:rPr lang="cs-CZ" dirty="0"/>
              <a:t>. </a:t>
            </a:r>
            <a:r>
              <a:rPr lang="cs-CZ" b="1" u="sng" dirty="0" err="1"/>
              <a:t>Rerum</a:t>
            </a:r>
            <a:r>
              <a:rPr lang="cs-CZ" b="1" u="sng" dirty="0"/>
              <a:t> </a:t>
            </a:r>
            <a:r>
              <a:rPr lang="cs-CZ" b="1" u="sng" dirty="0" err="1"/>
              <a:t>Novarum</a:t>
            </a:r>
            <a:r>
              <a:rPr lang="cs-CZ" b="1" u="sng" dirty="0"/>
              <a:t> Lev XIII,</a:t>
            </a:r>
            <a:r>
              <a:rPr lang="cs-CZ" dirty="0"/>
              <a:t> </a:t>
            </a:r>
            <a:r>
              <a:rPr lang="cs-CZ" b="1" u="sng" dirty="0"/>
              <a:t>1891.</a:t>
            </a:r>
            <a:r>
              <a:rPr lang="cs-CZ" dirty="0"/>
              <a:t> Konfliktní linie – církev stát.</a:t>
            </a:r>
          </a:p>
          <a:p>
            <a:r>
              <a:rPr lang="cs-CZ" b="1" u="sng" dirty="0"/>
              <a:t>Členy především mladí, níže postavení kněží a klerikové. </a:t>
            </a:r>
          </a:p>
          <a:p>
            <a:r>
              <a:rPr lang="cs-CZ" dirty="0"/>
              <a:t>V průběhu 20. století odtržení od struktur Římskokatolické církve. V 60. letech 20. století úspěšné v transformaci v </a:t>
            </a:r>
            <a:r>
              <a:rPr lang="cs-CZ" i="1" dirty="0" err="1"/>
              <a:t>Catch-all</a:t>
            </a:r>
            <a:r>
              <a:rPr lang="cs-CZ" i="1" dirty="0"/>
              <a:t> party. </a:t>
            </a:r>
            <a:endParaRPr lang="cs-CZ" dirty="0"/>
          </a:p>
          <a:p>
            <a:pPr marL="0" indent="0">
              <a:buNone/>
            </a:pP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012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Křesťanští demokraté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V západní Evropě</a:t>
            </a:r>
            <a:r>
              <a:rPr lang="cs-CZ" dirty="0"/>
              <a:t> – po druhé světové </a:t>
            </a:r>
            <a:r>
              <a:rPr lang="cs-CZ" b="1" dirty="0"/>
              <a:t>válce nejvýznamnější stranickou rodinou v pravé části politického spektra.</a:t>
            </a:r>
            <a:r>
              <a:rPr lang="cs-CZ" dirty="0"/>
              <a:t> Jejich orientace na ose levice-pravice je v převážné míře na pravici. </a:t>
            </a:r>
          </a:p>
          <a:p>
            <a:r>
              <a:rPr lang="cs-CZ" dirty="0"/>
              <a:t>Historický vývoj – kořeny – </a:t>
            </a:r>
            <a:r>
              <a:rPr lang="cs-CZ" b="1" u="sng" dirty="0"/>
              <a:t>jsou spojeny především s katolicizmem</a:t>
            </a:r>
            <a:r>
              <a:rPr lang="cs-CZ" dirty="0"/>
              <a:t>. </a:t>
            </a:r>
            <a:r>
              <a:rPr lang="cs-CZ" dirty="0" err="1"/>
              <a:t>Rokkan</a:t>
            </a:r>
            <a:r>
              <a:rPr lang="cs-CZ" dirty="0"/>
              <a:t> – </a:t>
            </a:r>
            <a:r>
              <a:rPr lang="cs-CZ" dirty="0" err="1"/>
              <a:t>Lipset</a:t>
            </a:r>
            <a:r>
              <a:rPr lang="cs-CZ" dirty="0"/>
              <a:t> – společně poukazovali na jistý </a:t>
            </a:r>
            <a:r>
              <a:rPr lang="cs-CZ" b="1" u="sng" dirty="0"/>
              <a:t>nadnárodní charakter katolické církve</a:t>
            </a:r>
            <a:r>
              <a:rPr lang="cs-CZ" dirty="0"/>
              <a:t>. Výrazným apelem se stal sekularizmus. </a:t>
            </a:r>
            <a:r>
              <a:rPr lang="cs-CZ" b="1" u="sng" dirty="0"/>
              <a:t>Katolický tábor se profiloval </a:t>
            </a:r>
            <a:r>
              <a:rPr lang="cs-CZ" b="1" u="sng" dirty="0" err="1"/>
              <a:t>nadtřídně</a:t>
            </a:r>
            <a:r>
              <a:rPr lang="cs-CZ" dirty="0"/>
              <a:t>. </a:t>
            </a:r>
            <a:r>
              <a:rPr lang="cs-CZ" b="1" u="sng" dirty="0" err="1"/>
              <a:t>Rerum</a:t>
            </a:r>
            <a:r>
              <a:rPr lang="cs-CZ" b="1" u="sng" dirty="0"/>
              <a:t> </a:t>
            </a:r>
            <a:r>
              <a:rPr lang="cs-CZ" b="1" u="sng" dirty="0" err="1"/>
              <a:t>Novarum</a:t>
            </a:r>
            <a:r>
              <a:rPr lang="cs-CZ" b="1" u="sng" dirty="0"/>
              <a:t> Lev XIII,</a:t>
            </a:r>
            <a:r>
              <a:rPr lang="cs-CZ" dirty="0"/>
              <a:t> </a:t>
            </a:r>
            <a:r>
              <a:rPr lang="cs-CZ" b="1" u="sng" dirty="0"/>
              <a:t>1891.</a:t>
            </a:r>
            <a:r>
              <a:rPr lang="cs-CZ" dirty="0"/>
              <a:t> Konfliktní linie – církev stát. Katolická strana </a:t>
            </a:r>
            <a:r>
              <a:rPr lang="cs-CZ" b="1" u="sng" dirty="0" err="1"/>
              <a:t>Zentrum</a:t>
            </a:r>
            <a:r>
              <a:rPr lang="cs-CZ" b="1" u="sng" dirty="0"/>
              <a:t> – Německo.</a:t>
            </a:r>
            <a:r>
              <a:rPr lang="cs-CZ" dirty="0"/>
              <a:t> Přestože byly tyto strany velmi napojeny na katolickou církev – do </a:t>
            </a:r>
            <a:r>
              <a:rPr lang="cs-CZ" b="1" u="sng" dirty="0"/>
              <a:t>těchto stran vstupovali především mladí, níže postavení kněží a klerikové, nastává zde postupně určitá </a:t>
            </a:r>
            <a:r>
              <a:rPr lang="cs-CZ" b="1" u="sng" dirty="0" err="1"/>
              <a:t>deklerikalizace</a:t>
            </a:r>
            <a:r>
              <a:rPr lang="cs-CZ" dirty="0"/>
              <a:t> – určité </a:t>
            </a:r>
            <a:r>
              <a:rPr lang="cs-CZ" b="1" u="sng" dirty="0"/>
              <a:t>postupné odtržení od struktur Římskokatolické církve. </a:t>
            </a:r>
            <a:endParaRPr lang="cs-CZ" dirty="0"/>
          </a:p>
          <a:p>
            <a:r>
              <a:rPr lang="cs-CZ" dirty="0"/>
              <a:t>Nejvýznamnější období, kdy byli křesťanskodemokratické strany obzvláště </a:t>
            </a:r>
            <a:r>
              <a:rPr lang="cs-CZ" b="1" dirty="0"/>
              <a:t>silné období po roce 1945. </a:t>
            </a:r>
            <a:r>
              <a:rPr lang="cs-CZ" b="1" u="sng" dirty="0"/>
              <a:t>Hlavní tábor proti levici</a:t>
            </a:r>
            <a:r>
              <a:rPr lang="cs-CZ" dirty="0"/>
              <a:t>. </a:t>
            </a:r>
            <a:r>
              <a:rPr lang="cs-CZ" b="1" u="sng" dirty="0"/>
              <a:t>Křesťanskodemokratické strany byly úspěšné v jejich proměně v </a:t>
            </a:r>
            <a:r>
              <a:rPr lang="cs-CZ" b="1" u="sng" dirty="0" err="1"/>
              <a:t>Catch-all</a:t>
            </a:r>
            <a:r>
              <a:rPr lang="cs-CZ" b="1" u="sng" dirty="0"/>
              <a:t> party. </a:t>
            </a:r>
            <a:r>
              <a:rPr lang="cs-CZ" dirty="0"/>
              <a:t>Další výhoda – nedotčené organizační struktury katolické církve během 2. Světové války, revitalizace struktur. Zdrženlivost k tržnímu hospodářství – akceptace v regulované podobě. </a:t>
            </a:r>
          </a:p>
          <a:p>
            <a:r>
              <a:rPr lang="cs-CZ" dirty="0"/>
              <a:t>Další fenomén – </a:t>
            </a:r>
            <a:r>
              <a:rPr lang="cs-CZ" b="1" u="sng" dirty="0"/>
              <a:t>částečná dechristianizace</a:t>
            </a:r>
            <a:r>
              <a:rPr lang="cs-CZ" dirty="0"/>
              <a:t> – </a:t>
            </a:r>
            <a:r>
              <a:rPr lang="cs-CZ" b="1" dirty="0"/>
              <a:t>oslabení některých prvků křesťanství a přijetí nových pilířů vlastní identity.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659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Křesťanští demokraté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Významné strany – </a:t>
            </a:r>
            <a:r>
              <a:rPr lang="cs-CZ" b="1" dirty="0"/>
              <a:t>CDU – CSU. Rakouská lidová strana</a:t>
            </a:r>
            <a:r>
              <a:rPr lang="cs-CZ" dirty="0"/>
              <a:t> atd. </a:t>
            </a:r>
          </a:p>
          <a:p>
            <a:r>
              <a:rPr lang="cs-CZ" dirty="0"/>
              <a:t>Příčina určitých problémů křesťanských demokratů – </a:t>
            </a:r>
            <a:r>
              <a:rPr lang="cs-CZ" b="1" u="sng" dirty="0"/>
              <a:t>akcelerace sekularizace</a:t>
            </a:r>
            <a:r>
              <a:rPr lang="cs-CZ" dirty="0"/>
              <a:t> – a </a:t>
            </a:r>
            <a:r>
              <a:rPr lang="cs-CZ" b="1" u="sng" dirty="0"/>
              <a:t>změna tradičních venkovských společenstev.</a:t>
            </a:r>
            <a:r>
              <a:rPr lang="cs-CZ" dirty="0"/>
              <a:t> </a:t>
            </a:r>
            <a:r>
              <a:rPr lang="cs-CZ" b="1" u="sng" dirty="0"/>
              <a:t>Centristická programová inklinace</a:t>
            </a:r>
            <a:r>
              <a:rPr lang="cs-CZ" dirty="0"/>
              <a:t>. </a:t>
            </a:r>
            <a:r>
              <a:rPr lang="cs-CZ" b="1" u="sng" dirty="0"/>
              <a:t>Zmizení komunistického nebezpečí. </a:t>
            </a:r>
            <a:endParaRPr lang="cs-CZ" dirty="0"/>
          </a:p>
          <a:p>
            <a:r>
              <a:rPr lang="cs-CZ" dirty="0"/>
              <a:t>Křesťanské strany dnes- </a:t>
            </a:r>
            <a:r>
              <a:rPr lang="cs-CZ" b="1" dirty="0"/>
              <a:t>pět základních rysů</a:t>
            </a:r>
            <a:r>
              <a:rPr lang="cs-CZ" dirty="0"/>
              <a:t> – </a:t>
            </a:r>
            <a:r>
              <a:rPr lang="cs-CZ" i="1" dirty="0"/>
              <a:t>„Za prvé je to </a:t>
            </a:r>
            <a:r>
              <a:rPr lang="cs-CZ" i="1" u="sng" dirty="0"/>
              <a:t>myšlenka společnosti </a:t>
            </a:r>
            <a:r>
              <a:rPr lang="cs-CZ" i="1" dirty="0"/>
              <a:t>coby organického celku, vyjádřena </a:t>
            </a:r>
            <a:r>
              <a:rPr lang="cs-CZ" b="1" i="1" u="sng" dirty="0"/>
              <a:t>důrazem na celospolečenskou solidaritu a křesťanský personalizmus, v němž je člověk základní společenskou hodnotou</a:t>
            </a:r>
            <a:r>
              <a:rPr lang="cs-CZ" i="1" dirty="0"/>
              <a:t>. Společnost představuje strukturovaný celek, který se snaží křesťanská demokracie harmonizovat a eliminovat vnitřní tenze. Zadruhé je to </a:t>
            </a:r>
            <a:r>
              <a:rPr lang="cs-CZ" b="1" i="1" u="sng" dirty="0"/>
              <a:t>důraz na rodinu</a:t>
            </a:r>
            <a:r>
              <a:rPr lang="cs-CZ" i="1" dirty="0"/>
              <a:t> jako základní pilíř společnosti. Propojuje se s tím </a:t>
            </a:r>
            <a:r>
              <a:rPr lang="cs-CZ" b="1" i="1" u="sng" dirty="0"/>
              <a:t>limitovaná tolerance k neúplným rodinám a homosexuálním svazkům</a:t>
            </a:r>
            <a:r>
              <a:rPr lang="cs-CZ" i="1" dirty="0"/>
              <a:t>. Za třetí – v socioekonomickém ohledu je pro křesťanské demokraty typická </a:t>
            </a:r>
            <a:r>
              <a:rPr lang="cs-CZ" b="1" i="1" u="sng" dirty="0"/>
              <a:t>sociální tržní ekonomika</a:t>
            </a:r>
            <a:r>
              <a:rPr lang="cs-CZ" i="1" dirty="0"/>
              <a:t>. Za čtvrté pak důraz na </a:t>
            </a:r>
            <a:r>
              <a:rPr lang="cs-CZ" b="1" i="1" u="sng" dirty="0"/>
              <a:t>transnacionální stejně jako domácí smír</a:t>
            </a:r>
            <a:r>
              <a:rPr lang="cs-CZ" i="1" dirty="0"/>
              <a:t>, což vychází z historické vazby na římsko-katolickou tradici a projevuje se mimo jiné univerzalistickými představami a </a:t>
            </a:r>
            <a:r>
              <a:rPr lang="cs-CZ" b="1" i="1" u="sng" dirty="0"/>
              <a:t>odmítáním nacionalizmu</a:t>
            </a:r>
            <a:r>
              <a:rPr lang="cs-CZ" i="1" dirty="0"/>
              <a:t>. Za páté, křesťanskodemokratické strany se stále ve svých programech </a:t>
            </a:r>
            <a:r>
              <a:rPr lang="cs-CZ" b="1" i="1" u="sng" dirty="0"/>
              <a:t>opírají o náboženství a hlásí se k aplikaci obecných křesťanských principů a hodnot při vládnutí.</a:t>
            </a:r>
            <a:r>
              <a:rPr lang="cs-CZ" i="1" dirty="0"/>
              <a:t>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283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Konzervativci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Obecně platí, že v západní Evropě mají konzervativci své zastoupení</a:t>
            </a:r>
            <a:r>
              <a:rPr lang="cs-CZ" dirty="0"/>
              <a:t>, Ale v zemích, kde je silný křesťansko-demokratický proud – jsou konzervativci slabší. K těm se konzervativní strany velmi přiblížily. Konzervativní proud vznikl jako hnutí, které hájilo starý řád proti liberalizmu a radikalizmu </a:t>
            </a:r>
            <a:r>
              <a:rPr lang="cs-CZ" b="1" dirty="0"/>
              <a:t>– 19. Století</a:t>
            </a:r>
            <a:r>
              <a:rPr lang="cs-CZ" dirty="0"/>
              <a:t>. Ideovým východiskem se stal odpor proti revoluci, osvícenství. Ústřední roli zaujímá důraz na tradice, společenský řád a zvyky a instituce. </a:t>
            </a:r>
            <a:r>
              <a:rPr lang="cs-CZ" i="1" dirty="0"/>
              <a:t>„V tomto kontextu je důležité organické vnímání společnosti jako živého organizmu tvořeného rozmanitými institucemi a entitami, jako je rodina, obec, místní společenství či farnost a akcent spíše na skupinové, než individuální zájmy.“ </a:t>
            </a:r>
            <a:endParaRPr lang="cs-CZ" i="1" dirty="0" smtClean="0"/>
          </a:p>
          <a:p>
            <a:r>
              <a:rPr lang="cs-CZ" b="1" dirty="0" smtClean="0"/>
              <a:t>Důraz </a:t>
            </a:r>
            <a:r>
              <a:rPr lang="cs-CZ" b="1" dirty="0"/>
              <a:t>na silný stát</a:t>
            </a:r>
            <a:r>
              <a:rPr lang="cs-CZ" dirty="0"/>
              <a:t>, který je schopný zachovat řád a vynutit dodržování zákonů, hierarchie, jako přirozený základ společnosti, autorita, morálka a způsob vedení společnosti. Svoboda jednotlivce musí být spojena s vědomím odpovědnosti a ochotu přijímat závazky a povinnosti. Platí to ve vztahu k majetku, který je nedotknutelný a je základem lidské nezávislosti a bezpečí. Skepse k víře v pokrok a radikálním, či revolučním hnutím. </a:t>
            </a:r>
          </a:p>
          <a:p>
            <a:r>
              <a:rPr lang="cs-CZ" dirty="0"/>
              <a:t>Konzervativizmus – </a:t>
            </a:r>
            <a:r>
              <a:rPr lang="cs-CZ" b="1" dirty="0"/>
              <a:t>Edmund Burke.</a:t>
            </a:r>
            <a:r>
              <a:rPr lang="cs-CZ" dirty="0"/>
              <a:t>  Konzervativci od 50. Let přiblížení ke keynesiánskému ekonomickému modelu, částečný příklon k sociálnímu státu – přiblížení se labouristům. </a:t>
            </a:r>
            <a:r>
              <a:rPr lang="cs-CZ" b="1" dirty="0"/>
              <a:t>Margaret </a:t>
            </a:r>
            <a:r>
              <a:rPr lang="cs-CZ" b="1" dirty="0" err="1"/>
              <a:t>Thacher</a:t>
            </a:r>
            <a:r>
              <a:rPr lang="cs-CZ" b="1" dirty="0"/>
              <a:t> – změna kurzu. Konzervativci se přiblížili k ekonomickému neoliberalizmu. </a:t>
            </a:r>
            <a:endParaRPr lang="cs-CZ" dirty="0"/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68942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Konzervativci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Kontinentální tradice konzervativců – méně ochotní ke kompromisům s jinými tábory. Louis </a:t>
            </a:r>
            <a:r>
              <a:rPr lang="cs-CZ" b="1" dirty="0"/>
              <a:t>de </a:t>
            </a:r>
            <a:r>
              <a:rPr lang="cs-CZ" b="1" dirty="0" err="1"/>
              <a:t>Bonald</a:t>
            </a:r>
            <a:r>
              <a:rPr lang="cs-CZ" b="1" dirty="0"/>
              <a:t> Joseph de </a:t>
            </a:r>
            <a:r>
              <a:rPr lang="cs-CZ" b="1" dirty="0" err="1"/>
              <a:t>Maistre</a:t>
            </a:r>
            <a:r>
              <a:rPr lang="cs-CZ" dirty="0"/>
              <a:t>. Tato strnulost se projevila s postupným rozšiřováním volebního práva s úpadkem konzervativních stran. </a:t>
            </a:r>
          </a:p>
          <a:p>
            <a:r>
              <a:rPr lang="cs-CZ" b="1" u="sng" dirty="0"/>
              <a:t>Obecně – tam kde se objevila malá konfliktní linie – církev – stát – jsou konzervativci silnější – obecně – Malta, Island, Irsko a Británie.</a:t>
            </a:r>
            <a:r>
              <a:rPr lang="cs-CZ" dirty="0"/>
              <a:t> Malé a středně velké – Skandinávie. Určitý příkon k modelu sociálního státu. </a:t>
            </a:r>
            <a:r>
              <a:rPr lang="cs-CZ" b="1" dirty="0"/>
              <a:t>Tato rodina má velmi blízko ke křesťanskodemokratickému táboru. </a:t>
            </a:r>
            <a:r>
              <a:rPr lang="cs-CZ" dirty="0"/>
              <a:t>Rozdíly – neokonzervativizmus – důraz na obnovu autority, národní identita a suverenita, patriotismus a národní zájmy. Opatrnější postoj k Evropské integraci. Ale v politických, často ne ekonomických otázkách. V ekonomické oblasti jsou zastánci společného trhu. </a:t>
            </a:r>
          </a:p>
          <a:p>
            <a:r>
              <a:rPr lang="cs-CZ" dirty="0"/>
              <a:t>Mezinárodní demokratická unie. Spolupráce s křesťanskodemokratickým táborem v rámci Evropská lidová strana – Evropští demokraté. (EPP-ED).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114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Krajní pravice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– velmi specifický vývoj. V první polovině 20. Století spojení s Fašismem. – na počátku byly tyto myšlenky fašismu velmi vágní. Negace pokroku, svobody a rovnosti. Odmítání kapitalizmu, liberalizmu, komunizmu, demokracie, parlamentarizmu a vyzvedávání národa. Vůdcovský princip, kult osobnosti, korporativistické prvky. Organická společnost – duchovně sjednocená a etnocentrická, její režim má být založený na fašistickém hnutí. Stát nadřazený nad jednotlivcem. </a:t>
            </a:r>
          </a:p>
          <a:p>
            <a:r>
              <a:rPr lang="cs-CZ" dirty="0"/>
              <a:t>Po druhé světové válce určitý útlum.</a:t>
            </a:r>
          </a:p>
          <a:p>
            <a:r>
              <a:rPr lang="cs-CZ" dirty="0"/>
              <a:t>Neofašismus – v 80. Letech – krajní pravice – rozšířenější. </a:t>
            </a:r>
          </a:p>
          <a:p>
            <a:r>
              <a:rPr lang="cs-CZ" dirty="0"/>
              <a:t>Pieto </a:t>
            </a:r>
            <a:r>
              <a:rPr lang="cs-CZ" dirty="0" err="1"/>
              <a:t>Ignazi</a:t>
            </a:r>
            <a:r>
              <a:rPr lang="cs-CZ" dirty="0"/>
              <a:t>: </a:t>
            </a:r>
            <a:r>
              <a:rPr lang="cs-CZ" i="1" dirty="0"/>
              <a:t>„představuje expanze krajní pravice určitý druh sociální reakce na probíhající změny, ovšem svou povahou zcela odlišnou, než popisuje </a:t>
            </a:r>
            <a:r>
              <a:rPr lang="cs-CZ" i="1" dirty="0" err="1"/>
              <a:t>Inglehart</a:t>
            </a:r>
            <a:r>
              <a:rPr lang="cs-CZ" i="1" dirty="0"/>
              <a:t>. Globalizující ekonomika vyžaduje mnohem mobilnější a flexibilnější pracovní sílu. Nemalá část společnosti se ale na změněné podmínky dokáže jen těžko adaptovat. Nezřídka se ocitá v sociálně </a:t>
            </a:r>
            <a:r>
              <a:rPr lang="cs-CZ" i="1" dirty="0" err="1"/>
              <a:t>marginalizovaném</a:t>
            </a:r>
            <a:r>
              <a:rPr lang="cs-CZ" i="1" dirty="0"/>
              <a:t> postavení, pro které je charakteristická dlouhodobá nezaměstnanost, rostoucí frustrace a deprivace a touha po obnově dřívějšího stavu s jeho tradičními vazbami, pouty, pořádkem a harmonií. Zvláště negativně je v tomto kontextu vnímán silný přiliv azylantů a přistěhovalců z třetího světa, který západní Evropa v posledních desetiletích zažila, a jež probudil xenofobii a rasizmus.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871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Krajní pravice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Piero</a:t>
            </a:r>
            <a:r>
              <a:rPr lang="cs-CZ" dirty="0"/>
              <a:t> </a:t>
            </a:r>
            <a:r>
              <a:rPr lang="cs-CZ" dirty="0" err="1"/>
              <a:t>Ignazi</a:t>
            </a:r>
            <a:r>
              <a:rPr lang="cs-CZ" dirty="0"/>
              <a:t>:</a:t>
            </a:r>
          </a:p>
          <a:p>
            <a:r>
              <a:rPr lang="cs-CZ" dirty="0"/>
              <a:t>1. Musí se pohybovat na pravém okraji, přičemž žádná strana nesmí být napravo od nich 2. Napojení na fašistickou mytologii a principy – 3. Hodnoty, témata a politiky zavrhující demokracii. (pro identifikaci stačí prvek 1 a 3).</a:t>
            </a:r>
          </a:p>
          <a:p>
            <a:r>
              <a:rPr lang="cs-CZ" dirty="0"/>
              <a:t>Hans-Georg </a:t>
            </a:r>
            <a:r>
              <a:rPr lang="cs-CZ" dirty="0" err="1"/>
              <a:t>Betz</a:t>
            </a:r>
            <a:r>
              <a:rPr lang="cs-CZ" dirty="0"/>
              <a:t> – pravicové populistické strany. Vlastní radikální opozice k současnému kulturnímu a sociálně-politickému systému západních demokracií, ovšem bez přímých útoků na jeho podstatu. Odmítají individuální a sociální rovnost a kladou důraz na kulturní či případně etnickou homogenitu…. </a:t>
            </a:r>
          </a:p>
          <a:p>
            <a:r>
              <a:rPr lang="cs-CZ" dirty="0" err="1"/>
              <a:t>Cas</a:t>
            </a:r>
            <a:r>
              <a:rPr lang="cs-CZ" dirty="0"/>
              <a:t> </a:t>
            </a:r>
            <a:r>
              <a:rPr lang="cs-CZ" dirty="0" err="1"/>
              <a:t>Mudde</a:t>
            </a:r>
            <a:r>
              <a:rPr lang="cs-CZ" dirty="0"/>
              <a:t> - minimalistický koncept – čtyři prvky – nacionalizmus, xenofobie, volání po právu a pořádku a programu, či představě šovinistického sociálního zabezpečení. (sociální politika – fungovat musí pro naše lidi).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49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Etnické a regionální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Centrum x Periferie</a:t>
            </a:r>
          </a:p>
          <a:p>
            <a:r>
              <a:rPr lang="cs-CZ" dirty="0"/>
              <a:t>von </a:t>
            </a:r>
            <a:r>
              <a:rPr lang="cs-CZ" dirty="0" err="1"/>
              <a:t>Beyme</a:t>
            </a:r>
            <a:r>
              <a:rPr lang="cs-CZ" dirty="0"/>
              <a:t>: etnické strany, které mají ve svém regionu hegemonní pozici – vykazují inklinaci k pravostředové konzervativní orientaci a fungují jako „svébytné </a:t>
            </a:r>
            <a:r>
              <a:rPr lang="cs-CZ" dirty="0" err="1"/>
              <a:t>catch-all</a:t>
            </a:r>
            <a:r>
              <a:rPr lang="cs-CZ" dirty="0"/>
              <a:t> strany“. </a:t>
            </a:r>
          </a:p>
          <a:p>
            <a:r>
              <a:rPr lang="cs-CZ" dirty="0"/>
              <a:t>V industriálních a urbanizovaných regionech – převažuje – levicová orientace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82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Základy politické vědy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Stranické rodiny</a:t>
            </a:r>
          </a:p>
        </p:txBody>
      </p:sp>
    </p:spTree>
    <p:extLst>
      <p:ext uri="{BB962C8B-B14F-4D97-AF65-F5344CB8AC3E}">
        <p14:creationId xmlns:p14="http://schemas.microsoft.com/office/powerpoint/2010/main" val="2575952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Etnické a regionální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konfliktní linie centrum x periferie </a:t>
            </a:r>
          </a:p>
          <a:p>
            <a:r>
              <a:rPr lang="cs-CZ" dirty="0"/>
              <a:t>Západní Evropa – ve 20. století jen několik málo úspěšných regionálních a etnických formací: např.</a:t>
            </a:r>
          </a:p>
          <a:p>
            <a:r>
              <a:rPr lang="cs-CZ" i="1" dirty="0"/>
              <a:t>bavorská CSU, Jihotyrolská lidová strana (Itálie), Švédská lidová strana (Finsko).</a:t>
            </a:r>
            <a:endParaRPr lang="cs-CZ" dirty="0"/>
          </a:p>
          <a:p>
            <a:r>
              <a:rPr lang="cs-CZ" dirty="0"/>
              <a:t>Strany – nejvýznamnější </a:t>
            </a:r>
          </a:p>
          <a:p>
            <a:r>
              <a:rPr lang="cs-CZ" b="1" dirty="0"/>
              <a:t>Skotská národní strana SNP, </a:t>
            </a:r>
          </a:p>
          <a:p>
            <a:r>
              <a:rPr lang="cs-CZ" b="1" dirty="0"/>
              <a:t>Konvergence a Jednota (</a:t>
            </a:r>
            <a:r>
              <a:rPr lang="cs-CZ" b="1" dirty="0" err="1"/>
              <a:t>CiU</a:t>
            </a:r>
            <a:r>
              <a:rPr lang="cs-CZ" b="1" dirty="0"/>
              <a:t>) – Katalánsko, </a:t>
            </a:r>
          </a:p>
          <a:p>
            <a:r>
              <a:rPr lang="cs-CZ" b="1" dirty="0"/>
              <a:t>Jihotyrolská lidová strana (SVP) – působí v Itálii – jižní Tyrolsko, </a:t>
            </a:r>
          </a:p>
          <a:p>
            <a:r>
              <a:rPr lang="cs-CZ" b="1" dirty="0"/>
              <a:t>Liga Ticina </a:t>
            </a:r>
            <a:r>
              <a:rPr lang="cs-CZ" b="1" dirty="0" err="1"/>
              <a:t>LdT</a:t>
            </a:r>
            <a:r>
              <a:rPr lang="cs-CZ" b="1" dirty="0"/>
              <a:t> – Švýcarsko,</a:t>
            </a:r>
          </a:p>
          <a:p>
            <a:r>
              <a:rPr lang="cs-CZ" b="1" dirty="0"/>
              <a:t>SFP Švédská lidová strana – Finsko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553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Etnické a regionální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90. letech – </a:t>
            </a:r>
            <a:r>
              <a:rPr lang="cs-CZ" dirty="0" err="1"/>
              <a:t>revival</a:t>
            </a:r>
            <a:r>
              <a:rPr lang="cs-CZ" dirty="0"/>
              <a:t> etnických a regionálních partikulárních zájmů. </a:t>
            </a:r>
          </a:p>
          <a:p>
            <a:r>
              <a:rPr lang="cs-CZ" b="1" i="1" u="sng" dirty="0"/>
              <a:t>Revitalizace etnické konfliktní linie</a:t>
            </a:r>
            <a:r>
              <a:rPr lang="cs-CZ" i="1" dirty="0"/>
              <a:t> </a:t>
            </a:r>
          </a:p>
          <a:p>
            <a:r>
              <a:rPr lang="cs-CZ" dirty="0"/>
              <a:t>Role evropské integrace – oslabila národní státy. </a:t>
            </a:r>
          </a:p>
          <a:p>
            <a:r>
              <a:rPr lang="cs-CZ" dirty="0"/>
              <a:t>Tato stranická rodina – patří k nejvíc proevropským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809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Identita regionálních a etnických stran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orientace na obranu zájmů určitého regionu, či etnika</a:t>
            </a:r>
          </a:p>
          <a:p>
            <a:r>
              <a:rPr lang="cs-CZ" dirty="0"/>
              <a:t>Strmiska: </a:t>
            </a:r>
            <a:r>
              <a:rPr lang="cs-CZ" b="1" dirty="0"/>
              <a:t>Regionální strany</a:t>
            </a:r>
            <a:r>
              <a:rPr lang="cs-CZ" dirty="0"/>
              <a:t>, můžeme definovat: „jako formace, jejichž ideová, programová a organizační identita, stejně jako jimi používané zdroje politické legitimace a mobilizace voličů mají </a:t>
            </a:r>
            <a:r>
              <a:rPr lang="cs-CZ" b="1" dirty="0"/>
              <a:t>regionální charakter</a:t>
            </a:r>
            <a:r>
              <a:rPr lang="cs-CZ" dirty="0"/>
              <a:t>. </a:t>
            </a:r>
            <a:r>
              <a:rPr lang="cs-CZ" b="1" dirty="0"/>
              <a:t>Pro etnické strany lze použít podobnou definici </a:t>
            </a:r>
            <a:r>
              <a:rPr lang="cs-CZ" dirty="0"/>
              <a:t>– ovšem s tím rozdílem, že identita a zdroje nemají charakter regionální, </a:t>
            </a:r>
            <a:r>
              <a:rPr lang="cs-CZ" b="1" dirty="0"/>
              <a:t>ale etnický</a:t>
            </a:r>
            <a:r>
              <a:rPr lang="cs-CZ" b="1" dirty="0" smtClean="0"/>
              <a:t>.“</a:t>
            </a:r>
          </a:p>
          <a:p>
            <a:r>
              <a:rPr lang="cs-CZ" dirty="0"/>
              <a:t>R</a:t>
            </a:r>
            <a:r>
              <a:rPr lang="cs-CZ" dirty="0" smtClean="0"/>
              <a:t>egionální </a:t>
            </a:r>
            <a:r>
              <a:rPr lang="cs-CZ" dirty="0"/>
              <a:t>strany – MOHOU BÝT A VĚŠTŠINOU TAKÉ JSOU STRANAMI ETNICKÝMI.</a:t>
            </a:r>
            <a:r>
              <a:rPr lang="cs-CZ" b="1" dirty="0"/>
              <a:t> </a:t>
            </a:r>
          </a:p>
          <a:p>
            <a:r>
              <a:rPr lang="cs-CZ" b="1" dirty="0"/>
              <a:t>Ale JE NEPŘESNÉ – OBĚ SKUPINY ZTOTOŽŇOVAT</a:t>
            </a:r>
          </a:p>
        </p:txBody>
      </p:sp>
    </p:spTree>
    <p:extLst>
      <p:ext uri="{BB962C8B-B14F-4D97-AF65-F5344CB8AC3E}">
        <p14:creationId xmlns:p14="http://schemas.microsoft.com/office/powerpoint/2010/main" val="7823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Socialisté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Nejdůležitější stranická rodina na levici</a:t>
            </a:r>
          </a:p>
          <a:p>
            <a:r>
              <a:rPr lang="cs-CZ" dirty="0"/>
              <a:t>Původ v širokém socialistickém hnutí </a:t>
            </a:r>
            <a:r>
              <a:rPr lang="cs-CZ" b="1" u="sng" dirty="0"/>
              <a:t>z 19. století, jež je spojeno s průmyslovou revolucí a s narůstajícím počtem dělníků.</a:t>
            </a:r>
            <a:r>
              <a:rPr lang="cs-CZ" dirty="0"/>
              <a:t> </a:t>
            </a:r>
          </a:p>
          <a:p>
            <a:r>
              <a:rPr lang="cs-CZ" dirty="0"/>
              <a:t>Postaven na </a:t>
            </a:r>
            <a:r>
              <a:rPr lang="cs-CZ" b="1" dirty="0"/>
              <a:t>marxismu a k třídnímu boji</a:t>
            </a:r>
          </a:p>
          <a:p>
            <a:r>
              <a:rPr lang="cs-CZ" dirty="0"/>
              <a:t>Přelom 19. a počátek 20. století – </a:t>
            </a:r>
            <a:r>
              <a:rPr lang="cs-CZ" b="1" dirty="0"/>
              <a:t>určitá revize díla Karla Marxe </a:t>
            </a:r>
            <a:r>
              <a:rPr lang="cs-CZ" dirty="0"/>
              <a:t>(Eduard </a:t>
            </a:r>
            <a:r>
              <a:rPr lang="cs-CZ" dirty="0" err="1"/>
              <a:t>Bernstein</a:t>
            </a:r>
            <a:r>
              <a:rPr lang="cs-CZ" dirty="0"/>
              <a:t>, Karl </a:t>
            </a:r>
            <a:r>
              <a:rPr lang="cs-CZ" dirty="0" err="1"/>
              <a:t>Kautsky</a:t>
            </a:r>
            <a:r>
              <a:rPr lang="cs-CZ" dirty="0"/>
              <a:t>, Viktor Adler a další),</a:t>
            </a:r>
          </a:p>
          <a:p>
            <a:r>
              <a:rPr lang="cs-CZ" dirty="0"/>
              <a:t>Důraz na </a:t>
            </a:r>
            <a:r>
              <a:rPr lang="cs-CZ" b="1" i="1" u="sng" dirty="0"/>
              <a:t>evoluční reformy stávajícího uspořádání,</a:t>
            </a:r>
            <a:r>
              <a:rPr lang="cs-CZ" i="1" dirty="0"/>
              <a:t> jež povede ke zlepšování postavení dělnictva</a:t>
            </a:r>
          </a:p>
          <a:p>
            <a:r>
              <a:rPr lang="cs-CZ" b="1" i="1" u="sng" dirty="0"/>
              <a:t>Antisystémové vnímání sociální demokracie tím začalo postupně mizet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89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demokraté a socialisté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06400" y="1554163"/>
            <a:ext cx="11582400" cy="510235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Sociální demokraté </a:t>
            </a:r>
            <a:r>
              <a:rPr lang="cs-CZ" b="1" u="sng" dirty="0"/>
              <a:t>se stali více pragmatickými politickými stranami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Německá sociální demokracie – </a:t>
            </a:r>
            <a:r>
              <a:rPr lang="cs-CZ" b="1" u="sng" dirty="0" err="1"/>
              <a:t>Godesberský</a:t>
            </a:r>
            <a:r>
              <a:rPr lang="cs-CZ" b="1" u="sng" dirty="0"/>
              <a:t> program</a:t>
            </a:r>
            <a:r>
              <a:rPr lang="cs-CZ" dirty="0"/>
              <a:t> (1959 – rezignace na Marxismus – svoboda, spravedlnost a solidarita). </a:t>
            </a:r>
          </a:p>
          <a:p>
            <a:r>
              <a:rPr lang="cs-CZ" dirty="0"/>
              <a:t>Po 2. světové válce – dominující představa – </a:t>
            </a:r>
            <a:r>
              <a:rPr lang="cs-CZ" b="1" u="sng" dirty="0" err="1"/>
              <a:t>welfare</a:t>
            </a:r>
            <a:r>
              <a:rPr lang="cs-CZ" b="1" u="sng" dirty="0"/>
              <a:t> </a:t>
            </a:r>
            <a:r>
              <a:rPr lang="cs-CZ" b="1" u="sng" dirty="0" err="1"/>
              <a:t>state</a:t>
            </a:r>
            <a:r>
              <a:rPr lang="cs-CZ" dirty="0"/>
              <a:t> – s </a:t>
            </a:r>
            <a:r>
              <a:rPr lang="cs-CZ" u="sng" dirty="0"/>
              <a:t>rozsáhlým veřejným sektorem</a:t>
            </a:r>
            <a:r>
              <a:rPr lang="cs-CZ" dirty="0"/>
              <a:t> a </a:t>
            </a:r>
            <a:r>
              <a:rPr lang="cs-CZ" u="sng" dirty="0"/>
              <a:t>zmenšujícími sociálními rozdíly ve společnosti</a:t>
            </a:r>
            <a:r>
              <a:rPr lang="cs-CZ" dirty="0"/>
              <a:t>. </a:t>
            </a:r>
          </a:p>
          <a:p>
            <a:r>
              <a:rPr lang="cs-CZ" b="1" dirty="0"/>
              <a:t>Preference smíšené ekonomiky a keynesiánskou ekonomickou strategii, </a:t>
            </a:r>
            <a:r>
              <a:rPr lang="cs-CZ" dirty="0"/>
              <a:t>která byla založená na </a:t>
            </a:r>
            <a:r>
              <a:rPr lang="cs-CZ" b="1" u="sng" dirty="0"/>
              <a:t>rozsáhlých vládních výdajích, za účelem zajištění plné zaměstnanosti. </a:t>
            </a:r>
          </a:p>
          <a:p>
            <a:r>
              <a:rPr lang="cs-CZ" b="1" u="sng" dirty="0"/>
              <a:t>Důraz na solidaritu, sociální spravedlnost, ochranu sociálně slabších, ochranu nejrůznějších menšin a žen, snahu redukovat sociální rozdíly ve společnosti prostřednictvím progresivního zdanění a státní redistribuce.</a:t>
            </a:r>
            <a:r>
              <a:rPr lang="cs-CZ" dirty="0"/>
              <a:t> </a:t>
            </a:r>
          </a:p>
          <a:p>
            <a:r>
              <a:rPr lang="cs-CZ" b="1" u="sng" dirty="0"/>
              <a:t>Tendence </a:t>
            </a:r>
            <a:r>
              <a:rPr lang="cs-CZ" dirty="0"/>
              <a:t>zajistit – </a:t>
            </a:r>
            <a:r>
              <a:rPr lang="cs-CZ" b="1" u="sng" dirty="0"/>
              <a:t>cenovou stabilitu, ekonomický růst, vysoké mzdy, odstranění nezaměstnanosti.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32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492628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Vznik většiny komunistických stran spojený s </a:t>
            </a:r>
            <a:r>
              <a:rPr lang="cs-CZ" b="1" u="sng" dirty="0"/>
              <a:t>Říjnovou revolucí v Rusku</a:t>
            </a:r>
            <a:r>
              <a:rPr lang="cs-CZ" dirty="0"/>
              <a:t>. </a:t>
            </a:r>
            <a:r>
              <a:rPr lang="cs-CZ" b="1" u="sng" dirty="0"/>
              <a:t>Formace v téměř celé Evropě.</a:t>
            </a:r>
            <a:r>
              <a:rPr lang="cs-CZ" dirty="0"/>
              <a:t> </a:t>
            </a:r>
          </a:p>
          <a:p>
            <a:r>
              <a:rPr lang="cs-CZ" dirty="0"/>
              <a:t>Většinou se zformovaly odtržením radikálně levicových křídel Sociálních demokracií. (někdy výjimky – Řecko, Francie – částečně Norsko). </a:t>
            </a:r>
          </a:p>
          <a:p>
            <a:r>
              <a:rPr lang="cs-CZ" dirty="0"/>
              <a:t>Stefan </a:t>
            </a:r>
            <a:r>
              <a:rPr lang="cs-CZ" dirty="0" err="1"/>
              <a:t>Bartolini</a:t>
            </a:r>
            <a:r>
              <a:rPr lang="cs-CZ" dirty="0"/>
              <a:t> – vysvětlení úspěchu komunistů:</a:t>
            </a:r>
          </a:p>
          <a:p>
            <a:pPr lvl="1"/>
            <a:r>
              <a:rPr lang="cs-CZ" i="1" dirty="0"/>
              <a:t>tři provázané </a:t>
            </a:r>
            <a:r>
              <a:rPr lang="cs-CZ" i="1" dirty="0" err="1"/>
              <a:t>socio</a:t>
            </a:r>
            <a:r>
              <a:rPr lang="cs-CZ" i="1" dirty="0"/>
              <a:t>-ekonomické faktory – které zapříčinily úspěchy komunistické strany </a:t>
            </a:r>
            <a:endParaRPr lang="cs-CZ" dirty="0"/>
          </a:p>
          <a:p>
            <a:pPr lvl="1"/>
            <a:r>
              <a:rPr lang="cs-CZ" dirty="0"/>
              <a:t>Jejich úspěch byl ovlivněn: </a:t>
            </a:r>
            <a:r>
              <a:rPr lang="cs-CZ" i="1" dirty="0"/>
              <a:t>„1. opožděnou industrializaci produkující 2. nehomogenní dělnickou třídu a 3. vysokou třídní polarizaci na venkově.“ </a:t>
            </a:r>
          </a:p>
          <a:p>
            <a:pPr lvl="1"/>
            <a:r>
              <a:rPr lang="cs-CZ" i="1" dirty="0"/>
              <a:t>Komunisté vytvářeli základnu nejenom </a:t>
            </a:r>
            <a:r>
              <a:rPr lang="cs-CZ" b="1" i="1" u="sng" dirty="0"/>
              <a:t>mezi částí dělnictva, ale i v prostředí sociálně „znejistěných“ zemědělských skupin,</a:t>
            </a:r>
            <a:r>
              <a:rPr lang="cs-CZ" i="1" dirty="0"/>
              <a:t> jako byl </a:t>
            </a:r>
            <a:r>
              <a:rPr lang="cs-CZ" b="1" i="1" u="sng" dirty="0"/>
              <a:t>rurální proletariát ohrožený technologickým rozvojem</a:t>
            </a:r>
            <a:r>
              <a:rPr lang="cs-CZ" i="1" dirty="0"/>
              <a:t>.</a:t>
            </a:r>
          </a:p>
          <a:p>
            <a:r>
              <a:rPr lang="cs-CZ" dirty="0"/>
              <a:t>V meziválečné Evropě byli komunisté úspěšnější v zemědělských společnostech.</a:t>
            </a:r>
          </a:p>
          <a:p>
            <a:r>
              <a:rPr lang="cs-CZ" dirty="0"/>
              <a:t>V západní Evropě byly komunistické strany považovány za antisystémové. Po roce 1947 (Marshallův plán). Byly odsunuty spíše na okraj. </a:t>
            </a:r>
          </a:p>
        </p:txBody>
      </p:sp>
    </p:spTree>
    <p:extLst>
      <p:ext uri="{BB962C8B-B14F-4D97-AF65-F5344CB8AC3E}">
        <p14:creationId xmlns:p14="http://schemas.microsoft.com/office/powerpoint/2010/main" val="318947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4998296"/>
          </a:xfrm>
        </p:spPr>
        <p:txBody>
          <a:bodyPr>
            <a:normAutofit fontScale="55000" lnSpcReduction="20000"/>
          </a:bodyPr>
          <a:lstStyle/>
          <a:p>
            <a:r>
              <a:rPr lang="cs-CZ" b="1" u="sng" dirty="0"/>
              <a:t>Komunistické strany se od sebe postupně odlišovaly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Odlišný vývoj SSSR a jeho </a:t>
            </a:r>
            <a:r>
              <a:rPr lang="cs-CZ" dirty="0" err="1"/>
              <a:t>satelité</a:t>
            </a:r>
            <a:r>
              <a:rPr lang="cs-CZ" dirty="0"/>
              <a:t>, </a:t>
            </a:r>
          </a:p>
          <a:p>
            <a:pPr lvl="1"/>
            <a:r>
              <a:rPr lang="cs-CZ" b="1" u="sng" dirty="0"/>
              <a:t>Jugoslávie – SKS – od roku 1952 – inspirace zejména Marxem v dřívějším období a snaha o decentralizovaný stát s prvkem samosprávného socializmu</a:t>
            </a:r>
            <a:r>
              <a:rPr lang="cs-CZ" dirty="0"/>
              <a:t>. </a:t>
            </a:r>
          </a:p>
          <a:p>
            <a:pPr lvl="1"/>
            <a:r>
              <a:rPr lang="cs-CZ" b="1" u="sng" dirty="0"/>
              <a:t>Čína, Albánie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Ve </a:t>
            </a:r>
            <a:r>
              <a:rPr lang="cs-CZ" b="1" dirty="0"/>
              <a:t>většině západoevropských zemích byly komunistické strany spíše na okraji. </a:t>
            </a:r>
            <a:endParaRPr lang="cs-CZ" dirty="0"/>
          </a:p>
          <a:p>
            <a:r>
              <a:rPr lang="cs-CZ" b="1" u="sng" dirty="0"/>
              <a:t>Komunisté odmítali reformistický odklon od Marxe – a ideje o třídních bojích. </a:t>
            </a:r>
            <a:endParaRPr lang="cs-CZ" dirty="0"/>
          </a:p>
          <a:p>
            <a:r>
              <a:rPr lang="cs-CZ" b="1" u="sng" dirty="0"/>
              <a:t>Demokratický centralizmus</a:t>
            </a:r>
            <a:r>
              <a:rPr lang="cs-CZ" dirty="0"/>
              <a:t> – ústřední princip, na němž byly komunistické strany založeny. (</a:t>
            </a:r>
            <a:r>
              <a:rPr lang="cs-CZ" b="1" dirty="0"/>
              <a:t>organizační princip</a:t>
            </a:r>
            <a:r>
              <a:rPr lang="cs-CZ" dirty="0"/>
              <a:t>, znamenající </a:t>
            </a:r>
            <a:r>
              <a:rPr lang="cs-CZ" b="1" u="sng" dirty="0"/>
              <a:t>pevnou disciplínu uvnitř strany</a:t>
            </a:r>
            <a:r>
              <a:rPr lang="cs-CZ" dirty="0"/>
              <a:t> a </a:t>
            </a:r>
            <a:r>
              <a:rPr lang="cs-CZ" b="1" dirty="0"/>
              <a:t>podřízení nižších stranických orgánů vyšším</a:t>
            </a:r>
            <a:r>
              <a:rPr lang="cs-CZ" dirty="0"/>
              <a:t>. </a:t>
            </a:r>
            <a:r>
              <a:rPr lang="cs-CZ" b="1" u="sng" dirty="0"/>
              <a:t>Diskuze</a:t>
            </a:r>
            <a:r>
              <a:rPr lang="cs-CZ" dirty="0"/>
              <a:t> v rámci strany byla </a:t>
            </a:r>
            <a:r>
              <a:rPr lang="cs-CZ" b="1" u="sng" dirty="0"/>
              <a:t>omezena na marxismus-leninismus</a:t>
            </a:r>
            <a:r>
              <a:rPr lang="cs-CZ" dirty="0"/>
              <a:t>.) </a:t>
            </a:r>
          </a:p>
          <a:p>
            <a:r>
              <a:rPr lang="cs-CZ" dirty="0"/>
              <a:t>Strany, které vstoupily do </a:t>
            </a:r>
            <a:r>
              <a:rPr lang="cs-CZ" b="1" dirty="0"/>
              <a:t>Kominterny, byly rovněž velmi závislé na rozhodnutích z Moskvy</a:t>
            </a:r>
            <a:r>
              <a:rPr lang="cs-CZ" dirty="0"/>
              <a:t>. Vybočení vedlo k vyloučení a ostrakizaci. </a:t>
            </a:r>
          </a:p>
          <a:p>
            <a:r>
              <a:rPr lang="cs-CZ" b="1" dirty="0"/>
              <a:t>Ve 20. letech – bolševizace komunistických stran – ve 20. letech – vnitřní čistky ve straně. </a:t>
            </a:r>
            <a:r>
              <a:rPr lang="cs-CZ" dirty="0"/>
              <a:t>V průběhu 2. světové války byla Kominterna zrušena. </a:t>
            </a:r>
          </a:p>
          <a:p>
            <a:r>
              <a:rPr lang="cs-CZ" dirty="0"/>
              <a:t>1947 založení </a:t>
            </a:r>
            <a:r>
              <a:rPr lang="cs-CZ" dirty="0" err="1"/>
              <a:t>Informbyra</a:t>
            </a:r>
            <a:r>
              <a:rPr lang="cs-CZ" dirty="0"/>
              <a:t>. </a:t>
            </a:r>
          </a:p>
          <a:p>
            <a:r>
              <a:rPr lang="cs-CZ" dirty="0"/>
              <a:t>1933 – taktika „Lidových front“</a:t>
            </a:r>
          </a:p>
          <a:p>
            <a:r>
              <a:rPr lang="cs-CZ" dirty="0"/>
              <a:t>1956 – zlom kultu osobnosti</a:t>
            </a:r>
          </a:p>
          <a:p>
            <a:r>
              <a:rPr lang="cs-CZ" dirty="0"/>
              <a:t>70. leta – západoevropští komunisté – Eurokomunizmus (Snaha vymezit se proti SSSR).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50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Odlišení krajní levice od umírněné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u="sng" dirty="0"/>
              <a:t>L. </a:t>
            </a:r>
            <a:r>
              <a:rPr lang="cs-CZ" b="1" i="1" u="sng" dirty="0" err="1"/>
              <a:t>March</a:t>
            </a:r>
            <a:r>
              <a:rPr lang="cs-CZ" b="1" i="1" u="sng" dirty="0"/>
              <a:t> a C. </a:t>
            </a:r>
            <a:r>
              <a:rPr lang="cs-CZ" b="1" i="1" u="sng" dirty="0" err="1"/>
              <a:t>Mudde</a:t>
            </a:r>
            <a:r>
              <a:rPr lang="cs-CZ" b="1" i="1" u="sng" dirty="0"/>
              <a:t> – krajní levice:</a:t>
            </a:r>
          </a:p>
          <a:p>
            <a:pPr lvl="0"/>
            <a:r>
              <a:rPr lang="cs-CZ" i="1" dirty="0"/>
              <a:t>„Odmítá základní struktury současného kapitalizmu, jeho hodnoty a praxi</a:t>
            </a:r>
            <a:endParaRPr lang="cs-CZ" dirty="0"/>
          </a:p>
          <a:p>
            <a:pPr lvl="0"/>
            <a:r>
              <a:rPr lang="cs-CZ" i="1" dirty="0"/>
              <a:t>Pokračuje v obhajobě alternativních ekonomických a mocenských struktur zahrnujících masivní redistribuci zdrojů od existujících politických elit a</a:t>
            </a:r>
            <a:endParaRPr lang="cs-CZ" dirty="0"/>
          </a:p>
          <a:p>
            <a:pPr lvl="0"/>
            <a:r>
              <a:rPr lang="cs-CZ" i="1" dirty="0"/>
              <a:t>Je internacionalistická, a to jak ve sféře nadnárodních vazeb a solidarity, tak v náhledu, že národní a regionální </a:t>
            </a:r>
            <a:r>
              <a:rPr lang="cs-CZ" i="1" dirty="0" err="1"/>
              <a:t>socio</a:t>
            </a:r>
            <a:r>
              <a:rPr lang="cs-CZ" i="1" dirty="0"/>
              <a:t>-politická témata mají své strukturální příčiny v „imperializmu“, či „globalizaci“.</a:t>
            </a:r>
            <a:endParaRPr lang="cs-CZ" dirty="0"/>
          </a:p>
          <a:p>
            <a:pPr lvl="0"/>
            <a:r>
              <a:rPr lang="cs-CZ" i="1" dirty="0"/>
              <a:t>... větší konzistentnost antikapitalistické, než antidemokratické orientace krajní levice.“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35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Ekologické a environmentální strany, zelené strany – </a:t>
            </a:r>
            <a:r>
              <a:rPr lang="cs-CZ" b="1" u="sng" dirty="0"/>
              <a:t>nejmladší stranická rodina</a:t>
            </a:r>
            <a:r>
              <a:rPr lang="cs-CZ" dirty="0"/>
              <a:t>, vznik v 70. letech, do parlamentů </a:t>
            </a:r>
            <a:r>
              <a:rPr lang="cs-CZ" b="1" dirty="0"/>
              <a:t>se dostali přibližně o deset let později</a:t>
            </a:r>
            <a:r>
              <a:rPr lang="cs-CZ" dirty="0"/>
              <a:t>.  Etablovaná součást stranických systémů ve většině západoevropských zemích. Vesměs se jedná o malé politické strany, </a:t>
            </a:r>
            <a:r>
              <a:rPr lang="cs-CZ" b="1" dirty="0"/>
              <a:t>jež mají problém překročit 10 % hranici</a:t>
            </a:r>
            <a:r>
              <a:rPr lang="cs-CZ" dirty="0"/>
              <a:t>. </a:t>
            </a:r>
            <a:r>
              <a:rPr lang="cs-CZ" b="1" u="sng" dirty="0"/>
              <a:t>Úspěšnější jsou ve Finsko, Francie, Německo, Itálie, Belgie. Většinou jsou partnery sociálních demokratů. </a:t>
            </a:r>
            <a:endParaRPr lang="cs-CZ" dirty="0"/>
          </a:p>
          <a:p>
            <a:r>
              <a:rPr lang="cs-CZ" dirty="0" err="1"/>
              <a:t>Inglehart</a:t>
            </a:r>
            <a:r>
              <a:rPr lang="cs-CZ" dirty="0"/>
              <a:t> – posun společnosti </a:t>
            </a:r>
            <a:r>
              <a:rPr lang="cs-CZ" i="1" dirty="0"/>
              <a:t>„od materiálních k </a:t>
            </a:r>
            <a:r>
              <a:rPr lang="cs-CZ" i="1" dirty="0" err="1"/>
              <a:t>postmateriálním</a:t>
            </a:r>
            <a:r>
              <a:rPr lang="cs-CZ" i="1" dirty="0"/>
              <a:t> </a:t>
            </a:r>
            <a:r>
              <a:rPr lang="cs-CZ" i="1" dirty="0" err="1"/>
              <a:t>ohodnotám</a:t>
            </a:r>
            <a:r>
              <a:rPr lang="cs-CZ" i="1" dirty="0"/>
              <a:t> a o tiché (hodnotové revoluci).“ </a:t>
            </a:r>
            <a:r>
              <a:rPr lang="cs-CZ" dirty="0"/>
              <a:t> Tento posun souvisí i s určitým nárůstem počtu stran zelených, jejich společenské oblibě. </a:t>
            </a:r>
          </a:p>
          <a:p>
            <a:r>
              <a:rPr lang="cs-CZ" dirty="0"/>
              <a:t>Pro strany zelených – důležitý vzestup aktivizmu – </a:t>
            </a:r>
            <a:r>
              <a:rPr lang="cs-CZ" i="1" dirty="0"/>
              <a:t>„spojeného s novými sociálními hnutí šedesátých a sedmdesátých let 20. Století, a to nejenom ekologického, ale i mírového, pacifistického, feministického a dalších.“</a:t>
            </a:r>
            <a:r>
              <a:rPr lang="cs-CZ" dirty="0"/>
              <a:t> </a:t>
            </a:r>
            <a:r>
              <a:rPr lang="cs-CZ" b="1" dirty="0"/>
              <a:t>Tyto kampaně byly často určitým iniciačním impulsem pro jejich vznik. </a:t>
            </a:r>
            <a:r>
              <a:rPr lang="cs-CZ" dirty="0"/>
              <a:t>(</a:t>
            </a:r>
            <a:r>
              <a:rPr lang="cs-CZ" b="1" dirty="0"/>
              <a:t>Rakousko, Švédsko referenda proti jaderným elektrárnám</a:t>
            </a:r>
            <a:r>
              <a:rPr lang="cs-CZ" dirty="0"/>
              <a:t>). </a:t>
            </a:r>
            <a:r>
              <a:rPr lang="cs-CZ" u="sng" dirty="0"/>
              <a:t>Tento aspekt – napomohl rovněž k vytvoření stran zelených ve Finsku, Německu, Lucembursku, Francii. </a:t>
            </a:r>
            <a:r>
              <a:rPr lang="cs-CZ" dirty="0"/>
              <a:t>Dalším impulzem pro vznik strany zelených – </a:t>
            </a:r>
            <a:r>
              <a:rPr lang="cs-CZ" b="1" u="sng" dirty="0"/>
              <a:t>intelektuální hnutí</a:t>
            </a:r>
            <a:r>
              <a:rPr lang="cs-CZ" dirty="0"/>
              <a:t> – kritizující konzumní společnost, určitá orientace na ekologii. </a:t>
            </a:r>
            <a:r>
              <a:rPr lang="cs-CZ" b="1" u="sng" dirty="0"/>
              <a:t>Římský klub – (1968</a:t>
            </a:r>
            <a:r>
              <a:rPr lang="cs-CZ" dirty="0"/>
              <a:t>) – neformální mezinárodní sdružení, zaměřené na dopady průmyslu na životní prostředí, dále orientace na trvale udržitelný rozvoj aj. </a:t>
            </a:r>
          </a:p>
        </p:txBody>
      </p:sp>
    </p:spTree>
    <p:extLst>
      <p:ext uri="{BB962C8B-B14F-4D97-AF65-F5344CB8AC3E}">
        <p14:creationId xmlns:p14="http://schemas.microsoft.com/office/powerpoint/2010/main" val="3643007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Zelení - shrnutí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Nejmladší stranická rodina.</a:t>
            </a:r>
          </a:p>
          <a:p>
            <a:r>
              <a:rPr lang="cs-CZ" dirty="0"/>
              <a:t>Vznik v 70. letech</a:t>
            </a:r>
          </a:p>
          <a:p>
            <a:r>
              <a:rPr lang="cs-CZ" dirty="0"/>
              <a:t>Většinou se jedná o menší politické strany</a:t>
            </a:r>
          </a:p>
          <a:p>
            <a:r>
              <a:rPr lang="cs-CZ" dirty="0"/>
              <a:t>Herbert </a:t>
            </a:r>
            <a:r>
              <a:rPr lang="cs-CZ" dirty="0" err="1"/>
              <a:t>Kitschelt</a:t>
            </a:r>
            <a:endParaRPr lang="cs-CZ" dirty="0"/>
          </a:p>
          <a:p>
            <a:r>
              <a:rPr lang="cs-CZ" i="1" dirty="0"/>
              <a:t>Zelení byli úspěšní tam, kde hnutí, z něhož vznikli, bylo: 1. Silně mobilizované a kde souběžně 2. Nepůsobila žádná strana, která by už přestavovala jejich tematickou konkurenci, a kde existovala 3. Historie levostředových vlád a korporativistické zprostředkování zájmů. (převzato – Hloušek, Kopeček 2010: 84)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97306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terms/"/>
    <ds:schemaRef ds:uri="http://purl.org/dc/elements/1.1/"/>
    <ds:schemaRef ds:uri="http://www.w3.org/XML/1998/namespace"/>
    <ds:schemaRef ds:uri="89332cfc-b023-4904-b12a-69ce444ff898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79b7b8bb-93ec-47cc-a1d6-47c5928ac23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590</Words>
  <Application>Microsoft Office PowerPoint</Application>
  <PresentationFormat>Širokoúhlá obrazovka</PresentationFormat>
  <Paragraphs>126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Franklin Gothic Book</vt:lpstr>
      <vt:lpstr>Franklin Gothic Medium</vt:lpstr>
      <vt:lpstr>Times New Roman</vt:lpstr>
      <vt:lpstr>Wingdings 2</vt:lpstr>
      <vt:lpstr>Motiv Office</vt:lpstr>
      <vt:lpstr>Cesta</vt:lpstr>
      <vt:lpstr>Základy politické vědy</vt:lpstr>
      <vt:lpstr>Základy politické vědy  </vt:lpstr>
      <vt:lpstr>Socialisté </vt:lpstr>
      <vt:lpstr>Sociální demokraté a socialisté</vt:lpstr>
      <vt:lpstr>Komunisté</vt:lpstr>
      <vt:lpstr>Komunisté</vt:lpstr>
      <vt:lpstr>Odlišení krajní levice od umírněné</vt:lpstr>
      <vt:lpstr>Zelení</vt:lpstr>
      <vt:lpstr>Zelení - shrnutí </vt:lpstr>
      <vt:lpstr>Agrární strany</vt:lpstr>
      <vt:lpstr>Liberálové</vt:lpstr>
      <vt:lpstr>Křesťanští demokraté</vt:lpstr>
      <vt:lpstr>Křesťanští demokraté</vt:lpstr>
      <vt:lpstr>Křesťanští demokraté</vt:lpstr>
      <vt:lpstr>Konzervativci</vt:lpstr>
      <vt:lpstr>Konzervativci</vt:lpstr>
      <vt:lpstr>Krajní pravice</vt:lpstr>
      <vt:lpstr>Krajní pravice</vt:lpstr>
      <vt:lpstr>Etnické a regionální strany</vt:lpstr>
      <vt:lpstr>Etnické a regionální strany</vt:lpstr>
      <vt:lpstr>Etnické a regionální strany</vt:lpstr>
      <vt:lpstr>Identita regionálních a etnických stran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Ucitel</dc:creator>
  <cp:lastModifiedBy>Administrator</cp:lastModifiedBy>
  <cp:revision>4</cp:revision>
  <dcterms:created xsi:type="dcterms:W3CDTF">2020-07-28T16:37:17Z</dcterms:created>
  <dcterms:modified xsi:type="dcterms:W3CDTF">2020-12-02T15:53:05Z</dcterms:modified>
</cp:coreProperties>
</file>