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3A695E18-960A-4DDB-AE97-B1542DF63EF8}">
          <p14:sldIdLst>
            <p14:sldId id="262"/>
          </p14:sldIdLst>
        </p14:section>
        <p14:section name="Oddíl bez názvu" id="{EDEA1BBC-CDBA-4A23-8E39-E106995C46BE}">
          <p14:sldIdLst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9F1DE9-1581-4716-AAC3-E5BD8B83EB14}" v="55" dt="2020-07-28T16:17:33.2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32298-6661-4EA4-8FE4-CA2C8BA48633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C7C31-1A26-423B-BB09-6A41F8094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467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4A1F74B9-461C-4CA2-9D50-42D7B9CEBE2A}" type="slidenum">
              <a:rPr lang="cs-CZ" altLang="cs-CZ" smtClean="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2</a:t>
            </a:fld>
            <a:endParaRPr lang="cs-CZ" altLang="cs-CZ" smtClean="0"/>
          </a:p>
        </p:txBody>
      </p:sp>
      <p:sp>
        <p:nvSpPr>
          <p:cNvPr id="1536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79375" y="739775"/>
            <a:ext cx="6578600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>
            <a:spLocks noChangeArrowheads="1"/>
          </p:cNvSpPr>
          <p:nvPr>
            <p:ph type="body" idx="1"/>
          </p:nvPr>
        </p:nvSpPr>
        <p:spPr>
          <a:xfrm>
            <a:off x="898525" y="4686300"/>
            <a:ext cx="4938713" cy="44402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41495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6AD07242-A7C6-4BE9-9A9D-158DD17DCC41}" type="slidenum">
              <a:rPr lang="cs-CZ" altLang="cs-CZ" smtClean="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11</a:t>
            </a:fld>
            <a:endParaRPr lang="cs-CZ" altLang="cs-CZ" smtClean="0"/>
          </a:p>
        </p:txBody>
      </p:sp>
      <p:sp>
        <p:nvSpPr>
          <p:cNvPr id="3379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79375" y="739775"/>
            <a:ext cx="6578600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6" name="Rectangle 2"/>
          <p:cNvSpPr>
            <a:spLocks noChangeArrowheads="1"/>
          </p:cNvSpPr>
          <p:nvPr>
            <p:ph type="body" idx="1"/>
          </p:nvPr>
        </p:nvSpPr>
        <p:spPr>
          <a:xfrm>
            <a:off x="898525" y="4686300"/>
            <a:ext cx="4938713" cy="44402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4576700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C353EF0D-16BE-42B1-B425-F03A8BED9442}" type="slidenum">
              <a:rPr lang="cs-CZ" altLang="cs-CZ" smtClean="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12</a:t>
            </a:fld>
            <a:endParaRPr lang="cs-CZ" altLang="cs-CZ" smtClean="0"/>
          </a:p>
        </p:txBody>
      </p:sp>
      <p:sp>
        <p:nvSpPr>
          <p:cNvPr id="3584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79375" y="739775"/>
            <a:ext cx="6578600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4" name="Rectangle 2"/>
          <p:cNvSpPr>
            <a:spLocks noChangeArrowheads="1"/>
          </p:cNvSpPr>
          <p:nvPr>
            <p:ph type="body" idx="1"/>
          </p:nvPr>
        </p:nvSpPr>
        <p:spPr>
          <a:xfrm>
            <a:off x="898525" y="4686300"/>
            <a:ext cx="4938713" cy="44402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2110855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7EC8D9C5-7802-428A-8614-E7ABBED23DD2}" type="slidenum">
              <a:rPr lang="cs-CZ" altLang="cs-CZ" smtClean="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13</a:t>
            </a:fld>
            <a:endParaRPr lang="cs-CZ" altLang="cs-CZ" smtClean="0"/>
          </a:p>
        </p:txBody>
      </p:sp>
      <p:sp>
        <p:nvSpPr>
          <p:cNvPr id="3789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01700" y="739775"/>
            <a:ext cx="4933950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2" name="Rectangle 2"/>
          <p:cNvSpPr>
            <a:spLocks noChangeArrowheads="1"/>
          </p:cNvSpPr>
          <p:nvPr>
            <p:ph type="body" idx="1"/>
          </p:nvPr>
        </p:nvSpPr>
        <p:spPr>
          <a:xfrm>
            <a:off x="898525" y="4686300"/>
            <a:ext cx="4938713" cy="44402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7650195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F6A5946F-C7DE-4F0F-9A2B-351855E569AB}" type="slidenum">
              <a:rPr lang="cs-CZ" altLang="cs-CZ" smtClean="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14</a:t>
            </a:fld>
            <a:endParaRPr lang="cs-CZ" altLang="cs-CZ" smtClean="0"/>
          </a:p>
        </p:txBody>
      </p:sp>
      <p:sp>
        <p:nvSpPr>
          <p:cNvPr id="3993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79375" y="739775"/>
            <a:ext cx="6578600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/>
          <p:cNvSpPr>
            <a:spLocks noChangeArrowheads="1"/>
          </p:cNvSpPr>
          <p:nvPr>
            <p:ph type="body" idx="1"/>
          </p:nvPr>
        </p:nvSpPr>
        <p:spPr>
          <a:xfrm>
            <a:off x="898525" y="4686300"/>
            <a:ext cx="4938713" cy="44402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2733133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fld id="{D900B148-E69C-480F-B8E7-9833B6A9F0F2}" type="slidenum">
              <a:rPr lang="cs-CZ" altLang="cs-CZ" sz="1200" smtClean="0">
                <a:solidFill>
                  <a:srgbClr val="000000"/>
                </a:solidFill>
                <a:ea typeface="Arial Unicode MS" pitchFamily="34" charset="-128"/>
              </a:rPr>
              <a:pPr/>
              <a:t>15</a:t>
            </a:fld>
            <a:endParaRPr lang="cs-CZ" altLang="cs-CZ" sz="1200" smtClean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4198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01700" y="739775"/>
            <a:ext cx="4933950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8" name="Rectangle 2"/>
          <p:cNvSpPr>
            <a:spLocks noChangeArrowheads="1"/>
          </p:cNvSpPr>
          <p:nvPr>
            <p:ph type="body" idx="1"/>
          </p:nvPr>
        </p:nvSpPr>
        <p:spPr>
          <a:xfrm>
            <a:off x="898525" y="4686300"/>
            <a:ext cx="4938713" cy="44402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9672842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fld id="{DBFE65F8-C0D7-469D-8186-2E59E40D6C4A}" type="slidenum">
              <a:rPr lang="cs-CZ" altLang="cs-CZ" sz="1200" smtClean="0">
                <a:solidFill>
                  <a:srgbClr val="000000"/>
                </a:solidFill>
                <a:ea typeface="Arial Unicode MS" pitchFamily="34" charset="-128"/>
              </a:rPr>
              <a:pPr/>
              <a:t>16</a:t>
            </a:fld>
            <a:endParaRPr lang="cs-CZ" altLang="cs-CZ" sz="1200" smtClean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4403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01700" y="739775"/>
            <a:ext cx="4933950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6" name="Rectangle 2"/>
          <p:cNvSpPr>
            <a:spLocks noChangeArrowheads="1"/>
          </p:cNvSpPr>
          <p:nvPr>
            <p:ph type="body" idx="1"/>
          </p:nvPr>
        </p:nvSpPr>
        <p:spPr>
          <a:xfrm>
            <a:off x="898525" y="4686300"/>
            <a:ext cx="4938713" cy="44402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3994690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2126EA84-02A2-48D8-8260-EAC3C2B671BF}" type="slidenum">
              <a:rPr lang="cs-CZ" altLang="cs-CZ" smtClean="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17</a:t>
            </a:fld>
            <a:endParaRPr lang="cs-CZ" altLang="cs-CZ" smtClean="0"/>
          </a:p>
        </p:txBody>
      </p:sp>
      <p:sp>
        <p:nvSpPr>
          <p:cNvPr id="460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79375" y="739775"/>
            <a:ext cx="6578600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4" name="Rectangle 2"/>
          <p:cNvSpPr>
            <a:spLocks noChangeArrowheads="1"/>
          </p:cNvSpPr>
          <p:nvPr>
            <p:ph type="body" idx="1"/>
          </p:nvPr>
        </p:nvSpPr>
        <p:spPr>
          <a:xfrm>
            <a:off x="898525" y="4686300"/>
            <a:ext cx="4938713" cy="44402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4279548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B30E71EE-BDEC-4049-A046-4D28504AA5D5}" type="slidenum">
              <a:rPr lang="cs-CZ" altLang="cs-CZ" smtClean="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18</a:t>
            </a:fld>
            <a:endParaRPr lang="cs-CZ" altLang="cs-CZ" smtClean="0"/>
          </a:p>
        </p:txBody>
      </p:sp>
      <p:sp>
        <p:nvSpPr>
          <p:cNvPr id="4813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79375" y="739775"/>
            <a:ext cx="6578600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2" name="Rectangle 2"/>
          <p:cNvSpPr>
            <a:spLocks noChangeArrowheads="1"/>
          </p:cNvSpPr>
          <p:nvPr>
            <p:ph type="body" idx="1"/>
          </p:nvPr>
        </p:nvSpPr>
        <p:spPr>
          <a:xfrm>
            <a:off x="898525" y="4686300"/>
            <a:ext cx="4938713" cy="44402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5628650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fld id="{54A9C462-355C-46BF-827B-81FFAD084F27}" type="slidenum">
              <a:rPr lang="cs-CZ" altLang="cs-CZ" sz="1200" smtClean="0">
                <a:solidFill>
                  <a:srgbClr val="000000"/>
                </a:solidFill>
                <a:ea typeface="Arial Unicode MS" pitchFamily="34" charset="-128"/>
              </a:rPr>
              <a:pPr/>
              <a:t>19</a:t>
            </a:fld>
            <a:endParaRPr lang="cs-CZ" altLang="cs-CZ" sz="1200" smtClean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50179" name="Text Box 1"/>
          <p:cNvSpPr txBox="1">
            <a:spLocks noChangeArrowheads="1"/>
          </p:cNvSpPr>
          <p:nvPr/>
        </p:nvSpPr>
        <p:spPr bwMode="auto">
          <a:xfrm>
            <a:off x="3816350" y="9372600"/>
            <a:ext cx="2916238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 eaLnBrk="1"/>
            <a:fld id="{3A1205EE-9FD2-4BA0-9D5C-04FEB0109DA7}" type="slidenum">
              <a:rPr lang="cs-CZ" altLang="cs-CZ" sz="1200">
                <a:solidFill>
                  <a:srgbClr val="000000"/>
                </a:solidFill>
                <a:ea typeface="Arial Unicode MS" pitchFamily="34" charset="-128"/>
              </a:rPr>
              <a:pPr algn="r" eaLnBrk="1"/>
              <a:t>19</a:t>
            </a:fld>
            <a:endParaRPr lang="cs-CZ" altLang="cs-CZ" sz="120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5018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01700" y="739775"/>
            <a:ext cx="4933950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81" name="Rectangle 3"/>
          <p:cNvSpPr>
            <a:spLocks noChangeArrowheads="1"/>
          </p:cNvSpPr>
          <p:nvPr>
            <p:ph type="body" idx="1"/>
          </p:nvPr>
        </p:nvSpPr>
        <p:spPr>
          <a:xfrm>
            <a:off x="898525" y="4686300"/>
            <a:ext cx="4938713" cy="44402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9840067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9157251E-5C42-4350-A829-860E50B49A43}" type="slidenum">
              <a:rPr lang="cs-CZ" altLang="cs-CZ" smtClean="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20</a:t>
            </a:fld>
            <a:endParaRPr lang="cs-CZ" altLang="cs-CZ" smtClean="0"/>
          </a:p>
        </p:txBody>
      </p:sp>
      <p:sp>
        <p:nvSpPr>
          <p:cNvPr id="5222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79375" y="739775"/>
            <a:ext cx="6578600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8" name="Rectangle 2"/>
          <p:cNvSpPr>
            <a:spLocks noChangeArrowheads="1"/>
          </p:cNvSpPr>
          <p:nvPr>
            <p:ph type="body" idx="1"/>
          </p:nvPr>
        </p:nvSpPr>
        <p:spPr>
          <a:xfrm>
            <a:off x="898525" y="4686300"/>
            <a:ext cx="4938713" cy="44402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8593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6D7CAFA8-890F-47F1-A824-65F8489E0EC7}" type="slidenum">
              <a:rPr lang="cs-CZ" altLang="cs-CZ" smtClean="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3</a:t>
            </a:fld>
            <a:endParaRPr lang="cs-CZ" altLang="cs-CZ" smtClean="0"/>
          </a:p>
        </p:txBody>
      </p:sp>
      <p:sp>
        <p:nvSpPr>
          <p:cNvPr id="1741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79375" y="739775"/>
            <a:ext cx="6578600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Rectangle 2"/>
          <p:cNvSpPr>
            <a:spLocks noChangeArrowheads="1"/>
          </p:cNvSpPr>
          <p:nvPr>
            <p:ph type="body" idx="1"/>
          </p:nvPr>
        </p:nvSpPr>
        <p:spPr>
          <a:xfrm>
            <a:off x="898525" y="4686300"/>
            <a:ext cx="4938713" cy="44402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349729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4C86C35A-0B9C-4708-BDC1-E10B1E964230}" type="slidenum">
              <a:rPr lang="cs-CZ" altLang="cs-CZ" smtClean="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4</a:t>
            </a:fld>
            <a:endParaRPr lang="cs-CZ" altLang="cs-CZ" smtClean="0"/>
          </a:p>
        </p:txBody>
      </p:sp>
      <p:sp>
        <p:nvSpPr>
          <p:cNvPr id="1945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79375" y="739775"/>
            <a:ext cx="6578600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ChangeArrowheads="1"/>
          </p:cNvSpPr>
          <p:nvPr>
            <p:ph type="body" idx="1"/>
          </p:nvPr>
        </p:nvSpPr>
        <p:spPr>
          <a:xfrm>
            <a:off x="898525" y="4686300"/>
            <a:ext cx="4938713" cy="44402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98097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fld id="{FCF6F0F0-8939-4095-A8D5-6B4F212746C4}" type="slidenum">
              <a:rPr lang="cs-CZ" altLang="cs-CZ" sz="1200" smtClean="0">
                <a:solidFill>
                  <a:srgbClr val="000000"/>
                </a:solidFill>
                <a:ea typeface="Arial Unicode MS" pitchFamily="34" charset="-128"/>
              </a:rPr>
              <a:pPr/>
              <a:t>5</a:t>
            </a:fld>
            <a:endParaRPr lang="cs-CZ" altLang="cs-CZ" sz="1200" smtClean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21507" name="Text Box 1"/>
          <p:cNvSpPr txBox="1">
            <a:spLocks noChangeArrowheads="1"/>
          </p:cNvSpPr>
          <p:nvPr/>
        </p:nvSpPr>
        <p:spPr bwMode="auto">
          <a:xfrm>
            <a:off x="3816350" y="9372600"/>
            <a:ext cx="2916238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 eaLnBrk="1"/>
            <a:fld id="{00F53D1C-42DC-4F4C-8BA8-FF5C19D0D941}" type="slidenum">
              <a:rPr lang="cs-CZ" altLang="cs-CZ" sz="1200">
                <a:solidFill>
                  <a:srgbClr val="000000"/>
                </a:solidFill>
                <a:ea typeface="Arial Unicode MS" pitchFamily="34" charset="-128"/>
              </a:rPr>
              <a:pPr algn="r" eaLnBrk="1"/>
              <a:t>5</a:t>
            </a:fld>
            <a:endParaRPr lang="cs-CZ" altLang="cs-CZ" sz="120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2150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01700" y="739775"/>
            <a:ext cx="4933950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9" name="Rectangle 3"/>
          <p:cNvSpPr>
            <a:spLocks noChangeArrowheads="1"/>
          </p:cNvSpPr>
          <p:nvPr>
            <p:ph type="body" idx="1"/>
          </p:nvPr>
        </p:nvSpPr>
        <p:spPr>
          <a:xfrm>
            <a:off x="898525" y="4686300"/>
            <a:ext cx="4938713" cy="44402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851774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24C2D3B4-1642-46AC-AD0E-EB5E406A0204}" type="slidenum">
              <a:rPr lang="cs-CZ" altLang="cs-CZ" smtClean="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6</a:t>
            </a:fld>
            <a:endParaRPr lang="cs-CZ" altLang="cs-CZ" smtClean="0"/>
          </a:p>
        </p:txBody>
      </p:sp>
      <p:sp>
        <p:nvSpPr>
          <p:cNvPr id="2355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01700" y="739775"/>
            <a:ext cx="4933950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ChangeArrowheads="1"/>
          </p:cNvSpPr>
          <p:nvPr>
            <p:ph type="body" idx="1"/>
          </p:nvPr>
        </p:nvSpPr>
        <p:spPr>
          <a:xfrm>
            <a:off x="898525" y="4686300"/>
            <a:ext cx="4938713" cy="44402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66369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A4D5DAD7-334E-42EA-8C19-1F68ECDCEEE0}" type="slidenum">
              <a:rPr lang="cs-CZ" altLang="cs-CZ" smtClean="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7</a:t>
            </a:fld>
            <a:endParaRPr lang="cs-CZ" altLang="cs-CZ" smtClean="0"/>
          </a:p>
        </p:txBody>
      </p:sp>
      <p:sp>
        <p:nvSpPr>
          <p:cNvPr id="2560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01700" y="739775"/>
            <a:ext cx="4933950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/>
          <p:cNvSpPr>
            <a:spLocks noChangeArrowheads="1"/>
          </p:cNvSpPr>
          <p:nvPr>
            <p:ph type="body" idx="1"/>
          </p:nvPr>
        </p:nvSpPr>
        <p:spPr>
          <a:xfrm>
            <a:off x="898525" y="4686300"/>
            <a:ext cx="4938713" cy="44402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47755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22837" cy="3692525"/>
          </a:xfrm>
          <a:ln/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AC0CC6D2-2DA7-4820-8AE9-5E50873C3764}" type="slidenum">
              <a:rPr lang="cs-CZ" altLang="cs-CZ" smtClean="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8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072836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0C6594C1-7A78-4DF2-BA65-F85982C04253}" type="slidenum">
              <a:rPr lang="cs-CZ" altLang="cs-CZ" smtClean="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9</a:t>
            </a:fld>
            <a:endParaRPr lang="cs-CZ" altLang="cs-CZ" smtClean="0"/>
          </a:p>
        </p:txBody>
      </p:sp>
      <p:sp>
        <p:nvSpPr>
          <p:cNvPr id="2969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79375" y="739775"/>
            <a:ext cx="6578600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/>
          <p:cNvSpPr>
            <a:spLocks noChangeArrowheads="1"/>
          </p:cNvSpPr>
          <p:nvPr>
            <p:ph type="body" idx="1"/>
          </p:nvPr>
        </p:nvSpPr>
        <p:spPr>
          <a:xfrm>
            <a:off x="898525" y="4686300"/>
            <a:ext cx="4938713" cy="44402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214053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0A64F39D-666B-470C-B35E-828E8988306D}" type="slidenum">
              <a:rPr lang="cs-CZ" altLang="cs-CZ" smtClean="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10</a:t>
            </a:fld>
            <a:endParaRPr lang="cs-CZ" altLang="cs-CZ" smtClean="0"/>
          </a:p>
        </p:txBody>
      </p:sp>
      <p:sp>
        <p:nvSpPr>
          <p:cNvPr id="3174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79375" y="739775"/>
            <a:ext cx="6578600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/>
          <p:cNvSpPr>
            <a:spLocks noChangeArrowheads="1"/>
          </p:cNvSpPr>
          <p:nvPr>
            <p:ph type="body" idx="1"/>
          </p:nvPr>
        </p:nvSpPr>
        <p:spPr>
          <a:xfrm>
            <a:off x="898525" y="4686300"/>
            <a:ext cx="4938713" cy="44402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889937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29F50-7ED2-4F5C-9C89-97EC7199B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45F893-0AA4-4A14-A4F1-A674BC514C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F76157-97D2-4A9D-B757-5DDF7578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25CD4C-18DE-4E48-8CBB-6E6AB1857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AFC9C0-9C94-4C4F-8827-1CEEAD71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01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7DF29-BEA5-49D9-8022-732212CE2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B92669-2C0F-40E0-82B5-169F48284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EF16A6-179C-4CC0-B872-7CCE8F8B6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B5C89A-86C4-47E7-86BB-475D1D219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8D9217-33AF-4181-B5FD-8A0349954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20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C7C2B7-4E53-4E8E-A5A0-18A4FB0BC1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F98D16-6896-4ED6-A2FB-E00704427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2CDB75-80BD-4338-95DC-5FD65B3A6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D36148-84AF-4B28-9286-CF84FD4FE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E974D4-4C4A-4352-BF4E-E95A14C0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7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AD462-FCD7-4432-8908-474A1991C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9FA506-E846-4A05-82B8-276508A39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77032D-5C9E-4501-A466-8F4975A85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285F5E-2943-4127-87E0-83E5C0294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C98696-9500-4644-8382-27AB9FA17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66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DAA5FC-60DA-4D1B-8FB8-701029BB2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59A429-68A0-4EC8-A68E-5101A797E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54D00F-C328-4C18-8AD1-3332B3F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196EAB-724F-4163-AE18-16F847123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0C3C74-E256-49C4-8403-38C29B433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51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FEBFF-97EA-4BA8-AA78-1A65231B0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8B9858-16EC-41C0-B99E-BAC1E0F68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546F93-757C-4A5F-BFA9-267269349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CEBF69-3F59-41F2-8C87-4669AB98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1061C5-0C31-4462-A06D-E8F7F13AC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5E75A3E-A873-47D7-BF14-1D255A6FB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72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86115F-A90C-47EA-9B46-C32B2F7C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8F37F5-0A3B-4CE5-8723-36DC48314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9338CD-15E4-4525-A9E7-B65E7501C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B4D3BE4-A9CB-46E7-BC74-0D9D52AE3F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E0406C-C7CA-4090-9ED5-6E5B73F66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5FA607D-0388-44BB-9C08-163DB0966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6A93DB0-CF96-4466-ACD4-5588B8D43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11D7395-5A7D-4ED3-82E0-1F8FFC040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41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66A69-339A-4DDD-AE11-BF9FEECD1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59AE74-3D48-43D9-8806-EDDA8CD89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9F39B7-19AA-4849-85B5-9FE2CE6DF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CE5189-DCFE-462C-B46C-731B1AC7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27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D0D004A-8832-48AE-81AB-DBAAFC937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79B0C14-E5E8-4B22-9D17-ED278C009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847D63-B091-4889-9EEA-7E2547F93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71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27A680-B4BD-4182-A2A9-5ECEF3EE5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CE82C4-C993-4EE0-889A-A6B4A7FDF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BEDD0E-A6DB-4D53-9581-C34E624A7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E15089-069E-4C8C-9E2D-732A7027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6F8CDF-1520-41DF-8396-9D63AFF4B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6F2517-2447-4924-AF80-468D2F110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4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67F66-1E60-4CA5-A2F2-5643E789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AAF4415-69E9-4F16-AAEC-3BCFA9A5E8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C484FA3-A08D-43CB-B6EF-4EEE9810A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B71CE8-AB32-4A3F-A92D-806ED2D63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CD16E1-FF5E-44E5-8422-6E2ED8696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EBC466-4215-46A3-8D6C-5C759489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22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958EC0-D306-4B95-83A3-2F9EA309B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BD37A7-0101-4B25-AB29-AE3EB7BF3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31329C-B1E3-481F-A8C1-41A6D4AB68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9E9A87-F44E-4650-AD79-40880D600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83AA30-152E-4EF6-922B-4F7CFD395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00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4813E-51ED-4012-8D78-821F6D57A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39505"/>
            <a:ext cx="9144000" cy="1366202"/>
          </a:xfrm>
        </p:spPr>
        <p:txBody>
          <a:bodyPr>
            <a:normAutofit/>
          </a:bodyPr>
          <a:lstStyle/>
          <a:p>
            <a:r>
              <a:rPr lang="cs-CZ" sz="4000" dirty="0" smtClean="0"/>
              <a:t>Zdravý životní styl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11FA9A-F513-4EE6-B798-6DC506ADA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0758"/>
            <a:ext cx="9144000" cy="1655762"/>
          </a:xfrm>
        </p:spPr>
        <p:txBody>
          <a:bodyPr/>
          <a:lstStyle/>
          <a:p>
            <a:r>
              <a:rPr lang="cs-CZ" dirty="0" smtClean="0"/>
              <a:t>CZ.02.2.69/0.0/0.0/16_015/0002400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ROZVOJ VZDĚLÁVÁNÍ NA SLEZSKÉ </a:t>
            </a:r>
            <a:r>
              <a:rPr lang="cs-CZ" dirty="0" smtClean="0"/>
              <a:t>UNIVERZITĚ V OPAVĚ</a:t>
            </a:r>
            <a:endParaRPr lang="cs-CZ" dirty="0"/>
          </a:p>
        </p:txBody>
      </p:sp>
      <p:pic>
        <p:nvPicPr>
          <p:cNvPr id="4" name="Obrázek 3" descr="Logolink_OP_VVV_hor_barva_cz">
            <a:extLst>
              <a:ext uri="{FF2B5EF4-FFF2-40B4-BE49-F238E27FC236}">
                <a16:creationId xmlns:a16="http://schemas.microsoft.com/office/drawing/2014/main" id="{D3ECA9CD-610B-49AA-97ED-30168794AFF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294640"/>
            <a:ext cx="9702800" cy="2301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898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1981200" y="274638"/>
            <a:ext cx="821848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r>
              <a:rPr lang="cs-CZ" altLang="cs-CZ" sz="3000" b="1">
                <a:solidFill>
                  <a:srgbClr val="1F497D"/>
                </a:solidFill>
                <a:latin typeface="Century Schoolbook" panose="02040604050505020304" pitchFamily="18" charset="0"/>
              </a:rPr>
              <a:t>HLAVNÍ ZÁSADY </a:t>
            </a:r>
            <a:br>
              <a:rPr lang="cs-CZ" altLang="cs-CZ" sz="3000" b="1">
                <a:solidFill>
                  <a:srgbClr val="1F497D"/>
                </a:solidFill>
                <a:latin typeface="Century Schoolbook" panose="02040604050505020304" pitchFamily="18" charset="0"/>
              </a:rPr>
            </a:br>
            <a:r>
              <a:rPr lang="cs-CZ" altLang="cs-CZ" sz="3000" b="1">
                <a:solidFill>
                  <a:srgbClr val="1F497D"/>
                </a:solidFill>
                <a:latin typeface="Century Schoolbook" panose="02040604050505020304" pitchFamily="18" charset="0"/>
              </a:rPr>
              <a:t>VÝCHOVY KE ZDRAVÍ</a:t>
            </a:r>
          </a:p>
        </p:txBody>
      </p:sp>
      <p:sp>
        <p:nvSpPr>
          <p:cNvPr id="28674" name="Text Box 2">
            <a:extLst>
              <a:ext uri="{FF2B5EF4-FFF2-40B4-BE49-F238E27FC236}">
                <a16:creationId xmlns:a16="http://schemas.microsoft.com/office/drawing/2014/main" id="{71935E50-1CE1-4829-A106-F815433FF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2763" y="1855789"/>
            <a:ext cx="8615362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65113" indent="-265113"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sz="2200" b="1" dirty="0">
                <a:latin typeface="+mn-lt"/>
              </a:rPr>
              <a:t>soustavná, systematická, komplexní a důkladně promyšlená činnost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sz="2200" b="1" dirty="0">
                <a:solidFill>
                  <a:srgbClr val="FF0000"/>
                </a:solidFill>
                <a:latin typeface="+mn-lt"/>
              </a:rPr>
              <a:t>cíleně vzhledem k věku, vzdělání a konkrétním problémům jedince v oblasti zdravotní, psychické, sociální a společenské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sz="2200" b="1" dirty="0">
                <a:latin typeface="+mn-lt"/>
              </a:rPr>
              <a:t>aktualizace nejnovějšími poznatky z oblasti vědy a výzkumu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sz="2200" b="1" dirty="0">
                <a:latin typeface="+mn-lt"/>
              </a:rPr>
              <a:t>respektuje životní prostředí jedince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sz="2200" b="1" dirty="0">
                <a:solidFill>
                  <a:srgbClr val="FF0000"/>
                </a:solidFill>
                <a:latin typeface="+mn-lt"/>
              </a:rPr>
              <a:t>pochopení osobní zodpovědnosti                                           za vlastní zdraví</a:t>
            </a:r>
          </a:p>
          <a:p>
            <a:pPr marL="0" indent="0">
              <a:spcBef>
                <a:spcPts val="600"/>
              </a:spcBef>
              <a:buClr>
                <a:srgbClr val="4F81BD"/>
              </a:buClr>
              <a:buSzPct val="70000"/>
              <a:defRPr/>
            </a:pPr>
            <a:endParaRPr lang="cs-CZ" altLang="cs-CZ" sz="2200" b="1" dirty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buClr>
                <a:srgbClr val="4F81BD"/>
              </a:buClr>
              <a:buSzPct val="70000"/>
              <a:defRPr/>
            </a:pPr>
            <a:endParaRPr lang="cs-CZ" altLang="cs-CZ" sz="2200" b="1" dirty="0">
              <a:solidFill>
                <a:srgbClr val="FF0000"/>
              </a:solidFill>
            </a:endParaRPr>
          </a:p>
        </p:txBody>
      </p:sp>
      <p:pic>
        <p:nvPicPr>
          <p:cNvPr id="30724" name="Picture 5" descr="Výsledek obrázku pro zdravý životní sty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8964" y="4365625"/>
            <a:ext cx="3470275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26137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2566988" y="333376"/>
            <a:ext cx="7467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r>
              <a:rPr lang="cs-CZ" altLang="cs-CZ" sz="3000" b="1">
                <a:solidFill>
                  <a:srgbClr val="1F497D"/>
                </a:solidFill>
                <a:latin typeface="Century Schoolbook" panose="02040604050505020304" pitchFamily="18" charset="0"/>
              </a:rPr>
              <a:t>HLAVNÍ ZÁSADY </a:t>
            </a:r>
            <a:br>
              <a:rPr lang="cs-CZ" altLang="cs-CZ" sz="3000" b="1">
                <a:solidFill>
                  <a:srgbClr val="1F497D"/>
                </a:solidFill>
                <a:latin typeface="Century Schoolbook" panose="02040604050505020304" pitchFamily="18" charset="0"/>
              </a:rPr>
            </a:br>
            <a:r>
              <a:rPr lang="cs-CZ" altLang="cs-CZ" sz="3000" b="1">
                <a:solidFill>
                  <a:srgbClr val="1F497D"/>
                </a:solidFill>
                <a:latin typeface="Century Schoolbook" panose="02040604050505020304" pitchFamily="18" charset="0"/>
              </a:rPr>
              <a:t>VÝCHOVY KE ZDRAVÍ – pokr. </a:t>
            </a: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287858BA-DD2E-49A6-97BE-F8E998C10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1844675"/>
            <a:ext cx="8640763" cy="5164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65113" indent="-265113"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sz="2200" b="1" dirty="0">
                <a:solidFill>
                  <a:srgbClr val="000000"/>
                </a:solidFill>
                <a:latin typeface="+mn-lt"/>
              </a:rPr>
              <a:t>zaměřena na jednotlivce, skupiny, komunity a celou společnost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sz="2200" b="1" dirty="0">
                <a:solidFill>
                  <a:srgbClr val="FF0000"/>
                </a:solidFill>
                <a:latin typeface="+mn-lt"/>
              </a:rPr>
              <a:t>jako součást primární, sekundární a terciární prevence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sz="2200" b="1" dirty="0">
                <a:solidFill>
                  <a:srgbClr val="000000"/>
                </a:solidFill>
                <a:latin typeface="+mn-lt"/>
              </a:rPr>
              <a:t>celoživotní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sz="2200" b="1" dirty="0">
                <a:solidFill>
                  <a:srgbClr val="FF0000"/>
                </a:solidFill>
                <a:latin typeface="+mn-lt"/>
              </a:rPr>
              <a:t>obsahující formální a neformální edukaci</a:t>
            </a:r>
          </a:p>
          <a:p>
            <a:pPr>
              <a:spcBef>
                <a:spcPts val="600"/>
              </a:spcBef>
              <a:buSzPct val="70000"/>
              <a:defRPr/>
            </a:pPr>
            <a:endParaRPr lang="cs-CZ" altLang="cs-CZ" sz="2200" b="1" dirty="0">
              <a:solidFill>
                <a:srgbClr val="FF0000"/>
              </a:solidFill>
              <a:latin typeface="+mn-lt"/>
            </a:endParaRP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sz="2200" b="1" dirty="0">
                <a:solidFill>
                  <a:srgbClr val="FF0000"/>
                </a:solidFill>
                <a:latin typeface="+mn-lt"/>
              </a:rPr>
              <a:t>Cílové skupiny:</a:t>
            </a:r>
          </a:p>
          <a:p>
            <a:pPr lvl="2">
              <a:spcBef>
                <a:spcPts val="600"/>
              </a:spcBef>
              <a:buClr>
                <a:srgbClr val="4471A6"/>
              </a:buClr>
              <a:buSzPct val="60000"/>
              <a:buFont typeface="Symbol" panose="05050102010706020507" pitchFamily="18" charset="2"/>
              <a:buChar char=""/>
              <a:defRPr/>
            </a:pPr>
            <a:r>
              <a:rPr lang="cs-CZ" altLang="cs-CZ" sz="2200" b="1" dirty="0">
                <a:solidFill>
                  <a:srgbClr val="4F81BD"/>
                </a:solidFill>
                <a:latin typeface="+mn-lt"/>
              </a:rPr>
              <a:t>jednotlivec </a:t>
            </a:r>
          </a:p>
          <a:p>
            <a:pPr lvl="2">
              <a:spcBef>
                <a:spcPts val="600"/>
              </a:spcBef>
              <a:buClr>
                <a:srgbClr val="4471A6"/>
              </a:buClr>
              <a:buSzPct val="60000"/>
              <a:buFont typeface="Symbol" panose="05050102010706020507" pitchFamily="18" charset="2"/>
              <a:buChar char=""/>
              <a:defRPr/>
            </a:pPr>
            <a:r>
              <a:rPr lang="cs-CZ" altLang="cs-CZ" sz="2200" b="1" dirty="0">
                <a:solidFill>
                  <a:srgbClr val="4F81BD"/>
                </a:solidFill>
                <a:latin typeface="+mn-lt"/>
              </a:rPr>
              <a:t>skupina obyvatelstva </a:t>
            </a:r>
          </a:p>
          <a:p>
            <a:pPr lvl="2">
              <a:spcBef>
                <a:spcPts val="600"/>
              </a:spcBef>
              <a:buClr>
                <a:srgbClr val="4471A6"/>
              </a:buClr>
              <a:buSzPct val="60000"/>
              <a:buFont typeface="Symbol" panose="05050102010706020507" pitchFamily="18" charset="2"/>
              <a:buChar char=""/>
              <a:defRPr/>
            </a:pPr>
            <a:r>
              <a:rPr lang="cs-CZ" altLang="cs-CZ" sz="2200" b="1" dirty="0">
                <a:solidFill>
                  <a:srgbClr val="4F81BD"/>
                </a:solidFill>
                <a:latin typeface="+mn-lt"/>
              </a:rPr>
              <a:t>komunita	</a:t>
            </a:r>
          </a:p>
          <a:p>
            <a:pPr lvl="2">
              <a:spcBef>
                <a:spcPts val="600"/>
              </a:spcBef>
              <a:buClr>
                <a:srgbClr val="4471A6"/>
              </a:buClr>
              <a:buSzPct val="60000"/>
              <a:buFont typeface="Symbol" panose="05050102010706020507" pitchFamily="18" charset="2"/>
              <a:buChar char=""/>
              <a:defRPr/>
            </a:pPr>
            <a:r>
              <a:rPr lang="cs-CZ" altLang="cs-CZ" sz="2200" b="1" dirty="0">
                <a:solidFill>
                  <a:srgbClr val="4F81BD"/>
                </a:solidFill>
                <a:latin typeface="+mn-lt"/>
              </a:rPr>
              <a:t>celá populace</a:t>
            </a:r>
          </a:p>
        </p:txBody>
      </p:sp>
    </p:spTree>
    <p:extLst>
      <p:ext uri="{BB962C8B-B14F-4D97-AF65-F5344CB8AC3E}">
        <p14:creationId xmlns:p14="http://schemas.microsoft.com/office/powerpoint/2010/main" val="42442385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2782888" y="333375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r>
              <a:rPr lang="cs-CZ" altLang="cs-CZ" sz="3000" b="1">
                <a:solidFill>
                  <a:srgbClr val="1F497D"/>
                </a:solidFill>
                <a:latin typeface="Century Schoolbook" panose="02040604050505020304" pitchFamily="18" charset="0"/>
              </a:rPr>
              <a:t>CÍLE VÝCHOVY KE ZDRAVÍ</a:t>
            </a:r>
          </a:p>
        </p:txBody>
      </p:sp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1992314" y="1989139"/>
            <a:ext cx="8258175" cy="508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65113" indent="-265113"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b="1" i="1">
                <a:solidFill>
                  <a:srgbClr val="FF0000"/>
                </a:solidFill>
                <a:latin typeface="Century Schoolbook" panose="02040604050505020304" pitchFamily="18" charset="0"/>
              </a:rPr>
              <a:t>kognitivní</a:t>
            </a:r>
            <a:r>
              <a:rPr lang="cs-CZ" altLang="cs-CZ" b="1" i="1">
                <a:solidFill>
                  <a:srgbClr val="000000"/>
                </a:solidFill>
                <a:latin typeface="Century Schoolbook" panose="02040604050505020304" pitchFamily="18" charset="0"/>
              </a:rPr>
              <a:t> </a:t>
            </a:r>
            <a:r>
              <a:rPr lang="cs-CZ" altLang="cs-CZ" b="1">
                <a:solidFill>
                  <a:srgbClr val="000000"/>
                </a:solidFill>
                <a:latin typeface="Century Schoolbook" panose="02040604050505020304" pitchFamily="18" charset="0"/>
              </a:rPr>
              <a:t>- poznávací: zaměřeny na vědomosti a informace, na základě kterých se může jednotlivec rozhodnout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b="1" i="1">
                <a:solidFill>
                  <a:srgbClr val="FF0000"/>
                </a:solidFill>
                <a:latin typeface="Century Schoolbook" panose="02040604050505020304" pitchFamily="18" charset="0"/>
              </a:rPr>
              <a:t>afektivní</a:t>
            </a:r>
            <a:r>
              <a:rPr lang="cs-CZ" altLang="cs-CZ" b="1">
                <a:solidFill>
                  <a:srgbClr val="000000"/>
                </a:solidFill>
                <a:latin typeface="Century Schoolbook" panose="02040604050505020304" pitchFamily="18" charset="0"/>
              </a:rPr>
              <a:t> - citové: zaměřeny na postoje, přesvědčení, hodnocení, názor, příp. změnu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b="1" i="1">
                <a:solidFill>
                  <a:srgbClr val="FF0000"/>
                </a:solidFill>
                <a:latin typeface="Century Schoolbook" panose="02040604050505020304" pitchFamily="18" charset="0"/>
              </a:rPr>
              <a:t>behaviorální</a:t>
            </a:r>
            <a:r>
              <a:rPr lang="cs-CZ" altLang="cs-CZ" b="1">
                <a:solidFill>
                  <a:srgbClr val="000000"/>
                </a:solidFill>
                <a:latin typeface="Century Schoolbook" panose="02040604050505020304" pitchFamily="18" charset="0"/>
              </a:rPr>
              <a:t> - podněcující konání: stimulují konání ke změně</a:t>
            </a:r>
          </a:p>
        </p:txBody>
      </p:sp>
      <p:pic>
        <p:nvPicPr>
          <p:cNvPr id="34820" name="Picture 5" descr="Výsledek obrázku pro zdravý životní sty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4724401"/>
            <a:ext cx="190500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9062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1336676" y="257175"/>
            <a:ext cx="9331325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r>
              <a:rPr lang="cs-CZ" altLang="cs-CZ" sz="2900" b="1">
                <a:solidFill>
                  <a:srgbClr val="1F497D"/>
                </a:solidFill>
                <a:latin typeface="Century Schoolbook" panose="02040604050505020304" pitchFamily="18" charset="0"/>
              </a:rPr>
              <a:t>PROČ JE DŮLEŽITÉ PŮSOBIT </a:t>
            </a:r>
          </a:p>
          <a:p>
            <a:pPr algn="r" eaLnBrk="1" hangingPunct="1">
              <a:buSzPct val="100000"/>
            </a:pPr>
            <a:r>
              <a:rPr lang="cs-CZ" altLang="cs-CZ" sz="2900" b="1">
                <a:solidFill>
                  <a:srgbClr val="1F497D"/>
                </a:solidFill>
                <a:latin typeface="Century Schoolbook" panose="02040604050505020304" pitchFamily="18" charset="0"/>
              </a:rPr>
              <a:t>NA PACIENTY/KLIENTY A EDUKOVAT JE?</a:t>
            </a:r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7370766D-FDE4-4788-BDB1-2E506AFD0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0" y="2133601"/>
            <a:ext cx="7092950" cy="460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marL="914400" indent="-182563"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lvl="2">
              <a:spcBef>
                <a:spcPts val="500"/>
              </a:spcBef>
              <a:buClr>
                <a:srgbClr val="4471A6"/>
              </a:buClr>
              <a:buSzPct val="60000"/>
              <a:buFont typeface="Symbol" panose="05050102010706020507" pitchFamily="18" charset="2"/>
              <a:buChar char=""/>
              <a:defRPr/>
            </a:pPr>
            <a:r>
              <a:rPr lang="cs-CZ" altLang="cs-CZ" sz="2200" b="1" dirty="0">
                <a:solidFill>
                  <a:srgbClr val="000000"/>
                </a:solidFill>
                <a:latin typeface="+mn-lt"/>
              </a:rPr>
              <a:t>Pacient má právo na důkladné a spolehlivé informace.</a:t>
            </a:r>
          </a:p>
          <a:p>
            <a:pPr lvl="2">
              <a:spcBef>
                <a:spcPts val="500"/>
              </a:spcBef>
              <a:buClr>
                <a:srgbClr val="4471A6"/>
              </a:buClr>
              <a:buSzPct val="60000"/>
              <a:buFont typeface="Symbol" panose="05050102010706020507" pitchFamily="18" charset="2"/>
              <a:buChar char=""/>
              <a:defRPr/>
            </a:pPr>
            <a:r>
              <a:rPr lang="cs-CZ" altLang="cs-CZ" sz="2200" b="1" dirty="0">
                <a:solidFill>
                  <a:srgbClr val="000000"/>
                </a:solidFill>
                <a:latin typeface="+mn-lt"/>
              </a:rPr>
              <a:t>U pacientů, kteří jsou dobře informováni, lze předpokládat vyšší zájem o vlastní zdravotní stav a větší ochotu ke spolupráci.</a:t>
            </a:r>
          </a:p>
          <a:p>
            <a:pPr lvl="2">
              <a:spcBef>
                <a:spcPts val="500"/>
              </a:spcBef>
              <a:buClr>
                <a:srgbClr val="4471A6"/>
              </a:buClr>
              <a:buSzPct val="60000"/>
              <a:buFont typeface="Symbol" panose="05050102010706020507" pitchFamily="18" charset="2"/>
              <a:buChar char=""/>
              <a:defRPr/>
            </a:pPr>
            <a:r>
              <a:rPr lang="cs-CZ" altLang="cs-CZ" sz="2200" b="1" dirty="0">
                <a:solidFill>
                  <a:srgbClr val="000000"/>
                </a:solidFill>
                <a:latin typeface="+mn-lt"/>
              </a:rPr>
              <a:t>Tím, že pacienta poučíme, jej zároveň uklidníme a omezíme jeho obavy.</a:t>
            </a:r>
          </a:p>
          <a:p>
            <a:pPr lvl="2">
              <a:spcBef>
                <a:spcPts val="500"/>
              </a:spcBef>
              <a:buClr>
                <a:srgbClr val="4471A6"/>
              </a:buClr>
              <a:buSzPct val="60000"/>
              <a:buFont typeface="Symbol" panose="05050102010706020507" pitchFamily="18" charset="2"/>
              <a:buChar char=""/>
              <a:defRPr/>
            </a:pPr>
            <a:r>
              <a:rPr lang="cs-CZ" altLang="cs-CZ" sz="2200" b="1" dirty="0">
                <a:solidFill>
                  <a:srgbClr val="000000"/>
                </a:solidFill>
                <a:latin typeface="+mn-lt"/>
              </a:rPr>
              <a:t>U dobře informovaných a poučených pacientů lze očekávat větší spolehlivost při dodržování léčebného režimu.</a:t>
            </a:r>
          </a:p>
        </p:txBody>
      </p:sp>
      <p:graphicFrame>
        <p:nvGraphicFramePr>
          <p:cNvPr id="36868" name="Object 3"/>
          <p:cNvGraphicFramePr>
            <a:graphicFrameLocks noChangeAspect="1"/>
          </p:cNvGraphicFramePr>
          <p:nvPr/>
        </p:nvGraphicFramePr>
        <p:xfrm>
          <a:off x="1774825" y="2492375"/>
          <a:ext cx="2376488" cy="287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4" imgW="1144074" imgH="1144074" progId="">
                  <p:embed/>
                </p:oleObj>
              </mc:Choice>
              <mc:Fallback>
                <p:oleObj r:id="rId4" imgW="1144074" imgH="1144074" progId="">
                  <p:embed/>
                  <p:pic>
                    <p:nvPicPr>
                      <p:cNvPr id="3686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2492375"/>
                        <a:ext cx="2376488" cy="287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01664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1927226" y="476250"/>
            <a:ext cx="82899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r>
              <a:rPr lang="cs-CZ" altLang="cs-CZ" sz="3200" b="1">
                <a:solidFill>
                  <a:srgbClr val="1F497D"/>
                </a:solidFill>
                <a:latin typeface="Century Schoolbook" panose="02040604050505020304" pitchFamily="18" charset="0"/>
              </a:rPr>
              <a:t>METODY </a:t>
            </a:r>
          </a:p>
          <a:p>
            <a:pPr algn="r" eaLnBrk="1" hangingPunct="1">
              <a:buSzPct val="100000"/>
            </a:pPr>
            <a:r>
              <a:rPr lang="cs-CZ" altLang="cs-CZ" sz="3200" b="1">
                <a:solidFill>
                  <a:srgbClr val="1F497D"/>
                </a:solidFill>
                <a:latin typeface="Century Schoolbook" panose="02040604050505020304" pitchFamily="18" charset="0"/>
              </a:rPr>
              <a:t>VÝCHOVY KE ZDRAVÍ </a:t>
            </a:r>
            <a:endParaRPr lang="cs-CZ" altLang="cs-CZ" sz="3200">
              <a:solidFill>
                <a:srgbClr val="1F497D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1919289" y="1989138"/>
            <a:ext cx="8550275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73063" indent="-373063">
              <a:tabLst>
                <a:tab pos="373063" algn="l"/>
                <a:tab pos="820738" algn="l"/>
                <a:tab pos="1270000" algn="l"/>
                <a:tab pos="1719263" algn="l"/>
                <a:tab pos="2168525" algn="l"/>
                <a:tab pos="2617788" algn="l"/>
                <a:tab pos="3067050" algn="l"/>
                <a:tab pos="3516313" algn="l"/>
                <a:tab pos="3965575" algn="l"/>
                <a:tab pos="4414838" algn="l"/>
                <a:tab pos="4864100" algn="l"/>
                <a:tab pos="5313363" algn="l"/>
                <a:tab pos="5762625" algn="l"/>
                <a:tab pos="6211888" algn="l"/>
                <a:tab pos="6661150" algn="l"/>
                <a:tab pos="7110413" algn="l"/>
                <a:tab pos="7559675" algn="l"/>
                <a:tab pos="8008938" algn="l"/>
                <a:tab pos="8458200" algn="l"/>
                <a:tab pos="8907463" algn="l"/>
                <a:tab pos="93567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373063" algn="l"/>
                <a:tab pos="820738" algn="l"/>
                <a:tab pos="1270000" algn="l"/>
                <a:tab pos="1719263" algn="l"/>
                <a:tab pos="2168525" algn="l"/>
                <a:tab pos="2617788" algn="l"/>
                <a:tab pos="3067050" algn="l"/>
                <a:tab pos="3516313" algn="l"/>
                <a:tab pos="3965575" algn="l"/>
                <a:tab pos="4414838" algn="l"/>
                <a:tab pos="4864100" algn="l"/>
                <a:tab pos="5313363" algn="l"/>
                <a:tab pos="5762625" algn="l"/>
                <a:tab pos="6211888" algn="l"/>
                <a:tab pos="6661150" algn="l"/>
                <a:tab pos="7110413" algn="l"/>
                <a:tab pos="7559675" algn="l"/>
                <a:tab pos="8008938" algn="l"/>
                <a:tab pos="8458200" algn="l"/>
                <a:tab pos="8907463" algn="l"/>
                <a:tab pos="93567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373063" algn="l"/>
                <a:tab pos="820738" algn="l"/>
                <a:tab pos="1270000" algn="l"/>
                <a:tab pos="1719263" algn="l"/>
                <a:tab pos="2168525" algn="l"/>
                <a:tab pos="2617788" algn="l"/>
                <a:tab pos="3067050" algn="l"/>
                <a:tab pos="3516313" algn="l"/>
                <a:tab pos="3965575" algn="l"/>
                <a:tab pos="4414838" algn="l"/>
                <a:tab pos="4864100" algn="l"/>
                <a:tab pos="5313363" algn="l"/>
                <a:tab pos="5762625" algn="l"/>
                <a:tab pos="6211888" algn="l"/>
                <a:tab pos="6661150" algn="l"/>
                <a:tab pos="7110413" algn="l"/>
                <a:tab pos="7559675" algn="l"/>
                <a:tab pos="8008938" algn="l"/>
                <a:tab pos="8458200" algn="l"/>
                <a:tab pos="8907463" algn="l"/>
                <a:tab pos="93567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373063" algn="l"/>
                <a:tab pos="820738" algn="l"/>
                <a:tab pos="1270000" algn="l"/>
                <a:tab pos="1719263" algn="l"/>
                <a:tab pos="2168525" algn="l"/>
                <a:tab pos="2617788" algn="l"/>
                <a:tab pos="3067050" algn="l"/>
                <a:tab pos="3516313" algn="l"/>
                <a:tab pos="3965575" algn="l"/>
                <a:tab pos="4414838" algn="l"/>
                <a:tab pos="4864100" algn="l"/>
                <a:tab pos="5313363" algn="l"/>
                <a:tab pos="5762625" algn="l"/>
                <a:tab pos="6211888" algn="l"/>
                <a:tab pos="6661150" algn="l"/>
                <a:tab pos="7110413" algn="l"/>
                <a:tab pos="7559675" algn="l"/>
                <a:tab pos="8008938" algn="l"/>
                <a:tab pos="8458200" algn="l"/>
                <a:tab pos="8907463" algn="l"/>
                <a:tab pos="93567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373063" algn="l"/>
                <a:tab pos="820738" algn="l"/>
                <a:tab pos="1270000" algn="l"/>
                <a:tab pos="1719263" algn="l"/>
                <a:tab pos="2168525" algn="l"/>
                <a:tab pos="2617788" algn="l"/>
                <a:tab pos="3067050" algn="l"/>
                <a:tab pos="3516313" algn="l"/>
                <a:tab pos="3965575" algn="l"/>
                <a:tab pos="4414838" algn="l"/>
                <a:tab pos="4864100" algn="l"/>
                <a:tab pos="5313363" algn="l"/>
                <a:tab pos="5762625" algn="l"/>
                <a:tab pos="6211888" algn="l"/>
                <a:tab pos="6661150" algn="l"/>
                <a:tab pos="7110413" algn="l"/>
                <a:tab pos="7559675" algn="l"/>
                <a:tab pos="8008938" algn="l"/>
                <a:tab pos="8458200" algn="l"/>
                <a:tab pos="8907463" algn="l"/>
                <a:tab pos="93567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73063" algn="l"/>
                <a:tab pos="820738" algn="l"/>
                <a:tab pos="1270000" algn="l"/>
                <a:tab pos="1719263" algn="l"/>
                <a:tab pos="2168525" algn="l"/>
                <a:tab pos="2617788" algn="l"/>
                <a:tab pos="3067050" algn="l"/>
                <a:tab pos="3516313" algn="l"/>
                <a:tab pos="3965575" algn="l"/>
                <a:tab pos="4414838" algn="l"/>
                <a:tab pos="4864100" algn="l"/>
                <a:tab pos="5313363" algn="l"/>
                <a:tab pos="5762625" algn="l"/>
                <a:tab pos="6211888" algn="l"/>
                <a:tab pos="6661150" algn="l"/>
                <a:tab pos="7110413" algn="l"/>
                <a:tab pos="7559675" algn="l"/>
                <a:tab pos="8008938" algn="l"/>
                <a:tab pos="8458200" algn="l"/>
                <a:tab pos="8907463" algn="l"/>
                <a:tab pos="93567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73063" algn="l"/>
                <a:tab pos="820738" algn="l"/>
                <a:tab pos="1270000" algn="l"/>
                <a:tab pos="1719263" algn="l"/>
                <a:tab pos="2168525" algn="l"/>
                <a:tab pos="2617788" algn="l"/>
                <a:tab pos="3067050" algn="l"/>
                <a:tab pos="3516313" algn="l"/>
                <a:tab pos="3965575" algn="l"/>
                <a:tab pos="4414838" algn="l"/>
                <a:tab pos="4864100" algn="l"/>
                <a:tab pos="5313363" algn="l"/>
                <a:tab pos="5762625" algn="l"/>
                <a:tab pos="6211888" algn="l"/>
                <a:tab pos="6661150" algn="l"/>
                <a:tab pos="7110413" algn="l"/>
                <a:tab pos="7559675" algn="l"/>
                <a:tab pos="8008938" algn="l"/>
                <a:tab pos="8458200" algn="l"/>
                <a:tab pos="8907463" algn="l"/>
                <a:tab pos="93567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73063" algn="l"/>
                <a:tab pos="820738" algn="l"/>
                <a:tab pos="1270000" algn="l"/>
                <a:tab pos="1719263" algn="l"/>
                <a:tab pos="2168525" algn="l"/>
                <a:tab pos="2617788" algn="l"/>
                <a:tab pos="3067050" algn="l"/>
                <a:tab pos="3516313" algn="l"/>
                <a:tab pos="3965575" algn="l"/>
                <a:tab pos="4414838" algn="l"/>
                <a:tab pos="4864100" algn="l"/>
                <a:tab pos="5313363" algn="l"/>
                <a:tab pos="5762625" algn="l"/>
                <a:tab pos="6211888" algn="l"/>
                <a:tab pos="6661150" algn="l"/>
                <a:tab pos="7110413" algn="l"/>
                <a:tab pos="7559675" algn="l"/>
                <a:tab pos="8008938" algn="l"/>
                <a:tab pos="8458200" algn="l"/>
                <a:tab pos="8907463" algn="l"/>
                <a:tab pos="93567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73063" algn="l"/>
                <a:tab pos="820738" algn="l"/>
                <a:tab pos="1270000" algn="l"/>
                <a:tab pos="1719263" algn="l"/>
                <a:tab pos="2168525" algn="l"/>
                <a:tab pos="2617788" algn="l"/>
                <a:tab pos="3067050" algn="l"/>
                <a:tab pos="3516313" algn="l"/>
                <a:tab pos="3965575" algn="l"/>
                <a:tab pos="4414838" algn="l"/>
                <a:tab pos="4864100" algn="l"/>
                <a:tab pos="5313363" algn="l"/>
                <a:tab pos="5762625" algn="l"/>
                <a:tab pos="6211888" algn="l"/>
                <a:tab pos="6661150" algn="l"/>
                <a:tab pos="7110413" algn="l"/>
                <a:tab pos="7559675" algn="l"/>
                <a:tab pos="8008938" algn="l"/>
                <a:tab pos="8458200" algn="l"/>
                <a:tab pos="8907463" algn="l"/>
                <a:tab pos="93567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Times New Roman" panose="02020603050405020304" pitchFamily="18" charset="0"/>
              <a:buAutoNum type="alphaUcPeriod"/>
            </a:pPr>
            <a:r>
              <a:rPr lang="cs-CZ" altLang="cs-CZ" sz="2200" b="1">
                <a:solidFill>
                  <a:srgbClr val="FF0000"/>
                </a:solidFill>
                <a:latin typeface="Century Schoolbook" panose="02040604050505020304" pitchFamily="18" charset="0"/>
              </a:rPr>
              <a:t>Podle objektu zdravotně - výchovného působení</a:t>
            </a:r>
          </a:p>
          <a:p>
            <a:pPr>
              <a:lnSpc>
                <a:spcPct val="80000"/>
              </a:lnSpc>
              <a:spcBef>
                <a:spcPts val="600"/>
              </a:spcBef>
              <a:buSzPct val="70000"/>
            </a:pPr>
            <a:endParaRPr lang="cs-CZ" altLang="cs-CZ" sz="2200" b="1">
              <a:solidFill>
                <a:srgbClr val="FF0000"/>
              </a:solidFill>
              <a:latin typeface="Century Schoolbook" panose="02040604050505020304" pitchFamily="18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200" b="1" i="1">
                <a:solidFill>
                  <a:srgbClr val="000000"/>
                </a:solidFill>
                <a:latin typeface="Century Schoolbook" panose="02040604050505020304" pitchFamily="18" charset="0"/>
              </a:rPr>
              <a:t>metody individuálního působení</a:t>
            </a:r>
            <a:r>
              <a:rPr lang="cs-CZ" altLang="cs-CZ" sz="2200" i="1">
                <a:solidFill>
                  <a:srgbClr val="000000"/>
                </a:solidFill>
                <a:latin typeface="Century Schoolbook" panose="02040604050505020304" pitchFamily="18" charset="0"/>
              </a:rPr>
              <a:t> </a:t>
            </a:r>
            <a:r>
              <a:rPr lang="cs-CZ" altLang="cs-CZ" sz="2200">
                <a:solidFill>
                  <a:srgbClr val="000000"/>
                </a:solidFill>
                <a:latin typeface="Century Schoolbook" panose="02040604050505020304" pitchFamily="18" charset="0"/>
              </a:rPr>
              <a:t>- individuální rozhovor, individuální konzultace a instruktáž, zdravotně-výchovní konzultace prostřednictvím telekomunikačního přenosu, telefonicko-magnetofonová služba, zdravotně-výchovní korespondence. Sestra uplatňuje zásady individuálního přístupu.</a:t>
            </a:r>
          </a:p>
          <a:p>
            <a:pPr>
              <a:lnSpc>
                <a:spcPct val="80000"/>
              </a:lnSpc>
              <a:spcBef>
                <a:spcPts val="600"/>
              </a:spcBef>
              <a:buSzPct val="70000"/>
            </a:pPr>
            <a:endParaRPr lang="cs-CZ" altLang="cs-CZ" sz="2200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200" b="1" i="1">
                <a:solidFill>
                  <a:srgbClr val="000000"/>
                </a:solidFill>
                <a:latin typeface="Century Schoolbook" panose="02040604050505020304" pitchFamily="18" charset="0"/>
              </a:rPr>
              <a:t>metody skupinového působení</a:t>
            </a:r>
            <a:r>
              <a:rPr lang="cs-CZ" altLang="cs-CZ" sz="2200" i="1">
                <a:solidFill>
                  <a:srgbClr val="000000"/>
                </a:solidFill>
                <a:latin typeface="Century Schoolbook" panose="02040604050505020304" pitchFamily="18" charset="0"/>
              </a:rPr>
              <a:t> </a:t>
            </a:r>
            <a:r>
              <a:rPr lang="cs-CZ" altLang="cs-CZ" sz="2200">
                <a:solidFill>
                  <a:srgbClr val="000000"/>
                </a:solidFill>
                <a:latin typeface="Century Schoolbook" panose="02040604050505020304" pitchFamily="18" charset="0"/>
              </a:rPr>
              <a:t>- přednáška, diskuze, beseda, panelová diskuze, kurzy, klubová setkání a jiné aktivizační metody, např. problémové a inscenační metody, brainstorming, sociální učení. Sestra se zaměřuje na menší i větší skupiny, příp. celou komunitu. Skupinová edukace podporuje atmosféru vzdělávání.</a:t>
            </a:r>
          </a:p>
          <a:p>
            <a:pPr>
              <a:lnSpc>
                <a:spcPct val="80000"/>
              </a:lnSpc>
              <a:spcBef>
                <a:spcPts val="600"/>
              </a:spcBef>
              <a:buSzPct val="70000"/>
            </a:pPr>
            <a:endParaRPr lang="cs-CZ" altLang="cs-CZ" sz="2000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1520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3216275" y="836613"/>
            <a:ext cx="717073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 eaLnBrk="1" hangingPunct="1"/>
            <a:r>
              <a:rPr lang="cs-CZ" altLang="cs-CZ" sz="3200" b="1">
                <a:solidFill>
                  <a:srgbClr val="1F497D"/>
                </a:solidFill>
                <a:latin typeface="Century Schoolbook" panose="02040604050505020304" pitchFamily="18" charset="0"/>
              </a:rPr>
              <a:t>METODY VÝCHOVY KE ZDRAVÍ</a:t>
            </a:r>
            <a:br>
              <a:rPr lang="cs-CZ" altLang="cs-CZ" sz="3200" b="1">
                <a:solidFill>
                  <a:srgbClr val="1F497D"/>
                </a:solidFill>
                <a:latin typeface="Century Schoolbook" panose="02040604050505020304" pitchFamily="18" charset="0"/>
              </a:rPr>
            </a:br>
            <a:r>
              <a:rPr lang="cs-CZ" altLang="cs-CZ" sz="3200" b="1">
                <a:solidFill>
                  <a:srgbClr val="1F497D"/>
                </a:solidFill>
                <a:latin typeface="Century Schoolbook" panose="02040604050505020304" pitchFamily="18" charset="0"/>
              </a:rPr>
              <a:t>- pokr. </a:t>
            </a:r>
            <a:endParaRPr lang="cs-CZ" altLang="cs-CZ" sz="3200">
              <a:solidFill>
                <a:srgbClr val="1F497D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1981200" y="2276475"/>
            <a:ext cx="7467600" cy="419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73050" indent="-269875"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SzPct val="70000"/>
            </a:pPr>
            <a:r>
              <a:rPr lang="cs-CZ" altLang="cs-CZ" b="1">
                <a:solidFill>
                  <a:srgbClr val="FF0000"/>
                </a:solidFill>
                <a:latin typeface="Century Schoolbook" panose="02040604050505020304" pitchFamily="18" charset="0"/>
              </a:rPr>
              <a:t>B. Podle forem působení zdravotní výchovy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>
                <a:solidFill>
                  <a:srgbClr val="000000"/>
                </a:solidFill>
                <a:latin typeface="Century Schoolbook" panose="02040604050505020304" pitchFamily="18" charset="0"/>
              </a:rPr>
              <a:t>metody mluveného slova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>
                <a:solidFill>
                  <a:srgbClr val="000000"/>
                </a:solidFill>
                <a:latin typeface="Century Schoolbook" panose="02040604050505020304" pitchFamily="18" charset="0"/>
              </a:rPr>
              <a:t>metody tištěného slova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>
                <a:solidFill>
                  <a:srgbClr val="000000"/>
                </a:solidFill>
                <a:latin typeface="Century Schoolbook" panose="02040604050505020304" pitchFamily="18" charset="0"/>
              </a:rPr>
              <a:t>metody přímé zkušenosti a názorných pomůcek a metod</a:t>
            </a:r>
          </a:p>
        </p:txBody>
      </p:sp>
    </p:spTree>
    <p:extLst>
      <p:ext uri="{BB962C8B-B14F-4D97-AF65-F5344CB8AC3E}">
        <p14:creationId xmlns:p14="http://schemas.microsoft.com/office/powerpoint/2010/main" val="3573850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2697163" y="304801"/>
            <a:ext cx="7575550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 eaLnBrk="1" hangingPunct="1"/>
            <a:r>
              <a:rPr lang="cs-CZ" altLang="cs-CZ" sz="3000" b="1">
                <a:solidFill>
                  <a:srgbClr val="1F497D"/>
                </a:solidFill>
                <a:latin typeface="Century Schoolbook" panose="02040604050505020304" pitchFamily="18" charset="0"/>
              </a:rPr>
              <a:t>METODA MLUVENÉHO SLOVA</a:t>
            </a: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1847851" y="1844675"/>
            <a:ext cx="8621713" cy="461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73050" indent="-269875"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buSzPct val="70000"/>
            </a:pPr>
            <a:r>
              <a:rPr lang="cs-CZ" altLang="cs-CZ">
                <a:solidFill>
                  <a:srgbClr val="000000"/>
                </a:solidFill>
                <a:latin typeface="Century Schoolbook" panose="02040604050505020304" pitchFamily="18" charset="0"/>
              </a:rPr>
              <a:t>Využívá se nejčastěji. Poskytuje poznatky, odevzdává informace, formuje postoje, nabízí podnět k vytváření nových názorů, získávání jednotlivců a skupin pro žádoucí změnu chování</a:t>
            </a:r>
          </a:p>
          <a:p>
            <a:pPr>
              <a:lnSpc>
                <a:spcPct val="80000"/>
              </a:lnSpc>
              <a:spcBef>
                <a:spcPts val="600"/>
              </a:spcBef>
              <a:buSzPct val="70000"/>
            </a:pPr>
            <a:endParaRPr lang="cs-CZ" altLang="cs-CZ" i="1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buSzPct val="70000"/>
            </a:pPr>
            <a:r>
              <a:rPr lang="cs-CZ" altLang="cs-CZ" i="1">
                <a:solidFill>
                  <a:srgbClr val="000000"/>
                </a:solidFill>
                <a:latin typeface="Century Schoolbook" panose="02040604050505020304" pitchFamily="18" charset="0"/>
              </a:rPr>
              <a:t>Výhody: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>
                <a:solidFill>
                  <a:srgbClr val="000000"/>
                </a:solidFill>
                <a:latin typeface="Century Schoolbook" panose="02040604050505020304" pitchFamily="18" charset="0"/>
              </a:rPr>
              <a:t>možno použít kdykoliv i v složité situaci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>
                <a:solidFill>
                  <a:srgbClr val="000000"/>
                </a:solidFill>
                <a:latin typeface="Century Schoolbook" panose="02040604050505020304" pitchFamily="18" charset="0"/>
              </a:rPr>
              <a:t>možno pozměnit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>
                <a:solidFill>
                  <a:srgbClr val="000000"/>
                </a:solidFill>
                <a:latin typeface="Century Schoolbook" panose="02040604050505020304" pitchFamily="18" charset="0"/>
              </a:rPr>
              <a:t>v praxi účinná metoda</a:t>
            </a:r>
          </a:p>
          <a:p>
            <a:pPr>
              <a:lnSpc>
                <a:spcPct val="80000"/>
              </a:lnSpc>
              <a:spcBef>
                <a:spcPts val="600"/>
              </a:spcBef>
              <a:buSzPct val="70000"/>
            </a:pPr>
            <a:endParaRPr lang="cs-CZ" altLang="cs-CZ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buSzPct val="70000"/>
            </a:pPr>
            <a:r>
              <a:rPr lang="cs-CZ" altLang="cs-CZ" u="sng">
                <a:solidFill>
                  <a:srgbClr val="000000"/>
                </a:solidFill>
                <a:latin typeface="Century Schoolbook" panose="02040604050505020304" pitchFamily="18" charset="0"/>
              </a:rPr>
              <a:t>Metody mluveného slova: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>
                <a:solidFill>
                  <a:srgbClr val="FF0000"/>
                </a:solidFill>
                <a:latin typeface="Century Schoolbook" panose="02040604050505020304" pitchFamily="18" charset="0"/>
              </a:rPr>
              <a:t>monologické</a:t>
            </a:r>
            <a:r>
              <a:rPr lang="cs-CZ" altLang="cs-CZ">
                <a:solidFill>
                  <a:srgbClr val="000000"/>
                </a:solidFill>
                <a:latin typeface="Century Schoolbook" panose="02040604050505020304" pitchFamily="18" charset="0"/>
              </a:rPr>
              <a:t> - přednáška, výklad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>
                <a:solidFill>
                  <a:srgbClr val="FF0000"/>
                </a:solidFill>
                <a:latin typeface="Century Schoolbook" panose="02040604050505020304" pitchFamily="18" charset="0"/>
              </a:rPr>
              <a:t>dialogické</a:t>
            </a:r>
            <a:r>
              <a:rPr lang="cs-CZ" altLang="cs-CZ">
                <a:solidFill>
                  <a:srgbClr val="000000"/>
                </a:solidFill>
                <a:latin typeface="Century Schoolbook" panose="02040604050505020304" pitchFamily="18" charset="0"/>
              </a:rPr>
              <a:t> - individuální rozhovor, beseda</a:t>
            </a:r>
          </a:p>
        </p:txBody>
      </p:sp>
    </p:spTree>
    <p:extLst>
      <p:ext uri="{BB962C8B-B14F-4D97-AF65-F5344CB8AC3E}">
        <p14:creationId xmlns:p14="http://schemas.microsoft.com/office/powerpoint/2010/main" val="39776454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2465388" y="846138"/>
            <a:ext cx="8189912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cs-CZ" altLang="cs-CZ" sz="2800" b="1">
                <a:solidFill>
                  <a:srgbClr val="000000"/>
                </a:solidFill>
                <a:latin typeface="Century Schoolbook" panose="02040604050505020304" pitchFamily="18" charset="0"/>
              </a:rPr>
              <a:t>JAK VYBÍRAT MATERIÁLY PRO EDUKACI?</a:t>
            </a:r>
            <a:r>
              <a:rPr lang="cs-CZ" altLang="cs-CZ" sz="3200" b="1">
                <a:solidFill>
                  <a:srgbClr val="000000"/>
                </a:solidFill>
                <a:latin typeface="Century Schoolbook" panose="02040604050505020304" pitchFamily="18" charset="0"/>
              </a:rPr>
              <a:t/>
            </a:r>
            <a:br>
              <a:rPr lang="cs-CZ" altLang="cs-CZ" sz="3200" b="1">
                <a:solidFill>
                  <a:srgbClr val="000000"/>
                </a:solidFill>
                <a:latin typeface="Century Schoolbook" panose="02040604050505020304" pitchFamily="18" charset="0"/>
              </a:rPr>
            </a:br>
            <a:endParaRPr lang="cs-CZ" altLang="cs-CZ" sz="3200" b="1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1703389" y="2368550"/>
            <a:ext cx="7705725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73050" indent="-265113"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SzPct val="70000"/>
            </a:pPr>
            <a:r>
              <a:rPr lang="cs-CZ" altLang="cs-CZ" b="1">
                <a:solidFill>
                  <a:srgbClr val="4F81BD"/>
                </a:solidFill>
              </a:rPr>
              <a:t>Ideální materiál pro edukaci pacientů splňuje následující požadavky: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Symbol" panose="05050102010706020507" pitchFamily="18" charset="2"/>
              <a:buChar char=""/>
            </a:pPr>
            <a:r>
              <a:rPr lang="cs-CZ" altLang="cs-CZ">
                <a:solidFill>
                  <a:srgbClr val="000000"/>
                </a:solidFill>
              </a:rPr>
              <a:t>zdravotnický pracovník jej sám </a:t>
            </a:r>
            <a:r>
              <a:rPr lang="cs-CZ" altLang="cs-CZ" b="1" u="sng">
                <a:solidFill>
                  <a:srgbClr val="000000"/>
                </a:solidFill>
              </a:rPr>
              <a:t>dobře zná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Symbol" panose="05050102010706020507" pitchFamily="18" charset="2"/>
              <a:buChar char=""/>
            </a:pPr>
            <a:r>
              <a:rPr lang="cs-CZ" altLang="cs-CZ" b="1" u="sng">
                <a:solidFill>
                  <a:srgbClr val="000000"/>
                </a:solidFill>
              </a:rPr>
              <a:t>neobsahuje reklamu</a:t>
            </a:r>
            <a:r>
              <a:rPr lang="cs-CZ" altLang="cs-CZ">
                <a:solidFill>
                  <a:srgbClr val="000000"/>
                </a:solidFill>
              </a:rPr>
              <a:t> na specifické výrobky či služby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Symbol" panose="05050102010706020507" pitchFamily="18" charset="2"/>
              <a:buChar char=""/>
            </a:pPr>
            <a:r>
              <a:rPr lang="cs-CZ" altLang="cs-CZ" b="1" u="sng">
                <a:solidFill>
                  <a:srgbClr val="000000"/>
                </a:solidFill>
              </a:rPr>
              <a:t>pacient</a:t>
            </a:r>
            <a:r>
              <a:rPr lang="cs-CZ" altLang="cs-CZ" u="sng">
                <a:solidFill>
                  <a:srgbClr val="000000"/>
                </a:solidFill>
              </a:rPr>
              <a:t> </a:t>
            </a:r>
            <a:r>
              <a:rPr lang="cs-CZ" altLang="cs-CZ">
                <a:solidFill>
                  <a:srgbClr val="000000"/>
                </a:solidFill>
              </a:rPr>
              <a:t>mu při čtení </a:t>
            </a:r>
            <a:r>
              <a:rPr lang="cs-CZ" altLang="cs-CZ" b="1" u="sng">
                <a:solidFill>
                  <a:srgbClr val="000000"/>
                </a:solidFill>
              </a:rPr>
              <a:t>rozumí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Symbol" panose="05050102010706020507" pitchFamily="18" charset="2"/>
              <a:buChar char=""/>
            </a:pPr>
            <a:r>
              <a:rPr lang="cs-CZ" altLang="cs-CZ">
                <a:solidFill>
                  <a:srgbClr val="000000"/>
                </a:solidFill>
              </a:rPr>
              <a:t>ideální materiál by dále měl být </a:t>
            </a:r>
            <a:r>
              <a:rPr lang="cs-CZ" altLang="cs-CZ" b="1" u="sng">
                <a:solidFill>
                  <a:srgbClr val="000000"/>
                </a:solidFill>
              </a:rPr>
              <a:t>souhrnný, vyčerpávající a všem přístupný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Symbol" panose="05050102010706020507" pitchFamily="18" charset="2"/>
              <a:buChar char=""/>
            </a:pPr>
            <a:r>
              <a:rPr lang="cs-CZ" altLang="cs-CZ">
                <a:solidFill>
                  <a:srgbClr val="000000"/>
                </a:solidFill>
              </a:rPr>
              <a:t>měl by </a:t>
            </a:r>
            <a:r>
              <a:rPr lang="cs-CZ" altLang="cs-CZ" b="1" u="sng">
                <a:solidFill>
                  <a:srgbClr val="000000"/>
                </a:solidFill>
              </a:rPr>
              <a:t>doplňovat ústní informace</a:t>
            </a:r>
            <a:r>
              <a:rPr lang="cs-CZ" altLang="cs-CZ">
                <a:solidFill>
                  <a:srgbClr val="000000"/>
                </a:solidFill>
              </a:rPr>
              <a:t>.</a:t>
            </a:r>
          </a:p>
          <a:p>
            <a:pPr>
              <a:spcBef>
                <a:spcPts val="600"/>
              </a:spcBef>
              <a:buSzPct val="70000"/>
            </a:pPr>
            <a:endParaRPr lang="cs-CZ" altLang="cs-CZ">
              <a:solidFill>
                <a:srgbClr val="000000"/>
              </a:solidFill>
            </a:endParaRPr>
          </a:p>
        </p:txBody>
      </p:sp>
      <p:grpSp>
        <p:nvGrpSpPr>
          <p:cNvPr id="45060" name="Group 3"/>
          <p:cNvGrpSpPr>
            <a:grpSpLocks/>
          </p:cNvGrpSpPr>
          <p:nvPr/>
        </p:nvGrpSpPr>
        <p:grpSpPr bwMode="auto">
          <a:xfrm>
            <a:off x="9264651" y="2368551"/>
            <a:ext cx="1120775" cy="2587625"/>
            <a:chOff x="4545" y="1485"/>
            <a:chExt cx="706" cy="1630"/>
          </a:xfrm>
        </p:grpSpPr>
        <p:pic>
          <p:nvPicPr>
            <p:cNvPr id="45061" name="Picture 4"/>
            <p:cNvPicPr>
              <a:picLocks noChangeAspect="1" noChangeArrowheads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45" y="1485"/>
              <a:ext cx="706" cy="16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45062" name="Text Box 5"/>
            <p:cNvSpPr txBox="1">
              <a:spLocks noChangeArrowheads="1"/>
            </p:cNvSpPr>
            <p:nvPr/>
          </p:nvSpPr>
          <p:spPr bwMode="auto">
            <a:xfrm>
              <a:off x="4545" y="1485"/>
              <a:ext cx="706" cy="16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</p:grpSp>
    </p:spTree>
    <p:extLst>
      <p:ext uri="{BB962C8B-B14F-4D97-AF65-F5344CB8AC3E}">
        <p14:creationId xmlns:p14="http://schemas.microsoft.com/office/powerpoint/2010/main" val="26041694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2063750" y="549275"/>
            <a:ext cx="8820150" cy="168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cs-CZ" altLang="cs-CZ" sz="3200" b="1">
                <a:solidFill>
                  <a:srgbClr val="1F497D"/>
                </a:solidFill>
                <a:latin typeface="Century Schoolbook" panose="02040604050505020304" pitchFamily="18" charset="0"/>
              </a:rPr>
              <a:t>FAKTORY OVLIVŇUJÍCÍ PACIENTOVU OCHOTU KE SPOLUPRÁCI</a:t>
            </a:r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0B8A86B7-D681-455E-B8A3-F90154F0F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2855913"/>
            <a:ext cx="5943600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65113" indent="-265113"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b="1" dirty="0">
                <a:solidFill>
                  <a:srgbClr val="000000"/>
                </a:solidFill>
                <a:latin typeface="+mn-lt"/>
              </a:rPr>
              <a:t>Charakteristika pacienta</a:t>
            </a:r>
          </a:p>
          <a:p>
            <a:pPr>
              <a:spcBef>
                <a:spcPts val="600"/>
              </a:spcBef>
              <a:buSzPct val="70000"/>
              <a:defRPr/>
            </a:pPr>
            <a:endParaRPr lang="cs-CZ" altLang="cs-CZ" dirty="0">
              <a:solidFill>
                <a:srgbClr val="000000"/>
              </a:solidFill>
              <a:latin typeface="+mn-lt"/>
            </a:endParaRP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b="1" dirty="0">
                <a:solidFill>
                  <a:srgbClr val="000000"/>
                </a:solidFill>
                <a:latin typeface="+mn-lt"/>
              </a:rPr>
              <a:t>Vztah zdravotník – pacient </a:t>
            </a:r>
          </a:p>
          <a:p>
            <a:pPr>
              <a:spcBef>
                <a:spcPts val="600"/>
              </a:spcBef>
              <a:buSzPct val="70000"/>
              <a:defRPr/>
            </a:pPr>
            <a:endParaRPr lang="cs-CZ" altLang="cs-CZ" dirty="0">
              <a:solidFill>
                <a:srgbClr val="000000"/>
              </a:solidFill>
              <a:latin typeface="+mn-lt"/>
            </a:endParaRP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b="1" dirty="0">
                <a:solidFill>
                  <a:srgbClr val="000000"/>
                </a:solidFill>
                <a:latin typeface="+mn-lt"/>
              </a:rPr>
              <a:t>Požadavky na pacienta</a:t>
            </a:r>
          </a:p>
          <a:p>
            <a:pPr>
              <a:spcBef>
                <a:spcPts val="600"/>
              </a:spcBef>
              <a:buSzPct val="70000"/>
              <a:defRPr/>
            </a:pPr>
            <a:endParaRPr lang="cs-CZ" altLang="cs-CZ" b="1" dirty="0">
              <a:solidFill>
                <a:srgbClr val="000000"/>
              </a:solidFill>
            </a:endParaRPr>
          </a:p>
        </p:txBody>
      </p:sp>
      <p:pic>
        <p:nvPicPr>
          <p:cNvPr id="47108" name="Picture 3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6" y="4349751"/>
            <a:ext cx="2214563" cy="179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187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/>
          <p:cNvSpPr txBox="1">
            <a:spLocks noChangeArrowheads="1"/>
          </p:cNvSpPr>
          <p:nvPr/>
        </p:nvSpPr>
        <p:spPr bwMode="auto">
          <a:xfrm>
            <a:off x="3143251" y="620714"/>
            <a:ext cx="7859713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 eaLnBrk="1" hangingPunct="1"/>
            <a:r>
              <a:rPr lang="cs-CZ" altLang="cs-CZ" sz="3200" b="1">
                <a:solidFill>
                  <a:srgbClr val="1F497D"/>
                </a:solidFill>
                <a:latin typeface="Century Schoolbook" panose="02040604050505020304" pitchFamily="18" charset="0"/>
              </a:rPr>
              <a:t>CHYBY PŘI VÝUCE PACIENTŮ</a:t>
            </a:r>
          </a:p>
        </p:txBody>
      </p:sp>
      <p:sp>
        <p:nvSpPr>
          <p:cNvPr id="49155" name="Text Box 2"/>
          <p:cNvSpPr txBox="1">
            <a:spLocks noChangeArrowheads="1"/>
          </p:cNvSpPr>
          <p:nvPr/>
        </p:nvSpPr>
        <p:spPr bwMode="auto">
          <a:xfrm>
            <a:off x="1774825" y="1773239"/>
            <a:ext cx="8751888" cy="544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604838" indent="-604838">
              <a:tabLst>
                <a:tab pos="604838" algn="l"/>
                <a:tab pos="1052513" algn="l"/>
                <a:tab pos="1501775" algn="l"/>
                <a:tab pos="1951038" algn="l"/>
                <a:tab pos="2400300" algn="l"/>
                <a:tab pos="2849563" algn="l"/>
                <a:tab pos="3298825" algn="l"/>
                <a:tab pos="3748088" algn="l"/>
                <a:tab pos="4197350" algn="l"/>
                <a:tab pos="4646613" algn="l"/>
                <a:tab pos="5095875" algn="l"/>
                <a:tab pos="5545138" algn="l"/>
                <a:tab pos="5994400" algn="l"/>
                <a:tab pos="6443663" algn="l"/>
                <a:tab pos="6892925" algn="l"/>
                <a:tab pos="7342188" algn="l"/>
                <a:tab pos="7791450" algn="l"/>
                <a:tab pos="8240713" algn="l"/>
                <a:tab pos="8689975" algn="l"/>
                <a:tab pos="9139238" algn="l"/>
                <a:tab pos="95885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604838" algn="l"/>
                <a:tab pos="1052513" algn="l"/>
                <a:tab pos="1501775" algn="l"/>
                <a:tab pos="1951038" algn="l"/>
                <a:tab pos="2400300" algn="l"/>
                <a:tab pos="2849563" algn="l"/>
                <a:tab pos="3298825" algn="l"/>
                <a:tab pos="3748088" algn="l"/>
                <a:tab pos="4197350" algn="l"/>
                <a:tab pos="4646613" algn="l"/>
                <a:tab pos="5095875" algn="l"/>
                <a:tab pos="5545138" algn="l"/>
                <a:tab pos="5994400" algn="l"/>
                <a:tab pos="6443663" algn="l"/>
                <a:tab pos="6892925" algn="l"/>
                <a:tab pos="7342188" algn="l"/>
                <a:tab pos="7791450" algn="l"/>
                <a:tab pos="8240713" algn="l"/>
                <a:tab pos="8689975" algn="l"/>
                <a:tab pos="9139238" algn="l"/>
                <a:tab pos="95885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604838" algn="l"/>
                <a:tab pos="1052513" algn="l"/>
                <a:tab pos="1501775" algn="l"/>
                <a:tab pos="1951038" algn="l"/>
                <a:tab pos="2400300" algn="l"/>
                <a:tab pos="2849563" algn="l"/>
                <a:tab pos="3298825" algn="l"/>
                <a:tab pos="3748088" algn="l"/>
                <a:tab pos="4197350" algn="l"/>
                <a:tab pos="4646613" algn="l"/>
                <a:tab pos="5095875" algn="l"/>
                <a:tab pos="5545138" algn="l"/>
                <a:tab pos="5994400" algn="l"/>
                <a:tab pos="6443663" algn="l"/>
                <a:tab pos="6892925" algn="l"/>
                <a:tab pos="7342188" algn="l"/>
                <a:tab pos="7791450" algn="l"/>
                <a:tab pos="8240713" algn="l"/>
                <a:tab pos="8689975" algn="l"/>
                <a:tab pos="9139238" algn="l"/>
                <a:tab pos="95885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604838" algn="l"/>
                <a:tab pos="1052513" algn="l"/>
                <a:tab pos="1501775" algn="l"/>
                <a:tab pos="1951038" algn="l"/>
                <a:tab pos="2400300" algn="l"/>
                <a:tab pos="2849563" algn="l"/>
                <a:tab pos="3298825" algn="l"/>
                <a:tab pos="3748088" algn="l"/>
                <a:tab pos="4197350" algn="l"/>
                <a:tab pos="4646613" algn="l"/>
                <a:tab pos="5095875" algn="l"/>
                <a:tab pos="5545138" algn="l"/>
                <a:tab pos="5994400" algn="l"/>
                <a:tab pos="6443663" algn="l"/>
                <a:tab pos="6892925" algn="l"/>
                <a:tab pos="7342188" algn="l"/>
                <a:tab pos="7791450" algn="l"/>
                <a:tab pos="8240713" algn="l"/>
                <a:tab pos="8689975" algn="l"/>
                <a:tab pos="9139238" algn="l"/>
                <a:tab pos="95885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604838" algn="l"/>
                <a:tab pos="1052513" algn="l"/>
                <a:tab pos="1501775" algn="l"/>
                <a:tab pos="1951038" algn="l"/>
                <a:tab pos="2400300" algn="l"/>
                <a:tab pos="2849563" algn="l"/>
                <a:tab pos="3298825" algn="l"/>
                <a:tab pos="3748088" algn="l"/>
                <a:tab pos="4197350" algn="l"/>
                <a:tab pos="4646613" algn="l"/>
                <a:tab pos="5095875" algn="l"/>
                <a:tab pos="5545138" algn="l"/>
                <a:tab pos="5994400" algn="l"/>
                <a:tab pos="6443663" algn="l"/>
                <a:tab pos="6892925" algn="l"/>
                <a:tab pos="7342188" algn="l"/>
                <a:tab pos="7791450" algn="l"/>
                <a:tab pos="8240713" algn="l"/>
                <a:tab pos="8689975" algn="l"/>
                <a:tab pos="9139238" algn="l"/>
                <a:tab pos="95885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04838" algn="l"/>
                <a:tab pos="1052513" algn="l"/>
                <a:tab pos="1501775" algn="l"/>
                <a:tab pos="1951038" algn="l"/>
                <a:tab pos="2400300" algn="l"/>
                <a:tab pos="2849563" algn="l"/>
                <a:tab pos="3298825" algn="l"/>
                <a:tab pos="3748088" algn="l"/>
                <a:tab pos="4197350" algn="l"/>
                <a:tab pos="4646613" algn="l"/>
                <a:tab pos="5095875" algn="l"/>
                <a:tab pos="5545138" algn="l"/>
                <a:tab pos="5994400" algn="l"/>
                <a:tab pos="6443663" algn="l"/>
                <a:tab pos="6892925" algn="l"/>
                <a:tab pos="7342188" algn="l"/>
                <a:tab pos="7791450" algn="l"/>
                <a:tab pos="8240713" algn="l"/>
                <a:tab pos="8689975" algn="l"/>
                <a:tab pos="9139238" algn="l"/>
                <a:tab pos="95885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04838" algn="l"/>
                <a:tab pos="1052513" algn="l"/>
                <a:tab pos="1501775" algn="l"/>
                <a:tab pos="1951038" algn="l"/>
                <a:tab pos="2400300" algn="l"/>
                <a:tab pos="2849563" algn="l"/>
                <a:tab pos="3298825" algn="l"/>
                <a:tab pos="3748088" algn="l"/>
                <a:tab pos="4197350" algn="l"/>
                <a:tab pos="4646613" algn="l"/>
                <a:tab pos="5095875" algn="l"/>
                <a:tab pos="5545138" algn="l"/>
                <a:tab pos="5994400" algn="l"/>
                <a:tab pos="6443663" algn="l"/>
                <a:tab pos="6892925" algn="l"/>
                <a:tab pos="7342188" algn="l"/>
                <a:tab pos="7791450" algn="l"/>
                <a:tab pos="8240713" algn="l"/>
                <a:tab pos="8689975" algn="l"/>
                <a:tab pos="9139238" algn="l"/>
                <a:tab pos="95885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04838" algn="l"/>
                <a:tab pos="1052513" algn="l"/>
                <a:tab pos="1501775" algn="l"/>
                <a:tab pos="1951038" algn="l"/>
                <a:tab pos="2400300" algn="l"/>
                <a:tab pos="2849563" algn="l"/>
                <a:tab pos="3298825" algn="l"/>
                <a:tab pos="3748088" algn="l"/>
                <a:tab pos="4197350" algn="l"/>
                <a:tab pos="4646613" algn="l"/>
                <a:tab pos="5095875" algn="l"/>
                <a:tab pos="5545138" algn="l"/>
                <a:tab pos="5994400" algn="l"/>
                <a:tab pos="6443663" algn="l"/>
                <a:tab pos="6892925" algn="l"/>
                <a:tab pos="7342188" algn="l"/>
                <a:tab pos="7791450" algn="l"/>
                <a:tab pos="8240713" algn="l"/>
                <a:tab pos="8689975" algn="l"/>
                <a:tab pos="9139238" algn="l"/>
                <a:tab pos="95885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04838" algn="l"/>
                <a:tab pos="1052513" algn="l"/>
                <a:tab pos="1501775" algn="l"/>
                <a:tab pos="1951038" algn="l"/>
                <a:tab pos="2400300" algn="l"/>
                <a:tab pos="2849563" algn="l"/>
                <a:tab pos="3298825" algn="l"/>
                <a:tab pos="3748088" algn="l"/>
                <a:tab pos="4197350" algn="l"/>
                <a:tab pos="4646613" algn="l"/>
                <a:tab pos="5095875" algn="l"/>
                <a:tab pos="5545138" algn="l"/>
                <a:tab pos="5994400" algn="l"/>
                <a:tab pos="6443663" algn="l"/>
                <a:tab pos="6892925" algn="l"/>
                <a:tab pos="7342188" algn="l"/>
                <a:tab pos="7791450" algn="l"/>
                <a:tab pos="8240713" algn="l"/>
                <a:tab pos="8689975" algn="l"/>
                <a:tab pos="9139238" algn="l"/>
                <a:tab pos="95885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buClr>
                <a:srgbClr val="4F81BD"/>
              </a:buClr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Sestra si nedomluví s pacientem cíle výuky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4F81BD"/>
              </a:buClr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Zbytečné opakování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4F81BD"/>
              </a:buClr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Přetížení pacienta informacemi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4F81BD"/>
              </a:buClr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Sestra se nepřesvědčí, zda pacient správně pochopil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4F81BD"/>
              </a:buClr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Přehlížení skutečnosti, že pacient má právo rozhodnout se jinak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4F81BD"/>
              </a:buClr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Neschopnost učit se ze svých vlastních chyb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4F81BD"/>
              </a:buClr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Neschopnost pracovat se situací, ve které se pacient nachází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4F81BD"/>
              </a:buClr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Neschopnost pracovat se situací, ve které se pacient nachází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4F81BD"/>
              </a:buClr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Neschopnost zvolit správný čas k výuce a ignorování stresové hladiny pacienta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4F81BD"/>
              </a:buClr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Nesplnění evaluace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4F81BD"/>
              </a:buClr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Používání odborné terminologie, které pacient nerozumí </a:t>
            </a:r>
          </a:p>
        </p:txBody>
      </p:sp>
    </p:spTree>
    <p:extLst>
      <p:ext uri="{BB962C8B-B14F-4D97-AF65-F5344CB8AC3E}">
        <p14:creationId xmlns:p14="http://schemas.microsoft.com/office/powerpoint/2010/main" val="10752412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3432175" y="5029201"/>
            <a:ext cx="658495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r>
              <a:rPr lang="cs-CZ" altLang="cs-CZ" sz="1600" b="1">
                <a:solidFill>
                  <a:srgbClr val="000000"/>
                </a:solidFill>
                <a:latin typeface="Century Schoolbook" panose="02040604050505020304" pitchFamily="18" charset="0"/>
              </a:rPr>
              <a:t/>
            </a:r>
            <a:br>
              <a:rPr lang="cs-CZ" altLang="cs-CZ" sz="1600" b="1">
                <a:solidFill>
                  <a:srgbClr val="000000"/>
                </a:solidFill>
                <a:latin typeface="Century Schoolbook" panose="02040604050505020304" pitchFamily="18" charset="0"/>
              </a:rPr>
            </a:br>
            <a:r>
              <a:rPr lang="cs-CZ" altLang="cs-CZ" sz="1300" b="1">
                <a:solidFill>
                  <a:srgbClr val="000000"/>
                </a:solidFill>
                <a:latin typeface="Century Schoolbook" panose="02040604050505020304" pitchFamily="18" charset="0"/>
              </a:rPr>
              <a:t/>
            </a:r>
            <a:br>
              <a:rPr lang="cs-CZ" altLang="cs-CZ" sz="1300" b="1">
                <a:solidFill>
                  <a:srgbClr val="000000"/>
                </a:solidFill>
                <a:latin typeface="Century Schoolbook" panose="02040604050505020304" pitchFamily="18" charset="0"/>
              </a:rPr>
            </a:br>
            <a:r>
              <a:rPr lang="cs-CZ" altLang="cs-CZ" sz="1300" b="1">
                <a:solidFill>
                  <a:srgbClr val="000000"/>
                </a:solidFill>
                <a:latin typeface="Century Schoolbook" panose="02040604050505020304" pitchFamily="18" charset="0"/>
              </a:rPr>
              <a:t>Mgr. Gabriela Světnická</a:t>
            </a:r>
            <a:br>
              <a:rPr lang="cs-CZ" altLang="cs-CZ" sz="1300" b="1">
                <a:solidFill>
                  <a:srgbClr val="000000"/>
                </a:solidFill>
                <a:latin typeface="Century Schoolbook" panose="02040604050505020304" pitchFamily="18" charset="0"/>
              </a:rPr>
            </a:br>
            <a:r>
              <a:rPr lang="cs-CZ" altLang="cs-CZ" sz="1300" b="1">
                <a:solidFill>
                  <a:srgbClr val="000000"/>
                </a:solidFill>
                <a:latin typeface="Century Schoolbook" panose="02040604050505020304" pitchFamily="18" charset="0"/>
              </a:rPr>
              <a:t>ÚSTAV OŠETŘOVATELSTVÍ FVP</a:t>
            </a:r>
            <a:br>
              <a:rPr lang="cs-CZ" altLang="cs-CZ" sz="1300" b="1">
                <a:solidFill>
                  <a:srgbClr val="000000"/>
                </a:solidFill>
                <a:latin typeface="Century Schoolbook" panose="02040604050505020304" pitchFamily="18" charset="0"/>
              </a:rPr>
            </a:br>
            <a:r>
              <a:rPr lang="cs-CZ" altLang="cs-CZ" sz="1300" b="1">
                <a:solidFill>
                  <a:srgbClr val="000000"/>
                </a:solidFill>
                <a:latin typeface="Century Schoolbook" panose="02040604050505020304" pitchFamily="18" charset="0"/>
              </a:rPr>
              <a:t>SLU V OPAVĚ</a:t>
            </a:r>
            <a:r>
              <a:rPr lang="cs-CZ" altLang="cs-CZ" sz="1300" b="1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cs-CZ" altLang="cs-CZ" sz="1300" b="1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altLang="cs-CZ" sz="1300" b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1300" b="1">
                <a:solidFill>
                  <a:srgbClr val="000000"/>
                </a:solidFill>
                <a:latin typeface="Century Schoolbook" panose="02040604050505020304" pitchFamily="18" charset="0"/>
              </a:rPr>
              <a:t>2020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187575" y="1344613"/>
            <a:ext cx="8001000" cy="25892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65113"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600"/>
              </a:spcBef>
              <a:buSzPct val="70000"/>
            </a:pPr>
            <a:endParaRPr lang="cs-CZ" altLang="cs-CZ" b="1">
              <a:solidFill>
                <a:srgbClr val="0000FF"/>
              </a:solidFill>
              <a:latin typeface="Century Schoolbook" panose="02040604050505020304" pitchFamily="18" charset="0"/>
            </a:endParaRPr>
          </a:p>
          <a:p>
            <a:pPr algn="ctr">
              <a:spcBef>
                <a:spcPts val="600"/>
              </a:spcBef>
              <a:buSzPct val="70000"/>
            </a:pPr>
            <a:r>
              <a:rPr lang="cs-CZ" altLang="cs-CZ" sz="2800" b="1">
                <a:solidFill>
                  <a:schemeClr val="tx1"/>
                </a:solidFill>
              </a:rPr>
              <a:t>Zdraví a nemoc - pojmy, definice, hlavní zásady. Cíle výchovy ke zdraví. Metody výchovy </a:t>
            </a:r>
          </a:p>
          <a:p>
            <a:pPr algn="ctr">
              <a:spcBef>
                <a:spcPts val="600"/>
              </a:spcBef>
              <a:buSzPct val="70000"/>
            </a:pPr>
            <a:r>
              <a:rPr lang="cs-CZ" altLang="cs-CZ" sz="2800" b="1">
                <a:solidFill>
                  <a:schemeClr val="tx1"/>
                </a:solidFill>
              </a:rPr>
              <a:t>ke zdraví. Podpora zdraví.</a:t>
            </a:r>
            <a:endParaRPr lang="cs-CZ" altLang="cs-CZ" sz="2600" b="1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pic>
        <p:nvPicPr>
          <p:cNvPr id="14341" name="Picture 7" descr="Výsledek obrázku pro zdravý životní sty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175" y="4868863"/>
            <a:ext cx="2114550" cy="14970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91602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/>
          <p:cNvSpPr txBox="1">
            <a:spLocks noChangeArrowheads="1"/>
          </p:cNvSpPr>
          <p:nvPr/>
        </p:nvSpPr>
        <p:spPr bwMode="auto">
          <a:xfrm>
            <a:off x="5016501" y="5805488"/>
            <a:ext cx="2936875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65113" indent="-265113"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800" b="1" i="1">
                <a:solidFill>
                  <a:srgbClr val="000000"/>
                </a:solidFill>
                <a:latin typeface="Century Schoolbook" panose="02040604050505020304" pitchFamily="18" charset="0"/>
              </a:rPr>
              <a:t>Hezký den.</a:t>
            </a:r>
          </a:p>
        </p:txBody>
      </p:sp>
      <p:pic>
        <p:nvPicPr>
          <p:cNvPr id="51203" name="Picture 4" descr="Výsledek obrázku pro zdravý životní sty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8" y="1484313"/>
            <a:ext cx="7620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3087337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1"/>
          <p:cNvGrpSpPr>
            <a:grpSpLocks/>
          </p:cNvGrpSpPr>
          <p:nvPr/>
        </p:nvGrpSpPr>
        <p:grpSpPr bwMode="auto">
          <a:xfrm>
            <a:off x="1924050" y="2755901"/>
            <a:ext cx="8489950" cy="2119313"/>
            <a:chOff x="248" y="1379"/>
            <a:chExt cx="5348" cy="1335"/>
          </a:xfrm>
        </p:grpSpPr>
        <p:cxnSp>
          <p:nvCxnSpPr>
            <p:cNvPr id="16389" name="AutoShape 2"/>
            <p:cNvCxnSpPr>
              <a:cxnSpLocks noChangeShapeType="1"/>
              <a:stCxn id="16397" idx="1"/>
              <a:endCxn id="16393" idx="0"/>
            </p:cNvCxnSpPr>
            <p:nvPr/>
          </p:nvCxnSpPr>
          <p:spPr bwMode="auto">
            <a:xfrm flipH="1" flipV="1">
              <a:off x="2921" y="1379"/>
              <a:ext cx="1486" cy="1068"/>
            </a:xfrm>
            <a:prstGeom prst="bentConnector3">
              <a:avLst>
                <a:gd name="adj1" fmla="val 50000"/>
              </a:avLst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6390" name="AutoShape 3"/>
            <p:cNvCxnSpPr>
              <a:cxnSpLocks noChangeShapeType="1"/>
              <a:stCxn id="16396" idx="0"/>
              <a:endCxn id="16393" idx="2"/>
            </p:cNvCxnSpPr>
            <p:nvPr/>
          </p:nvCxnSpPr>
          <p:spPr bwMode="auto">
            <a:xfrm flipH="1" flipV="1">
              <a:off x="2920" y="1910"/>
              <a:ext cx="695" cy="272"/>
            </a:xfrm>
            <a:prstGeom prst="bentConnector3">
              <a:avLst>
                <a:gd name="adj1" fmla="val 50000"/>
              </a:avLst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6391" name="AutoShape 4"/>
            <p:cNvCxnSpPr>
              <a:cxnSpLocks noChangeShapeType="1"/>
              <a:stCxn id="16395" idx="0"/>
              <a:endCxn id="16393" idx="2"/>
            </p:cNvCxnSpPr>
            <p:nvPr/>
          </p:nvCxnSpPr>
          <p:spPr bwMode="auto">
            <a:xfrm flipV="1">
              <a:off x="2227" y="1910"/>
              <a:ext cx="692" cy="272"/>
            </a:xfrm>
            <a:prstGeom prst="bentConnector3">
              <a:avLst>
                <a:gd name="adj1" fmla="val 50000"/>
              </a:avLst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6392" name="AutoShape 5"/>
            <p:cNvCxnSpPr>
              <a:cxnSpLocks noChangeShapeType="1"/>
              <a:stCxn id="16394" idx="0"/>
              <a:endCxn id="16393" idx="2"/>
            </p:cNvCxnSpPr>
            <p:nvPr/>
          </p:nvCxnSpPr>
          <p:spPr bwMode="auto">
            <a:xfrm flipV="1">
              <a:off x="840" y="1910"/>
              <a:ext cx="2079" cy="272"/>
            </a:xfrm>
            <a:prstGeom prst="bentConnector3">
              <a:avLst>
                <a:gd name="adj1" fmla="val 50000"/>
              </a:avLst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6393" name="AutoShape 6"/>
            <p:cNvSpPr>
              <a:spLocks noChangeArrowheads="1"/>
            </p:cNvSpPr>
            <p:nvPr/>
          </p:nvSpPr>
          <p:spPr bwMode="auto">
            <a:xfrm>
              <a:off x="2328" y="1379"/>
              <a:ext cx="1184" cy="530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buSzPct val="100000"/>
              </a:pPr>
              <a:r>
                <a:rPr lang="cs-CZ" altLang="cs-CZ" sz="2600" b="1">
                  <a:solidFill>
                    <a:srgbClr val="FFFFFF"/>
                  </a:solidFill>
                </a:rPr>
                <a:t>Co je </a:t>
              </a:r>
            </a:p>
            <a:p>
              <a:pPr algn="ctr">
                <a:buSzPct val="100000"/>
              </a:pPr>
              <a:r>
                <a:rPr lang="cs-CZ" altLang="cs-CZ" sz="2600" b="1">
                  <a:solidFill>
                    <a:srgbClr val="FFFFFF"/>
                  </a:solidFill>
                </a:rPr>
                <a:t>zdraví?</a:t>
              </a:r>
            </a:p>
          </p:txBody>
        </p:sp>
        <p:sp>
          <p:nvSpPr>
            <p:cNvPr id="16394" name="AutoShape 7"/>
            <p:cNvSpPr>
              <a:spLocks noChangeArrowheads="1"/>
            </p:cNvSpPr>
            <p:nvPr/>
          </p:nvSpPr>
          <p:spPr bwMode="auto">
            <a:xfrm>
              <a:off x="248" y="2183"/>
              <a:ext cx="1184" cy="530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buSzPct val="100000"/>
              </a:pPr>
              <a:r>
                <a:rPr lang="cs-CZ" altLang="cs-CZ" sz="1600" b="1">
                  <a:solidFill>
                    <a:srgbClr val="CCFFFF"/>
                  </a:solidFill>
                </a:rPr>
                <a:t>LÉKAŘ</a:t>
              </a:r>
            </a:p>
            <a:p>
              <a:pPr algn="ctr">
                <a:buSzPct val="100000"/>
              </a:pPr>
              <a:r>
                <a:rPr lang="cs-CZ" altLang="cs-CZ" sz="1600" b="1">
                  <a:solidFill>
                    <a:srgbClr val="CCFFFF"/>
                  </a:solidFill>
                </a:rPr>
                <a:t>Nepřítomnost nemoci</a:t>
              </a:r>
            </a:p>
          </p:txBody>
        </p:sp>
        <p:sp>
          <p:nvSpPr>
            <p:cNvPr id="16395" name="AutoShape 8"/>
            <p:cNvSpPr>
              <a:spLocks noChangeArrowheads="1"/>
            </p:cNvSpPr>
            <p:nvPr/>
          </p:nvSpPr>
          <p:spPr bwMode="auto">
            <a:xfrm>
              <a:off x="1635" y="2183"/>
              <a:ext cx="1184" cy="530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buSzPct val="100000"/>
              </a:pPr>
              <a:r>
                <a:rPr lang="cs-CZ" altLang="cs-CZ" sz="1600" b="1">
                  <a:solidFill>
                    <a:srgbClr val="FFFF99"/>
                  </a:solidFill>
                </a:rPr>
                <a:t>SOCIOLOG</a:t>
              </a:r>
            </a:p>
            <a:p>
              <a:pPr algn="ctr">
                <a:buSzPct val="100000"/>
              </a:pPr>
              <a:r>
                <a:rPr lang="cs-CZ" altLang="cs-CZ" sz="1600" b="1">
                  <a:solidFill>
                    <a:srgbClr val="FFFF99"/>
                  </a:solidFill>
                </a:rPr>
                <a:t>Plnění sociálních rolí</a:t>
              </a:r>
            </a:p>
          </p:txBody>
        </p:sp>
        <p:sp>
          <p:nvSpPr>
            <p:cNvPr id="16396" name="AutoShape 9"/>
            <p:cNvSpPr>
              <a:spLocks noChangeArrowheads="1"/>
            </p:cNvSpPr>
            <p:nvPr/>
          </p:nvSpPr>
          <p:spPr bwMode="auto">
            <a:xfrm>
              <a:off x="3024" y="2183"/>
              <a:ext cx="1184" cy="530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buSzPct val="100000"/>
              </a:pPr>
              <a:r>
                <a:rPr lang="cs-CZ" altLang="cs-CZ" sz="1500" b="1">
                  <a:solidFill>
                    <a:srgbClr val="66FF33"/>
                  </a:solidFill>
                </a:rPr>
                <a:t>HUMANISTA</a:t>
              </a:r>
            </a:p>
            <a:p>
              <a:pPr algn="ctr">
                <a:buSzPct val="100000"/>
              </a:pPr>
              <a:r>
                <a:rPr lang="cs-CZ" altLang="cs-CZ" sz="1500" b="1">
                  <a:solidFill>
                    <a:srgbClr val="66FF33"/>
                  </a:solidFill>
                </a:rPr>
                <a:t>Schopnost vyrovnat se</a:t>
              </a:r>
            </a:p>
            <a:p>
              <a:pPr algn="ctr">
                <a:buSzPct val="100000"/>
              </a:pPr>
              <a:r>
                <a:rPr lang="cs-CZ" altLang="cs-CZ" sz="1500" b="1">
                  <a:solidFill>
                    <a:srgbClr val="66FF33"/>
                  </a:solidFill>
                </a:rPr>
                <a:t> se životními úkoly</a:t>
              </a:r>
            </a:p>
          </p:txBody>
        </p:sp>
        <p:sp>
          <p:nvSpPr>
            <p:cNvPr id="16397" name="AutoShape 10"/>
            <p:cNvSpPr>
              <a:spLocks noChangeArrowheads="1"/>
            </p:cNvSpPr>
            <p:nvPr/>
          </p:nvSpPr>
          <p:spPr bwMode="auto">
            <a:xfrm>
              <a:off x="4412" y="2183"/>
              <a:ext cx="1184" cy="530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buSzPct val="100000"/>
              </a:pPr>
              <a:r>
                <a:rPr lang="cs-CZ" altLang="cs-CZ" sz="1600" b="1">
                  <a:solidFill>
                    <a:srgbClr val="FF9999"/>
                  </a:solidFill>
                </a:rPr>
                <a:t>IDEALISTA</a:t>
              </a:r>
            </a:p>
            <a:p>
              <a:pPr algn="ctr">
                <a:buSzPct val="100000"/>
              </a:pPr>
              <a:r>
                <a:rPr lang="cs-CZ" altLang="cs-CZ" sz="1600" b="1">
                  <a:solidFill>
                    <a:srgbClr val="FF9999"/>
                  </a:solidFill>
                </a:rPr>
                <a:t>Ten, komu je dobře </a:t>
              </a:r>
            </a:p>
            <a:p>
              <a:pPr algn="ctr">
                <a:buSzPct val="100000"/>
              </a:pPr>
              <a:r>
                <a:rPr lang="cs-CZ" altLang="cs-CZ" sz="1600" b="1">
                  <a:solidFill>
                    <a:srgbClr val="FF9999"/>
                  </a:solidFill>
                </a:rPr>
                <a:t>(tělesně, duševně…)</a:t>
              </a:r>
            </a:p>
          </p:txBody>
        </p:sp>
      </p:grpSp>
      <p:sp>
        <p:nvSpPr>
          <p:cNvPr id="16387" name="Text Box 11"/>
          <p:cNvSpPr txBox="1">
            <a:spLocks noChangeArrowheads="1"/>
          </p:cNvSpPr>
          <p:nvPr/>
        </p:nvSpPr>
        <p:spPr bwMode="auto">
          <a:xfrm>
            <a:off x="1914525" y="1430338"/>
            <a:ext cx="8496300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500"/>
              </a:spcBef>
              <a:buSzPct val="100000"/>
            </a:pPr>
            <a:r>
              <a:rPr lang="cs-CZ" altLang="cs-CZ" b="1">
                <a:solidFill>
                  <a:srgbClr val="000099"/>
                </a:solidFill>
              </a:rPr>
              <a:t>„</a:t>
            </a:r>
            <a:r>
              <a:rPr lang="cs-CZ" altLang="cs-CZ" b="1" i="1">
                <a:solidFill>
                  <a:srgbClr val="000099"/>
                </a:solidFill>
              </a:rPr>
              <a:t>Zdraví je stav úplné fyzické, psychické a sociální pohody a ne pouze nepřítomnost nemoci nebo vady.“</a:t>
            </a:r>
          </a:p>
          <a:p>
            <a:pPr algn="ctr">
              <a:spcBef>
                <a:spcPts val="1000"/>
              </a:spcBef>
              <a:buSzPct val="100000"/>
            </a:pPr>
            <a:r>
              <a:rPr lang="cs-CZ" altLang="cs-CZ" sz="1600" b="1" i="1">
                <a:solidFill>
                  <a:srgbClr val="000099"/>
                </a:solidFill>
              </a:rPr>
              <a:t>                                                                                                                                     (WHO, 1948)</a:t>
            </a:r>
          </a:p>
        </p:txBody>
      </p:sp>
      <p:sp>
        <p:nvSpPr>
          <p:cNvPr id="16388" name="Text Box 12"/>
          <p:cNvSpPr txBox="1">
            <a:spLocks noChangeArrowheads="1"/>
          </p:cNvSpPr>
          <p:nvPr/>
        </p:nvSpPr>
        <p:spPr bwMode="auto">
          <a:xfrm>
            <a:off x="2309814" y="5529263"/>
            <a:ext cx="727233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500"/>
              </a:spcBef>
              <a:buSzPct val="100000"/>
            </a:pPr>
            <a:r>
              <a:rPr lang="cs-CZ" altLang="cs-CZ" b="1" i="1">
                <a:solidFill>
                  <a:srgbClr val="000000"/>
                </a:solidFill>
              </a:rPr>
              <a:t>Zdravotnictví  - humánní a sociální hodnota, ne pouze medicínský pohled.   </a:t>
            </a:r>
          </a:p>
        </p:txBody>
      </p:sp>
    </p:spTree>
    <p:extLst>
      <p:ext uri="{BB962C8B-B14F-4D97-AF65-F5344CB8AC3E}">
        <p14:creationId xmlns:p14="http://schemas.microsoft.com/office/powerpoint/2010/main" val="3915420450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C2006D69-1905-42D3-8C7A-0282DC6E7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1844675"/>
            <a:ext cx="8569325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73050" indent="-265113"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buSzPct val="70000"/>
              <a:defRPr/>
            </a:pPr>
            <a:r>
              <a:rPr lang="cs-CZ" altLang="cs-CZ" sz="2000" b="1" dirty="0">
                <a:solidFill>
                  <a:srgbClr val="000000"/>
                </a:solidFill>
                <a:latin typeface="+mn-lt"/>
              </a:rPr>
              <a:t>	„proces umožňující lidem zvýšit kontrolu nad svým zdravím a zlepšit své zdraví“</a:t>
            </a:r>
            <a:r>
              <a:rPr lang="cs-CZ" altLang="cs-CZ" sz="2000" dirty="0">
                <a:solidFill>
                  <a:srgbClr val="000000"/>
                </a:solidFill>
                <a:latin typeface="+mn-lt"/>
              </a:rPr>
              <a:t>                                                 		(WHO)</a:t>
            </a:r>
          </a:p>
          <a:p>
            <a:pPr>
              <a:lnSpc>
                <a:spcPct val="80000"/>
              </a:lnSpc>
              <a:spcBef>
                <a:spcPts val="600"/>
              </a:spcBef>
              <a:buSzPct val="70000"/>
              <a:defRPr/>
            </a:pPr>
            <a:endParaRPr lang="cs-CZ" altLang="cs-CZ" sz="2000" dirty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sz="2000" dirty="0">
                <a:solidFill>
                  <a:srgbClr val="000000"/>
                </a:solidFill>
                <a:latin typeface="+mn-lt"/>
              </a:rPr>
              <a:t>Pojem </a:t>
            </a:r>
            <a:r>
              <a:rPr lang="cs-CZ" altLang="cs-CZ" sz="2000" b="1" dirty="0">
                <a:solidFill>
                  <a:srgbClr val="0000FF"/>
                </a:solidFill>
                <a:latin typeface="+mn-lt"/>
              </a:rPr>
              <a:t>„podpora zdraví“</a:t>
            </a:r>
            <a:r>
              <a:rPr lang="cs-CZ" altLang="cs-CZ" sz="2000" dirty="0">
                <a:solidFill>
                  <a:srgbClr val="000000"/>
                </a:solidFill>
                <a:latin typeface="+mn-lt"/>
              </a:rPr>
              <a:t> (angl. </a:t>
            </a:r>
            <a:r>
              <a:rPr lang="cs-CZ" altLang="cs-CZ" sz="2000" dirty="0" err="1">
                <a:solidFill>
                  <a:srgbClr val="000000"/>
                </a:solidFill>
                <a:latin typeface="+mn-lt"/>
              </a:rPr>
              <a:t>health</a:t>
            </a:r>
            <a:r>
              <a:rPr lang="cs-CZ" altLang="cs-CZ" sz="2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  <a:latin typeface="+mn-lt"/>
              </a:rPr>
              <a:t>promotion</a:t>
            </a:r>
            <a:r>
              <a:rPr lang="cs-CZ" altLang="cs-CZ" sz="2000" dirty="0">
                <a:solidFill>
                  <a:srgbClr val="000000"/>
                </a:solidFill>
                <a:latin typeface="+mn-lt"/>
              </a:rPr>
              <a:t>) se v oficiálním kontextu začal poprvé používat na Mezinárodní konferenci Světové zdravotnické organizace o primární péči v Alma–Atě v roce 1978, kde se vytvořila nutnost připravit Deklaraci o ochraně a podpoře zdraví.</a:t>
            </a:r>
          </a:p>
          <a:p>
            <a:pPr>
              <a:lnSpc>
                <a:spcPct val="80000"/>
              </a:lnSpc>
              <a:spcBef>
                <a:spcPts val="600"/>
              </a:spcBef>
              <a:buSzPct val="70000"/>
              <a:defRPr/>
            </a:pPr>
            <a:endParaRPr lang="cs-CZ" altLang="cs-CZ" sz="2000" dirty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buSzPct val="70000"/>
              <a:defRPr/>
            </a:pPr>
            <a:r>
              <a:rPr lang="cs-CZ" altLang="cs-CZ" sz="2000" b="1" dirty="0">
                <a:solidFill>
                  <a:srgbClr val="000000"/>
                </a:solidFill>
                <a:latin typeface="+mn-lt"/>
              </a:rPr>
              <a:t>PODPORA ZDRAVÍ JE V OTTAWSKÉ CHARTĚ (1986) DEFINOVANÁ JAKO: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1F497D"/>
              </a:buClr>
              <a:buSzPct val="70000"/>
              <a:buFont typeface="Century Schoolbook" panose="02040604050505020304" pitchFamily="18" charset="0"/>
              <a:buChar char="o"/>
              <a:defRPr/>
            </a:pPr>
            <a:r>
              <a:rPr lang="cs-CZ" altLang="cs-CZ" sz="2000" b="1" dirty="0">
                <a:solidFill>
                  <a:srgbClr val="000000"/>
                </a:solidFill>
                <a:latin typeface="+mn-lt"/>
              </a:rPr>
              <a:t>„...proces umožňující jednotlivcům a populaci vytvářet podmínky pro udržení, respektive zlepšení zdraví a kontroly nad ním.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1F497D"/>
              </a:buClr>
              <a:buSzPct val="70000"/>
              <a:buFont typeface="Century Schoolbook" panose="02040604050505020304" pitchFamily="18" charset="0"/>
              <a:buChar char="o"/>
              <a:defRPr/>
            </a:pPr>
            <a:r>
              <a:rPr lang="cs-CZ" altLang="cs-CZ" sz="2000" b="1" dirty="0">
                <a:solidFill>
                  <a:srgbClr val="000000"/>
                </a:solidFill>
                <a:latin typeface="+mn-lt"/>
              </a:rPr>
              <a:t>zabývá se populací jako celkem, a to v kontextu každodenního života člověka, a naopak se nezabývá osobami vystavenými riziku specifických onemocnění. 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1F497D"/>
              </a:buClr>
              <a:buSzPct val="70000"/>
              <a:buFont typeface="Century Schoolbook" panose="02040604050505020304" pitchFamily="18" charset="0"/>
              <a:buChar char="o"/>
              <a:defRPr/>
            </a:pPr>
            <a:r>
              <a:rPr lang="cs-CZ" altLang="cs-CZ" sz="2000" b="1" dirty="0">
                <a:solidFill>
                  <a:srgbClr val="000000"/>
                </a:solidFill>
                <a:latin typeface="+mn-lt"/>
              </a:rPr>
              <a:t>zaměřuje se taky na účinky determinant zdraví.“</a:t>
            </a:r>
          </a:p>
          <a:p>
            <a:pPr algn="r">
              <a:lnSpc>
                <a:spcPct val="80000"/>
              </a:lnSpc>
              <a:spcBef>
                <a:spcPts val="600"/>
              </a:spcBef>
              <a:buSzPct val="70000"/>
              <a:defRPr/>
            </a:pPr>
            <a:endParaRPr lang="cs-CZ" altLang="cs-CZ" sz="1800" b="1" dirty="0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  <p:grpSp>
        <p:nvGrpSpPr>
          <p:cNvPr id="18435" name="Group 2"/>
          <p:cNvGrpSpPr>
            <a:grpSpLocks/>
          </p:cNvGrpSpPr>
          <p:nvPr/>
        </p:nvGrpSpPr>
        <p:grpSpPr bwMode="auto">
          <a:xfrm>
            <a:off x="8112126" y="1"/>
            <a:ext cx="1863725" cy="1844675"/>
            <a:chOff x="4150" y="0"/>
            <a:chExt cx="1174" cy="1162"/>
          </a:xfrm>
        </p:grpSpPr>
        <p:pic>
          <p:nvPicPr>
            <p:cNvPr id="1843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0" y="0"/>
              <a:ext cx="1174" cy="1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8438" name="Text Box 4"/>
            <p:cNvSpPr txBox="1">
              <a:spLocks noChangeArrowheads="1"/>
            </p:cNvSpPr>
            <p:nvPr/>
          </p:nvSpPr>
          <p:spPr bwMode="auto">
            <a:xfrm>
              <a:off x="4150" y="0"/>
              <a:ext cx="1174" cy="1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</p:grp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4095750" y="569913"/>
            <a:ext cx="6572250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buSzPct val="100000"/>
            </a:pPr>
            <a:r>
              <a:rPr lang="cs-CZ" altLang="cs-CZ" sz="4000" b="1">
                <a:solidFill>
                  <a:srgbClr val="1F497D"/>
                </a:solidFill>
              </a:rPr>
              <a:t>Podpora zdraví</a:t>
            </a:r>
          </a:p>
        </p:txBody>
      </p:sp>
    </p:spTree>
    <p:extLst>
      <p:ext uri="{BB962C8B-B14F-4D97-AF65-F5344CB8AC3E}">
        <p14:creationId xmlns:p14="http://schemas.microsoft.com/office/powerpoint/2010/main" val="15999641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2351088" y="839788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 eaLnBrk="1" hangingPunct="1"/>
            <a:r>
              <a:rPr lang="cs-CZ" altLang="cs-CZ" sz="3000" b="1">
                <a:solidFill>
                  <a:srgbClr val="1F497D"/>
                </a:solidFill>
                <a:latin typeface="Century Schoolbook" panose="02040604050505020304" pitchFamily="18" charset="0"/>
              </a:rPr>
              <a:t>FAKTORY OVLIVŇUJÍCÍ ÚROVEŇ ZDRAVÍ</a:t>
            </a: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A9C837A2-3968-4E16-B218-52AE7F0D3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1981201"/>
            <a:ext cx="8405813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269875" indent="-268288">
              <a:tabLst>
                <a:tab pos="269875" algn="l"/>
                <a:tab pos="717550" algn="l"/>
                <a:tab pos="1166813" algn="l"/>
                <a:tab pos="1616075" algn="l"/>
                <a:tab pos="2065338" algn="l"/>
                <a:tab pos="2514600" algn="l"/>
                <a:tab pos="2963863" algn="l"/>
                <a:tab pos="3413125" algn="l"/>
                <a:tab pos="3862388" algn="l"/>
                <a:tab pos="4311650" algn="l"/>
                <a:tab pos="4760913" algn="l"/>
                <a:tab pos="5210175" algn="l"/>
                <a:tab pos="5659438" algn="l"/>
                <a:tab pos="6108700" algn="l"/>
                <a:tab pos="6557963" algn="l"/>
                <a:tab pos="7007225" algn="l"/>
                <a:tab pos="7456488" algn="l"/>
                <a:tab pos="7905750" algn="l"/>
                <a:tab pos="8355013" algn="l"/>
                <a:tab pos="8804275" algn="l"/>
                <a:tab pos="92535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69875" algn="l"/>
                <a:tab pos="717550" algn="l"/>
                <a:tab pos="1166813" algn="l"/>
                <a:tab pos="1616075" algn="l"/>
                <a:tab pos="2065338" algn="l"/>
                <a:tab pos="2514600" algn="l"/>
                <a:tab pos="2963863" algn="l"/>
                <a:tab pos="3413125" algn="l"/>
                <a:tab pos="3862388" algn="l"/>
                <a:tab pos="4311650" algn="l"/>
                <a:tab pos="4760913" algn="l"/>
                <a:tab pos="5210175" algn="l"/>
                <a:tab pos="5659438" algn="l"/>
                <a:tab pos="6108700" algn="l"/>
                <a:tab pos="6557963" algn="l"/>
                <a:tab pos="7007225" algn="l"/>
                <a:tab pos="7456488" algn="l"/>
                <a:tab pos="7905750" algn="l"/>
                <a:tab pos="8355013" algn="l"/>
                <a:tab pos="8804275" algn="l"/>
                <a:tab pos="92535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69875" algn="l"/>
                <a:tab pos="717550" algn="l"/>
                <a:tab pos="1166813" algn="l"/>
                <a:tab pos="1616075" algn="l"/>
                <a:tab pos="2065338" algn="l"/>
                <a:tab pos="2514600" algn="l"/>
                <a:tab pos="2963863" algn="l"/>
                <a:tab pos="3413125" algn="l"/>
                <a:tab pos="3862388" algn="l"/>
                <a:tab pos="4311650" algn="l"/>
                <a:tab pos="4760913" algn="l"/>
                <a:tab pos="5210175" algn="l"/>
                <a:tab pos="5659438" algn="l"/>
                <a:tab pos="6108700" algn="l"/>
                <a:tab pos="6557963" algn="l"/>
                <a:tab pos="7007225" algn="l"/>
                <a:tab pos="7456488" algn="l"/>
                <a:tab pos="7905750" algn="l"/>
                <a:tab pos="8355013" algn="l"/>
                <a:tab pos="8804275" algn="l"/>
                <a:tab pos="92535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69875" algn="l"/>
                <a:tab pos="717550" algn="l"/>
                <a:tab pos="1166813" algn="l"/>
                <a:tab pos="1616075" algn="l"/>
                <a:tab pos="2065338" algn="l"/>
                <a:tab pos="2514600" algn="l"/>
                <a:tab pos="2963863" algn="l"/>
                <a:tab pos="3413125" algn="l"/>
                <a:tab pos="3862388" algn="l"/>
                <a:tab pos="4311650" algn="l"/>
                <a:tab pos="4760913" algn="l"/>
                <a:tab pos="5210175" algn="l"/>
                <a:tab pos="5659438" algn="l"/>
                <a:tab pos="6108700" algn="l"/>
                <a:tab pos="6557963" algn="l"/>
                <a:tab pos="7007225" algn="l"/>
                <a:tab pos="7456488" algn="l"/>
                <a:tab pos="7905750" algn="l"/>
                <a:tab pos="8355013" algn="l"/>
                <a:tab pos="8804275" algn="l"/>
                <a:tab pos="92535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69875" algn="l"/>
                <a:tab pos="717550" algn="l"/>
                <a:tab pos="1166813" algn="l"/>
                <a:tab pos="1616075" algn="l"/>
                <a:tab pos="2065338" algn="l"/>
                <a:tab pos="2514600" algn="l"/>
                <a:tab pos="2963863" algn="l"/>
                <a:tab pos="3413125" algn="l"/>
                <a:tab pos="3862388" algn="l"/>
                <a:tab pos="4311650" algn="l"/>
                <a:tab pos="4760913" algn="l"/>
                <a:tab pos="5210175" algn="l"/>
                <a:tab pos="5659438" algn="l"/>
                <a:tab pos="6108700" algn="l"/>
                <a:tab pos="6557963" algn="l"/>
                <a:tab pos="7007225" algn="l"/>
                <a:tab pos="7456488" algn="l"/>
                <a:tab pos="7905750" algn="l"/>
                <a:tab pos="8355013" algn="l"/>
                <a:tab pos="8804275" algn="l"/>
                <a:tab pos="92535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717550" algn="l"/>
                <a:tab pos="1166813" algn="l"/>
                <a:tab pos="1616075" algn="l"/>
                <a:tab pos="2065338" algn="l"/>
                <a:tab pos="2514600" algn="l"/>
                <a:tab pos="2963863" algn="l"/>
                <a:tab pos="3413125" algn="l"/>
                <a:tab pos="3862388" algn="l"/>
                <a:tab pos="4311650" algn="l"/>
                <a:tab pos="4760913" algn="l"/>
                <a:tab pos="5210175" algn="l"/>
                <a:tab pos="5659438" algn="l"/>
                <a:tab pos="6108700" algn="l"/>
                <a:tab pos="6557963" algn="l"/>
                <a:tab pos="7007225" algn="l"/>
                <a:tab pos="7456488" algn="l"/>
                <a:tab pos="7905750" algn="l"/>
                <a:tab pos="8355013" algn="l"/>
                <a:tab pos="8804275" algn="l"/>
                <a:tab pos="92535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717550" algn="l"/>
                <a:tab pos="1166813" algn="l"/>
                <a:tab pos="1616075" algn="l"/>
                <a:tab pos="2065338" algn="l"/>
                <a:tab pos="2514600" algn="l"/>
                <a:tab pos="2963863" algn="l"/>
                <a:tab pos="3413125" algn="l"/>
                <a:tab pos="3862388" algn="l"/>
                <a:tab pos="4311650" algn="l"/>
                <a:tab pos="4760913" algn="l"/>
                <a:tab pos="5210175" algn="l"/>
                <a:tab pos="5659438" algn="l"/>
                <a:tab pos="6108700" algn="l"/>
                <a:tab pos="6557963" algn="l"/>
                <a:tab pos="7007225" algn="l"/>
                <a:tab pos="7456488" algn="l"/>
                <a:tab pos="7905750" algn="l"/>
                <a:tab pos="8355013" algn="l"/>
                <a:tab pos="8804275" algn="l"/>
                <a:tab pos="92535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717550" algn="l"/>
                <a:tab pos="1166813" algn="l"/>
                <a:tab pos="1616075" algn="l"/>
                <a:tab pos="2065338" algn="l"/>
                <a:tab pos="2514600" algn="l"/>
                <a:tab pos="2963863" algn="l"/>
                <a:tab pos="3413125" algn="l"/>
                <a:tab pos="3862388" algn="l"/>
                <a:tab pos="4311650" algn="l"/>
                <a:tab pos="4760913" algn="l"/>
                <a:tab pos="5210175" algn="l"/>
                <a:tab pos="5659438" algn="l"/>
                <a:tab pos="6108700" algn="l"/>
                <a:tab pos="6557963" algn="l"/>
                <a:tab pos="7007225" algn="l"/>
                <a:tab pos="7456488" algn="l"/>
                <a:tab pos="7905750" algn="l"/>
                <a:tab pos="8355013" algn="l"/>
                <a:tab pos="8804275" algn="l"/>
                <a:tab pos="92535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717550" algn="l"/>
                <a:tab pos="1166813" algn="l"/>
                <a:tab pos="1616075" algn="l"/>
                <a:tab pos="2065338" algn="l"/>
                <a:tab pos="2514600" algn="l"/>
                <a:tab pos="2963863" algn="l"/>
                <a:tab pos="3413125" algn="l"/>
                <a:tab pos="3862388" algn="l"/>
                <a:tab pos="4311650" algn="l"/>
                <a:tab pos="4760913" algn="l"/>
                <a:tab pos="5210175" algn="l"/>
                <a:tab pos="5659438" algn="l"/>
                <a:tab pos="6108700" algn="l"/>
                <a:tab pos="6557963" algn="l"/>
                <a:tab pos="7007225" algn="l"/>
                <a:tab pos="7456488" algn="l"/>
                <a:tab pos="7905750" algn="l"/>
                <a:tab pos="8355013" algn="l"/>
                <a:tab pos="8804275" algn="l"/>
                <a:tab pos="925353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defRPr/>
            </a:pPr>
            <a:endParaRPr lang="cs-CZ" altLang="cs-CZ" sz="2000" b="1" dirty="0">
              <a:solidFill>
                <a:srgbClr val="000000"/>
              </a:solidFill>
              <a:latin typeface="+mn-lt"/>
            </a:endParaRPr>
          </a:p>
          <a:p>
            <a:pPr marL="344487" indent="-342900"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b="1" i="1" dirty="0">
                <a:solidFill>
                  <a:srgbClr val="000000"/>
                </a:solidFill>
                <a:latin typeface="+mn-lt"/>
              </a:rPr>
              <a:t>demografická situace</a:t>
            </a:r>
            <a:r>
              <a:rPr lang="cs-CZ" altLang="cs-CZ" i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dirty="0">
                <a:solidFill>
                  <a:srgbClr val="000000"/>
                </a:solidFill>
                <a:latin typeface="+mn-lt"/>
              </a:rPr>
              <a:t>- strom života, základna   se zužuje, populace stárne</a:t>
            </a:r>
          </a:p>
          <a:p>
            <a:pPr marL="344487" indent="-342900"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b="1" i="1" dirty="0">
                <a:solidFill>
                  <a:srgbClr val="000000"/>
                </a:solidFill>
                <a:latin typeface="+mn-lt"/>
              </a:rPr>
              <a:t>sociální stratifikace </a:t>
            </a:r>
            <a:r>
              <a:rPr lang="cs-CZ" altLang="cs-CZ" dirty="0">
                <a:solidFill>
                  <a:srgbClr val="000000"/>
                </a:solidFill>
                <a:latin typeface="+mn-lt"/>
              </a:rPr>
              <a:t>– bohatí x chudí, bezdomovci, jiný hodnotový systém v rámci populace</a:t>
            </a:r>
          </a:p>
          <a:p>
            <a:pPr marL="344487" indent="-342900"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b="1" i="1" dirty="0">
                <a:solidFill>
                  <a:srgbClr val="000000"/>
                </a:solidFill>
                <a:latin typeface="+mn-lt"/>
              </a:rPr>
              <a:t>role jednotlivce </a:t>
            </a:r>
            <a:r>
              <a:rPr lang="cs-CZ" altLang="cs-CZ" dirty="0">
                <a:solidFill>
                  <a:srgbClr val="000000"/>
                </a:solidFill>
                <a:latin typeface="+mn-lt"/>
              </a:rPr>
              <a:t>– způsob života (kouření, pohybové aktivity, alkoholismus, sexuální chování), zdraví by v hodnotovém spektru mělo být prioritou</a:t>
            </a:r>
          </a:p>
          <a:p>
            <a:pPr marL="344487" indent="-342900"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b="1" i="1" dirty="0">
                <a:solidFill>
                  <a:srgbClr val="000000"/>
                </a:solidFill>
                <a:latin typeface="+mn-lt"/>
              </a:rPr>
              <a:t>životní prostředí</a:t>
            </a:r>
          </a:p>
          <a:p>
            <a:pPr marL="344487" indent="-342900"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b="1" i="1" dirty="0">
                <a:solidFill>
                  <a:srgbClr val="000000"/>
                </a:solidFill>
                <a:latin typeface="+mn-lt"/>
              </a:rPr>
              <a:t>ekonomika</a:t>
            </a:r>
            <a:r>
              <a:rPr lang="cs-CZ" altLang="cs-CZ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dirty="0">
                <a:solidFill>
                  <a:srgbClr val="000000"/>
                </a:solidFill>
                <a:latin typeface="+mn-lt"/>
              </a:rPr>
              <a:t>- životní úroveň populace</a:t>
            </a:r>
            <a:r>
              <a:rPr lang="cs-CZ" altLang="cs-CZ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dirty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1816968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1928814" y="476251"/>
            <a:ext cx="8631237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r>
              <a:rPr lang="cs-CZ" altLang="cs-CZ" sz="2900" b="1">
                <a:solidFill>
                  <a:srgbClr val="1F497D"/>
                </a:solidFill>
                <a:latin typeface="Century Schoolbook" panose="02040604050505020304" pitchFamily="18" charset="0"/>
              </a:rPr>
              <a:t>       </a:t>
            </a:r>
            <a:br>
              <a:rPr lang="cs-CZ" altLang="cs-CZ" sz="2900" b="1">
                <a:solidFill>
                  <a:srgbClr val="1F497D"/>
                </a:solidFill>
                <a:latin typeface="Century Schoolbook" panose="02040604050505020304" pitchFamily="18" charset="0"/>
              </a:rPr>
            </a:br>
            <a:r>
              <a:rPr lang="cs-CZ" altLang="cs-CZ" sz="2900" b="1">
                <a:solidFill>
                  <a:srgbClr val="1F497D"/>
                </a:solidFill>
                <a:latin typeface="Century Schoolbook" panose="02040604050505020304" pitchFamily="18" charset="0"/>
              </a:rPr>
              <a:t>        OKRUH OSOB, KTERÉ BY MĚLY PŮSOBIT NA PACIENTA</a:t>
            </a: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C8450623-76EE-49B9-A53C-6D108B085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9588" y="1646238"/>
            <a:ext cx="89281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65113" indent="-265113">
              <a:tabLst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3513" algn="l"/>
                <a:tab pos="10769600" algn="l"/>
                <a:tab pos="10772775" algn="l"/>
                <a:tab pos="10775950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631825" indent="-266700">
              <a:tabLst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3513" algn="l"/>
                <a:tab pos="10769600" algn="l"/>
                <a:tab pos="10772775" algn="l"/>
                <a:tab pos="10775950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3513" algn="l"/>
                <a:tab pos="10769600" algn="l"/>
                <a:tab pos="10772775" algn="l"/>
                <a:tab pos="10775950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3513" algn="l"/>
                <a:tab pos="10769600" algn="l"/>
                <a:tab pos="10772775" algn="l"/>
                <a:tab pos="10775950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3513" algn="l"/>
                <a:tab pos="10769600" algn="l"/>
                <a:tab pos="10772775" algn="l"/>
                <a:tab pos="10775950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3513" algn="l"/>
                <a:tab pos="10769600" algn="l"/>
                <a:tab pos="10772775" algn="l"/>
                <a:tab pos="10775950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3513" algn="l"/>
                <a:tab pos="10769600" algn="l"/>
                <a:tab pos="10772775" algn="l"/>
                <a:tab pos="10775950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3513" algn="l"/>
                <a:tab pos="10769600" algn="l"/>
                <a:tab pos="10772775" algn="l"/>
                <a:tab pos="10775950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323513" algn="l"/>
                <a:tab pos="10769600" algn="l"/>
                <a:tab pos="10772775" algn="l"/>
                <a:tab pos="10775950" algn="l"/>
                <a:tab pos="10780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sz="2200" b="1" i="1" dirty="0">
                <a:solidFill>
                  <a:srgbClr val="000000"/>
                </a:solidFill>
                <a:latin typeface="+mn-lt"/>
              </a:rPr>
              <a:t>Lékaři</a:t>
            </a:r>
            <a:r>
              <a:rPr lang="cs-CZ" altLang="cs-CZ" sz="2200" i="1" dirty="0">
                <a:solidFill>
                  <a:srgbClr val="000000"/>
                </a:solidFill>
                <a:latin typeface="+mn-lt"/>
              </a:rPr>
              <a:t>	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Clr>
                <a:srgbClr val="4F81BD"/>
              </a:buClr>
              <a:buSzPct val="80000"/>
              <a:buFont typeface="Symbol" panose="05050102010706020507" pitchFamily="18" charset="2"/>
              <a:buChar char=""/>
              <a:defRPr/>
            </a:pPr>
            <a:r>
              <a:rPr lang="cs-CZ" altLang="cs-CZ" sz="2200" dirty="0">
                <a:solidFill>
                  <a:srgbClr val="000000"/>
                </a:solidFill>
                <a:latin typeface="+mn-lt"/>
              </a:rPr>
              <a:t>jsou kompetentními osobami jak z hlediska odborných znalostí, tak z hlediska důvěry pacientů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Clr>
                <a:srgbClr val="4F81BD"/>
              </a:buClr>
              <a:buSzPct val="80000"/>
              <a:buFont typeface="Symbol" panose="05050102010706020507" pitchFamily="18" charset="2"/>
              <a:buChar char=""/>
              <a:defRPr/>
            </a:pPr>
            <a:r>
              <a:rPr lang="cs-CZ" altLang="cs-CZ" sz="2200" dirty="0">
                <a:solidFill>
                  <a:srgbClr val="000000"/>
                </a:solidFill>
                <a:latin typeface="+mn-lt"/>
              </a:rPr>
              <a:t>mohou poskytnout informace o daném problému v souvislosti s celkovým zdravotním stavem pacienta a jeho léčením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Clr>
                <a:srgbClr val="4F81BD"/>
              </a:buClr>
              <a:buSzPct val="80000"/>
              <a:buFont typeface="Symbol" panose="05050102010706020507" pitchFamily="18" charset="2"/>
              <a:buChar char=""/>
              <a:defRPr/>
            </a:pPr>
            <a:r>
              <a:rPr lang="cs-CZ" altLang="cs-CZ" sz="2200" dirty="0">
                <a:solidFill>
                  <a:srgbClr val="000000"/>
                </a:solidFill>
                <a:latin typeface="+mn-lt"/>
              </a:rPr>
              <a:t>mají zodpovědnost vyplývající ze zákona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sz="2200" b="1" i="1" dirty="0">
                <a:solidFill>
                  <a:srgbClr val="000000"/>
                </a:solidFill>
                <a:latin typeface="+mn-lt"/>
              </a:rPr>
              <a:t>Sestry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Clr>
                <a:srgbClr val="4F81BD"/>
              </a:buClr>
              <a:buSzPct val="80000"/>
              <a:buFont typeface="Symbol" panose="05050102010706020507" pitchFamily="18" charset="2"/>
              <a:buChar char=""/>
              <a:defRPr/>
            </a:pPr>
            <a:r>
              <a:rPr lang="cs-CZ" altLang="cs-CZ" sz="2200" dirty="0">
                <a:solidFill>
                  <a:srgbClr val="000000"/>
                </a:solidFill>
                <a:latin typeface="+mn-lt"/>
              </a:rPr>
              <a:t>jsou s pacienty více času než lékař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Clr>
                <a:srgbClr val="4F81BD"/>
              </a:buClr>
              <a:buSzPct val="80000"/>
              <a:buFont typeface="Symbol" panose="05050102010706020507" pitchFamily="18" charset="2"/>
              <a:buChar char=""/>
              <a:defRPr/>
            </a:pPr>
            <a:r>
              <a:rPr lang="cs-CZ" altLang="cs-CZ" sz="2200" dirty="0">
                <a:solidFill>
                  <a:srgbClr val="000000"/>
                </a:solidFill>
                <a:latin typeface="+mn-lt"/>
              </a:rPr>
              <a:t>mají také zkušenosti s poskytováním zdravotní péče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sz="2200" b="1" i="1" dirty="0">
                <a:solidFill>
                  <a:srgbClr val="000000"/>
                </a:solidFill>
                <a:latin typeface="+mn-lt"/>
              </a:rPr>
              <a:t>Ostatní zdravotničtí pracovníci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Clr>
                <a:srgbClr val="4F81BD"/>
              </a:buClr>
              <a:buSzPct val="80000"/>
              <a:buFont typeface="Symbol" panose="05050102010706020507" pitchFamily="18" charset="2"/>
              <a:buChar char=""/>
              <a:defRPr/>
            </a:pPr>
            <a:r>
              <a:rPr lang="cs-CZ" altLang="cs-CZ" sz="2200" dirty="0">
                <a:solidFill>
                  <a:srgbClr val="000000"/>
                </a:solidFill>
                <a:latin typeface="+mn-lt"/>
              </a:rPr>
              <a:t>bývají v kontaktu s pacienty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Clr>
                <a:srgbClr val="4F81BD"/>
              </a:buClr>
              <a:buSzPct val="80000"/>
              <a:buFont typeface="Symbol" panose="05050102010706020507" pitchFamily="18" charset="2"/>
              <a:buChar char=""/>
              <a:defRPr/>
            </a:pPr>
            <a:r>
              <a:rPr lang="cs-CZ" altLang="cs-CZ" sz="2200" dirty="0">
                <a:solidFill>
                  <a:srgbClr val="000000"/>
                </a:solidFill>
                <a:latin typeface="+mn-lt"/>
              </a:rPr>
              <a:t>mohou pacientům zprostředkovat nabídky zdravotně osvětových akcí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70000"/>
              <a:defRPr/>
            </a:pPr>
            <a:endParaRPr lang="cs-CZ" alt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162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2462214" y="549275"/>
            <a:ext cx="8218487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r>
              <a:rPr lang="cs-CZ" altLang="cs-CZ" sz="3000" b="1">
                <a:solidFill>
                  <a:srgbClr val="1F497D"/>
                </a:solidFill>
                <a:latin typeface="Century Schoolbook" panose="02040604050505020304" pitchFamily="18" charset="0"/>
              </a:rPr>
              <a:t>OŠETŘOVATELSTVÍ SOUČASNOSTI</a:t>
            </a: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5C5A7E6C-2631-42F8-9405-78B441B04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5300" y="1292226"/>
            <a:ext cx="8642350" cy="544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65113" indent="-265113"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sz="1900" dirty="0">
                <a:solidFill>
                  <a:srgbClr val="000000"/>
                </a:solidFill>
                <a:latin typeface="+mn-lt"/>
              </a:rPr>
              <a:t>orientováno na zdraví, jeho podporu a udržení 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70000"/>
              <a:defRPr/>
            </a:pPr>
            <a:r>
              <a:rPr lang="cs-CZ" altLang="cs-CZ" sz="1900" dirty="0">
                <a:solidFill>
                  <a:srgbClr val="000000"/>
                </a:solidFill>
                <a:latin typeface="+mn-lt"/>
              </a:rPr>
              <a:t>… dokazuje to koncepce ošetřovatelství </a:t>
            </a:r>
          </a:p>
          <a:p>
            <a:pPr algn="ctr">
              <a:lnSpc>
                <a:spcPct val="90000"/>
              </a:lnSpc>
              <a:spcBef>
                <a:spcPts val="600"/>
              </a:spcBef>
              <a:buSzPct val="70000"/>
              <a:defRPr/>
            </a:pPr>
            <a:endParaRPr lang="cs-CZ" altLang="cs-CZ" sz="1900" b="1" i="1" dirty="0">
              <a:solidFill>
                <a:srgbClr val="000000"/>
              </a:solidFill>
              <a:latin typeface="+mn-lt"/>
            </a:endParaRPr>
          </a:p>
          <a:p>
            <a:pPr algn="ctr">
              <a:lnSpc>
                <a:spcPct val="90000"/>
              </a:lnSpc>
              <a:spcBef>
                <a:spcPts val="600"/>
              </a:spcBef>
              <a:buSzPct val="70000"/>
              <a:defRPr/>
            </a:pPr>
            <a:r>
              <a:rPr lang="cs-CZ" altLang="cs-CZ" sz="1900" b="1" i="1" dirty="0">
                <a:solidFill>
                  <a:srgbClr val="000000"/>
                </a:solidFill>
                <a:latin typeface="+mn-lt"/>
              </a:rPr>
              <a:t>„KONCEPCE OŠETŘOVATELSTVÍ“</a:t>
            </a:r>
          </a:p>
          <a:p>
            <a:pPr>
              <a:spcBef>
                <a:spcPts val="600"/>
              </a:spcBef>
              <a:buSzPct val="70000"/>
              <a:defRPr/>
            </a:pPr>
            <a:r>
              <a:rPr lang="cs-CZ" altLang="cs-CZ" sz="1900" i="1" dirty="0">
                <a:solidFill>
                  <a:srgbClr val="000000"/>
                </a:solidFill>
                <a:latin typeface="+mn-lt"/>
              </a:rPr>
              <a:t>(VĚSTNÍK MINISTERSTVA ZDRAVOTNICTVÍ ČESKÉ REPUBLIKY, ZÁŘÍ 2004, ČÁSTKA 9)</a:t>
            </a:r>
            <a:r>
              <a:rPr lang="cs-CZ" altLang="cs-CZ" sz="1900" b="1" i="1" dirty="0">
                <a:solidFill>
                  <a:srgbClr val="000000"/>
                </a:solidFill>
                <a:latin typeface="+mn-lt"/>
              </a:rPr>
              <a:t> </a:t>
            </a:r>
          </a:p>
          <a:p>
            <a:pPr>
              <a:spcBef>
                <a:spcPts val="600"/>
              </a:spcBef>
              <a:buClr>
                <a:srgbClr val="1F497D"/>
              </a:buClr>
              <a:buSzPct val="70000"/>
              <a:buFont typeface="Century Schoolbook" panose="02040604050505020304" pitchFamily="18" charset="0"/>
              <a:buChar char="o"/>
              <a:defRPr/>
            </a:pPr>
            <a:r>
              <a:rPr lang="cs-CZ" altLang="cs-CZ" sz="1900" b="1" i="1" dirty="0">
                <a:solidFill>
                  <a:srgbClr val="000000"/>
                </a:solidFill>
                <a:latin typeface="+mn-lt"/>
              </a:rPr>
              <a:t> Ošetřovatelství má nezastupitelné postavení v péči o zdraví člověka.</a:t>
            </a:r>
            <a:r>
              <a:rPr lang="cs-CZ" altLang="cs-CZ" sz="1900" i="1" dirty="0">
                <a:solidFill>
                  <a:srgbClr val="000000"/>
                </a:solidFill>
                <a:latin typeface="+mn-lt"/>
              </a:rPr>
              <a:t> </a:t>
            </a:r>
          </a:p>
          <a:p>
            <a:pPr>
              <a:spcBef>
                <a:spcPts val="600"/>
              </a:spcBef>
              <a:buClr>
                <a:srgbClr val="1F497D"/>
              </a:buClr>
              <a:buSzPct val="70000"/>
              <a:buFont typeface="Century Schoolbook" panose="02040604050505020304" pitchFamily="18" charset="0"/>
              <a:buChar char="o"/>
              <a:defRPr/>
            </a:pPr>
            <a:r>
              <a:rPr lang="cs-CZ" altLang="cs-CZ" sz="1900" i="1" dirty="0">
                <a:solidFill>
                  <a:srgbClr val="000000"/>
                </a:solidFill>
                <a:latin typeface="+mn-lt"/>
              </a:rPr>
              <a:t> Ošetřovatelská péče - soubor odborných činností zaměřených </a:t>
            </a:r>
            <a:r>
              <a:rPr lang="cs-CZ" altLang="cs-CZ" sz="1900" b="1" i="1" u="sng" dirty="0">
                <a:solidFill>
                  <a:srgbClr val="000000"/>
                </a:solidFill>
                <a:latin typeface="+mn-lt"/>
              </a:rPr>
              <a:t>na prevenci, udržení</a:t>
            </a:r>
            <a:r>
              <a:rPr lang="cs-CZ" altLang="cs-CZ" sz="1900" i="1" dirty="0">
                <a:solidFill>
                  <a:srgbClr val="000000"/>
                </a:solidFill>
                <a:latin typeface="+mn-lt"/>
              </a:rPr>
              <a:t>, </a:t>
            </a:r>
            <a:r>
              <a:rPr lang="cs-CZ" altLang="cs-CZ" sz="1900" b="1" i="1" u="sng" dirty="0">
                <a:solidFill>
                  <a:srgbClr val="000000"/>
                </a:solidFill>
                <a:latin typeface="+mn-lt"/>
              </a:rPr>
              <a:t>podporu a navrácení zdraví jednotlivců, rodin a osob, majících společné  sociální prostředí</a:t>
            </a:r>
            <a:r>
              <a:rPr lang="cs-CZ" altLang="cs-CZ" sz="1900" i="1" dirty="0">
                <a:solidFill>
                  <a:srgbClr val="000000"/>
                </a:solidFill>
                <a:latin typeface="+mn-lt"/>
              </a:rPr>
              <a:t> nebo trpících obdobnými zdravotními obtížemi.</a:t>
            </a:r>
          </a:p>
          <a:p>
            <a:pPr>
              <a:spcBef>
                <a:spcPts val="600"/>
              </a:spcBef>
              <a:buSzPct val="70000"/>
              <a:defRPr/>
            </a:pPr>
            <a:r>
              <a:rPr lang="cs-CZ" altLang="cs-CZ" sz="1900" b="1" i="1" dirty="0">
                <a:solidFill>
                  <a:srgbClr val="000000"/>
                </a:solidFill>
                <a:latin typeface="+mn-lt"/>
              </a:rPr>
              <a:t>Cíle ošetřovatelství: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sz="1900" i="1" dirty="0">
                <a:solidFill>
                  <a:srgbClr val="000000"/>
                </a:solidFill>
                <a:latin typeface="+mn-lt"/>
              </a:rPr>
              <a:t>podporovat a upevňovat zdraví,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sz="1900" i="1" dirty="0">
                <a:solidFill>
                  <a:srgbClr val="000000"/>
                </a:solidFill>
                <a:latin typeface="+mn-lt"/>
              </a:rPr>
              <a:t>podílet se na navrácení zdraví,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sz="1900" i="1" dirty="0">
                <a:solidFill>
                  <a:srgbClr val="000000"/>
                </a:solidFill>
                <a:latin typeface="+mn-lt"/>
              </a:rPr>
              <a:t>zmírňovat utrpení nemocného člověka,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sz="1900" i="1" dirty="0">
                <a:solidFill>
                  <a:srgbClr val="000000"/>
                </a:solidFill>
                <a:latin typeface="+mn-lt"/>
              </a:rPr>
              <a:t>zajistit klidné umírání a důstojnou smrt	</a:t>
            </a:r>
          </a:p>
          <a:p>
            <a:pPr>
              <a:spcBef>
                <a:spcPts val="600"/>
              </a:spcBef>
              <a:buSzPct val="70000"/>
              <a:defRPr/>
            </a:pPr>
            <a:endParaRPr lang="cs-CZ" altLang="cs-CZ" sz="1900" i="1" dirty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SzPct val="70000"/>
              <a:defRPr/>
            </a:pPr>
            <a:endParaRPr lang="cs-CZ" altLang="cs-CZ" sz="1900" i="1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24580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4868863"/>
            <a:ext cx="24765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81109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F3D790-A538-4E05-B4B4-973EEFB56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1" y="763588"/>
            <a:ext cx="7273925" cy="1293812"/>
          </a:xfrm>
        </p:spPr>
        <p:txBody>
          <a:bodyPr/>
          <a:lstStyle/>
          <a:p>
            <a:pPr>
              <a:defRPr/>
            </a:pP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  <a:latin typeface="Century Schoolbook" panose="02040604050505020304" pitchFamily="18" charset="0"/>
              </a:rPr>
              <a:t>Kompetence sester podle  </a:t>
            </a:r>
            <a:br>
              <a:rPr lang="cs-CZ" sz="3000" b="1" dirty="0">
                <a:solidFill>
                  <a:schemeClr val="accent6">
                    <a:lumMod val="50000"/>
                  </a:schemeClr>
                </a:solidFill>
                <a:latin typeface="Century Schoolbook" panose="02040604050505020304" pitchFamily="18" charset="0"/>
              </a:rPr>
            </a:b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  <a:latin typeface="Century Schoolbook" panose="02040604050505020304" pitchFamily="18" charset="0"/>
              </a:rPr>
              <a:t>§ 4 vyhlášky č. 55/2011 Sb.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999527-4ECF-4911-8512-3ACDE6E71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dirty="0"/>
              <a:t>Všeobecná sestra vykonává činnosti podle § 3 odst. 1 a dále bez odborného dohledu a bez indikace, v souladu s diagnózou stanovenou lékařem poskytuje, případně zajišťuje základní a specializovanou ošetřovatelskou péči prostřednictvím ošetřovatelského procesu. Přitom zejména může:</a:t>
            </a:r>
            <a:endParaRPr lang="cs-CZ" dirty="0">
              <a:solidFill>
                <a:srgbClr val="494A48"/>
              </a:solidFill>
            </a:endParaRPr>
          </a:p>
          <a:p>
            <a:pPr>
              <a:defRPr/>
            </a:pPr>
            <a:r>
              <a:rPr lang="cs-CZ" dirty="0"/>
              <a:t>p) motivovat a </a:t>
            </a:r>
            <a:r>
              <a:rPr lang="cs-CZ" dirty="0" err="1"/>
              <a:t>edukovat</a:t>
            </a:r>
            <a:r>
              <a:rPr lang="cs-CZ" dirty="0"/>
              <a:t> jednotlivce, rodiny a skupiny k přijetí zdravého životního stylu a k péči o sebe </a:t>
            </a:r>
          </a:p>
          <a:p>
            <a:pPr>
              <a:defRPr/>
            </a:pPr>
            <a:endParaRPr lang="cs-CZ" dirty="0"/>
          </a:p>
        </p:txBody>
      </p:sp>
      <p:pic>
        <p:nvPicPr>
          <p:cNvPr id="26628" name="Picture 2" descr="Související obráz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564" y="4941889"/>
            <a:ext cx="2116137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869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2438400" y="2286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r>
              <a:rPr lang="cs-CZ" altLang="cs-CZ" sz="3000" b="1">
                <a:solidFill>
                  <a:srgbClr val="1F497D"/>
                </a:solidFill>
                <a:latin typeface="Century Schoolbook" panose="02040604050505020304" pitchFamily="18" charset="0"/>
              </a:rPr>
              <a:t>VÝCHOVA KE ZDRAVÍ</a:t>
            </a: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91E0CA6D-5032-4685-AE97-BD930FE1E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8626" y="1639888"/>
            <a:ext cx="8512175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73050" indent="-265113"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SzPct val="70000"/>
              <a:defRPr/>
            </a:pPr>
            <a:r>
              <a:rPr lang="cs-CZ" altLang="cs-CZ" b="1" dirty="0">
                <a:solidFill>
                  <a:srgbClr val="000000"/>
                </a:solidFill>
                <a:latin typeface="+mn-lt"/>
              </a:rPr>
              <a:t>= činnosti s cílem: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dirty="0">
                <a:solidFill>
                  <a:srgbClr val="000000"/>
                </a:solidFill>
                <a:latin typeface="+mn-lt"/>
              </a:rPr>
              <a:t>poskytnout lidem přístupným způsobem dostatek informací o možnostech a způsobech, jak předcházet nemocem, 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dirty="0">
                <a:solidFill>
                  <a:srgbClr val="000000"/>
                </a:solidFill>
                <a:latin typeface="+mn-lt"/>
              </a:rPr>
              <a:t>zlepšit znalosti, 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dirty="0">
                <a:solidFill>
                  <a:srgbClr val="000000"/>
                </a:solidFill>
                <a:latin typeface="+mn-lt"/>
              </a:rPr>
              <a:t>motivovat, 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dirty="0">
                <a:solidFill>
                  <a:srgbClr val="000000"/>
                </a:solidFill>
                <a:latin typeface="+mn-lt"/>
              </a:rPr>
              <a:t>ovlivnit postoje 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  <a:defRPr/>
            </a:pPr>
            <a:r>
              <a:rPr lang="cs-CZ" altLang="cs-CZ" dirty="0">
                <a:solidFill>
                  <a:srgbClr val="000000"/>
                </a:solidFill>
                <a:latin typeface="+mn-lt"/>
              </a:rPr>
              <a:t>přivést lidi k aktivnímu zájmu o své zdraví a konečně ke změně chování vedoucí k posílení zdraví.</a:t>
            </a:r>
          </a:p>
        </p:txBody>
      </p:sp>
      <p:pic>
        <p:nvPicPr>
          <p:cNvPr id="28676" name="Picture 7" descr="Výsledek obrázku pro zdravý životní sty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7439" y="5018088"/>
            <a:ext cx="1489075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07534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4743D2A84CDF4BAB48D54C815D26EE" ma:contentTypeVersion="12" ma:contentTypeDescription="Vytvoří nový dokument" ma:contentTypeScope="" ma:versionID="7939e8c19e601385969536dc0bc0015a">
  <xsd:schema xmlns:xsd="http://www.w3.org/2001/XMLSchema" xmlns:xs="http://www.w3.org/2001/XMLSchema" xmlns:p="http://schemas.microsoft.com/office/2006/metadata/properties" xmlns:ns3="79b7b8bb-93ec-47cc-a1d6-47c5928ac23a" xmlns:ns4="89332cfc-b023-4904-b12a-69ce444ff898" targetNamespace="http://schemas.microsoft.com/office/2006/metadata/properties" ma:root="true" ma:fieldsID="0c455c7d887368613cfc0573370eb5a2" ns3:_="" ns4:_="">
    <xsd:import namespace="79b7b8bb-93ec-47cc-a1d6-47c5928ac23a"/>
    <xsd:import namespace="89332cfc-b023-4904-b12a-69ce444ff8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b7b8bb-93ec-47cc-a1d6-47c5928ac2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332cfc-b023-4904-b12a-69ce444ff89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D8EA54-FCDE-4C53-BC95-F76FE7115B9B}">
  <ds:schemaRefs>
    <ds:schemaRef ds:uri="79b7b8bb-93ec-47cc-a1d6-47c5928ac23a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89332cfc-b023-4904-b12a-69ce444ff898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F70A0AB-9693-4175-B1F9-F3BB842973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4CE7C3-5CD0-46C1-8B77-B8F32D0819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b7b8bb-93ec-47cc-a1d6-47c5928ac23a"/>
    <ds:schemaRef ds:uri="89332cfc-b023-4904-b12a-69ce444ff8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724</Words>
  <PresentationFormat>Širokoúhlá obrazovka</PresentationFormat>
  <Paragraphs>169</Paragraphs>
  <Slides>20</Slides>
  <Notes>19</Notes>
  <HiddenSlides>0</HiddenSlides>
  <MMClips>0</MMClips>
  <ScaleCrop>false</ScaleCrop>
  <HeadingPairs>
    <vt:vector size="8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20</vt:i4>
      </vt:variant>
    </vt:vector>
  </HeadingPairs>
  <TitlesOfParts>
    <vt:vector size="30" baseType="lpstr">
      <vt:lpstr>Arial Unicode MS</vt:lpstr>
      <vt:lpstr>Microsoft YaHei</vt:lpstr>
      <vt:lpstr>Arial</vt:lpstr>
      <vt:lpstr>Calibri</vt:lpstr>
      <vt:lpstr>Calibri Light</vt:lpstr>
      <vt:lpstr>Century Schoolbook</vt:lpstr>
      <vt:lpstr>Symbol</vt:lpstr>
      <vt:lpstr>Times New Roman</vt:lpstr>
      <vt:lpstr>Wingdings</vt:lpstr>
      <vt:lpstr>Motiv Office</vt:lpstr>
      <vt:lpstr>Zdravý životní styl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Kompetence sester podle   § 4 vyhlášky č. 55/2011 Sb.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2020-07-28T16:37:17Z</dcterms:created>
  <dcterms:modified xsi:type="dcterms:W3CDTF">2020-10-23T08:12:04Z</dcterms:modified>
</cp:coreProperties>
</file>