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D0DFCC83-0D3C-41A0-BE8C-ED793C1DC7B9}">
          <p14:sldIdLst>
            <p14:sldId id="262"/>
          </p14:sldIdLst>
        </p14:section>
        <p14:section name="Oddíl bez názvu" id="{23F1C39E-AF10-4625-9E8F-70F156FAB0FF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37D53-88B5-4914-998E-8ACC15CD2A02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543EF3-C95C-4640-93B0-879E07984B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10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CCD9571-9B67-4534-8AF9-7334BFDE0BF8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cs-CZ" altLang="cs-CZ"/>
          </a:p>
        </p:txBody>
      </p:sp>
      <p:sp>
        <p:nvSpPr>
          <p:cNvPr id="3686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8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84674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72913CB-075E-4A76-A957-AB0A146CE5F2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12</a:t>
            </a:fld>
            <a:endParaRPr lang="cs-CZ" altLang="cs-CZ"/>
          </a:p>
        </p:txBody>
      </p:sp>
      <p:sp>
        <p:nvSpPr>
          <p:cNvPr id="5632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1938" cy="371951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15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46076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34BBC82-C0A7-48B8-BAAF-581DCE11F79F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cs-CZ" altLang="cs-CZ"/>
          </a:p>
        </p:txBody>
      </p:sp>
      <p:sp>
        <p:nvSpPr>
          <p:cNvPr id="5837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1938" cy="3719512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1575" cy="446405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173419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71F324E-3F53-4186-86DF-D181F4566F74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17</a:t>
            </a:fld>
            <a:endParaRPr lang="cs-CZ" altLang="cs-CZ"/>
          </a:p>
        </p:txBody>
      </p:sp>
      <p:sp>
        <p:nvSpPr>
          <p:cNvPr id="6349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22212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66D554D-3671-45DE-A251-82B7648E06AB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cs-CZ" altLang="cs-CZ"/>
          </a:p>
        </p:txBody>
      </p:sp>
      <p:sp>
        <p:nvSpPr>
          <p:cNvPr id="3891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866363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EA366E4-A837-47DE-A2D3-ED69500DA5BF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cs-CZ" altLang="cs-CZ"/>
          </a:p>
        </p:txBody>
      </p:sp>
      <p:sp>
        <p:nvSpPr>
          <p:cNvPr id="4096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17575" y="744538"/>
            <a:ext cx="4964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03212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EF083A2-EFDA-4F31-8974-0A79171284BC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5</a:t>
            </a:fld>
            <a:endParaRPr lang="cs-CZ" altLang="cs-CZ"/>
          </a:p>
        </p:txBody>
      </p:sp>
      <p:sp>
        <p:nvSpPr>
          <p:cNvPr id="4301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2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74489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9D8F868C-4E9A-4A7D-BEB4-2DEF29EA3F54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cs-CZ" altLang="cs-CZ"/>
          </a:p>
        </p:txBody>
      </p:sp>
      <p:sp>
        <p:nvSpPr>
          <p:cNvPr id="45059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60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529684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47365FAB-6BDE-496E-BF5F-295096D8C0F7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7</a:t>
            </a:fld>
            <a:endParaRPr lang="cs-CZ" altLang="cs-CZ"/>
          </a:p>
        </p:txBody>
      </p:sp>
      <p:sp>
        <p:nvSpPr>
          <p:cNvPr id="47107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8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164760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AA9B9576-5AB8-45F7-903F-AA9AA185427F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8</a:t>
            </a:fld>
            <a:endParaRPr lang="cs-CZ" altLang="cs-CZ"/>
          </a:p>
        </p:txBody>
      </p:sp>
      <p:sp>
        <p:nvSpPr>
          <p:cNvPr id="49155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6" name="Rectangle 2"/>
          <p:cNvSpPr>
            <a:spLocks noChangeArrowheads="1"/>
          </p:cNvSpPr>
          <p:nvPr>
            <p:ph type="body" idx="1"/>
          </p:nvPr>
        </p:nvSpPr>
        <p:spPr>
          <a:xfrm>
            <a:off x="906463" y="4714875"/>
            <a:ext cx="4984750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96490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9D344B4-6F1D-46A8-9A55-25596CF561FF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9</a:t>
            </a:fld>
            <a:endParaRPr lang="cs-CZ" altLang="cs-CZ"/>
          </a:p>
        </p:txBody>
      </p:sp>
      <p:sp>
        <p:nvSpPr>
          <p:cNvPr id="51203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95288" y="690563"/>
            <a:ext cx="6130925" cy="344963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4" name="Rectangle 2"/>
          <p:cNvSpPr>
            <a:spLocks noChangeArrowheads="1"/>
          </p:cNvSpPr>
          <p:nvPr>
            <p:ph type="body" idx="1"/>
          </p:nvPr>
        </p:nvSpPr>
        <p:spPr>
          <a:xfrm>
            <a:off x="922338" y="4370388"/>
            <a:ext cx="5075237" cy="41402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164119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8663" algn="l"/>
                <a:tab pos="1457325" algn="l"/>
                <a:tab pos="2185988" algn="l"/>
                <a:tab pos="29162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04AEDC3-0137-4348-80DE-3A886B8E1E00}" type="slidenum">
              <a:rPr lang="cs-CZ" altLang="cs-CZ"/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10</a:t>
            </a:fld>
            <a:endParaRPr lang="cs-CZ" altLang="cs-CZ"/>
          </a:p>
        </p:txBody>
      </p:sp>
      <p:sp>
        <p:nvSpPr>
          <p:cNvPr id="53251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395288" y="690563"/>
            <a:ext cx="6130925" cy="3449637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>
            <a:spLocks noChangeArrowheads="1"/>
          </p:cNvSpPr>
          <p:nvPr>
            <p:ph type="body" idx="1"/>
          </p:nvPr>
        </p:nvSpPr>
        <p:spPr>
          <a:xfrm>
            <a:off x="922338" y="4370388"/>
            <a:ext cx="5075237" cy="41402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126434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23.10.2020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Zdravý životní styl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/>
          <p:cNvSpPr txBox="1">
            <a:spLocks noChangeArrowheads="1"/>
          </p:cNvSpPr>
          <p:nvPr/>
        </p:nvSpPr>
        <p:spPr bwMode="auto">
          <a:xfrm>
            <a:off x="2224088" y="620713"/>
            <a:ext cx="7772400" cy="1179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buSzPct val="100000"/>
            </a:pPr>
            <a:r>
              <a:rPr lang="cs-CZ" altLang="cs-CZ" sz="3000" b="1">
                <a:solidFill>
                  <a:srgbClr val="003366"/>
                </a:solidFill>
              </a:rPr>
              <a:t>Zdraví pro všechny v 21.století </a:t>
            </a:r>
          </a:p>
          <a:p>
            <a:pPr algn="ctr">
              <a:buSzPct val="100000"/>
            </a:pPr>
            <a:r>
              <a:rPr lang="cs-CZ" altLang="cs-CZ" sz="3000" b="1">
                <a:solidFill>
                  <a:srgbClr val="003366"/>
                </a:solidFill>
              </a:rPr>
              <a:t>(Zdraví 21)</a:t>
            </a:r>
          </a:p>
        </p:txBody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1992313" y="1916113"/>
            <a:ext cx="828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15925" indent="-381000"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5925" algn="l"/>
                <a:tab pos="863600" algn="l"/>
                <a:tab pos="1312863" algn="l"/>
                <a:tab pos="1762125" algn="l"/>
                <a:tab pos="2211388" algn="l"/>
                <a:tab pos="2660650" algn="l"/>
                <a:tab pos="3109913" algn="l"/>
                <a:tab pos="3559175" algn="l"/>
                <a:tab pos="4008438" algn="l"/>
                <a:tab pos="4457700" algn="l"/>
                <a:tab pos="4906963" algn="l"/>
                <a:tab pos="5356225" algn="l"/>
                <a:tab pos="5805488" algn="l"/>
                <a:tab pos="6254750" algn="l"/>
                <a:tab pos="6704013" algn="l"/>
                <a:tab pos="7153275" algn="l"/>
                <a:tab pos="7602538" algn="l"/>
                <a:tab pos="8051800" algn="l"/>
                <a:tab pos="8501063" algn="l"/>
                <a:tab pos="8950325" algn="l"/>
                <a:tab pos="9399588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program WHO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mobilizace společnosti pro rozvoj zdraví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priority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: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společenská závažnost, prevence, ekonomická hlediska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hlavní problémy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: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kardiovaskulární choroby, nádory, úrazy, poruchy reprodukce, duševní choroby, drogy, AIDS</a:t>
            </a:r>
          </a:p>
          <a:p>
            <a:pPr>
              <a:spcBef>
                <a:spcPts val="60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snižování rizik:</a:t>
            </a: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výživa, kouření, alkohol, drogy, sex, pohybové aktivity</a:t>
            </a:r>
          </a:p>
        </p:txBody>
      </p:sp>
    </p:spTree>
    <p:extLst>
      <p:ext uri="{BB962C8B-B14F-4D97-AF65-F5344CB8AC3E}">
        <p14:creationId xmlns:p14="http://schemas.microsoft.com/office/powerpoint/2010/main" val="967321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44D5C4-08E9-4E9B-86B6-3F58F5E12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0013" y="476251"/>
            <a:ext cx="7459662" cy="777875"/>
          </a:xfrm>
        </p:spPr>
        <p:txBody>
          <a:bodyPr/>
          <a:lstStyle/>
          <a:p>
            <a:pPr>
              <a:defRPr/>
            </a:pPr>
            <a:r>
              <a:rPr lang="cs-CZ" b="1" cap="none" dirty="0"/>
              <a:t>Cíle</a:t>
            </a:r>
            <a:r>
              <a:rPr lang="cs-CZ" b="1" dirty="0"/>
              <a:t> Zdraví 21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1863725" y="2006600"/>
            <a:ext cx="8218488" cy="4865688"/>
          </a:xfrm>
        </p:spPr>
        <p:txBody>
          <a:bodyPr/>
          <a:lstStyle/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1: Solidarita ve zdraví v evropském regionu 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2: Spravedlnost ve zdraví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3: Zdravý start do života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4: Zdraví mladých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5: Zdravé stárnutí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6: Zlepšení duševního zdraví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7: Prevence infekčních onemocnění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8: Snížení výskytu neinfekčních nemocí</a:t>
            </a:r>
          </a:p>
          <a:p>
            <a:pPr eaLnBrk="1" hangingPunct="1"/>
            <a:r>
              <a:rPr lang="cs-CZ" altLang="cs-CZ" sz="2000" b="1">
                <a:latin typeface="Century Schoolbook" panose="02040604050505020304" pitchFamily="18" charset="0"/>
              </a:rPr>
              <a:t>Cíl 9: Snížení výskytu poranění způsobených násilím a úrazy</a:t>
            </a:r>
          </a:p>
        </p:txBody>
      </p:sp>
    </p:spTree>
    <p:extLst>
      <p:ext uri="{BB962C8B-B14F-4D97-AF65-F5344CB8AC3E}">
        <p14:creationId xmlns:p14="http://schemas.microsoft.com/office/powerpoint/2010/main" val="2467780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/>
          <p:cNvSpPr txBox="1">
            <a:spLocks noChangeArrowheads="1"/>
          </p:cNvSpPr>
          <p:nvPr/>
        </p:nvSpPr>
        <p:spPr bwMode="auto">
          <a:xfrm>
            <a:off x="2387600" y="1484314"/>
            <a:ext cx="8280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000000"/>
                </a:solidFill>
                <a:latin typeface="Century Schoolbook" panose="02040604050505020304" pitchFamily="18" charset="0"/>
              </a:rPr>
              <a:t>„Zdraví 2020 – Národní strategie ochrany a podpory zdraví a prevence nemocí“</a:t>
            </a:r>
            <a:endParaRPr lang="cs-CZ" altLang="cs-CZ" sz="3000" b="1">
              <a:solidFill>
                <a:srgbClr val="1F497D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49154" name="Text Box 2">
            <a:extLst>
              <a:ext uri="{FF2B5EF4-FFF2-40B4-BE49-F238E27FC236}">
                <a16:creationId xmlns:a16="http://schemas.microsoft.com/office/drawing/2014/main" id="{48F4E3D8-430E-4980-97E1-B78FE60D1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36763" y="2520950"/>
            <a:ext cx="8496300" cy="433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346075" indent="-342900"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pl-PL" sz="2000" dirty="0">
                <a:latin typeface="Century Schoolbook" panose="02040604050505020304" pitchFamily="18" charset="0"/>
              </a:rPr>
              <a:t>program založen na principech programu </a:t>
            </a:r>
            <a:r>
              <a:rPr lang="cs-CZ" sz="2000" dirty="0">
                <a:latin typeface="Century Schoolbook" panose="02040604050505020304" pitchFamily="18" charset="0"/>
              </a:rPr>
              <a:t>Světové zdravotnické organizace „Zdraví 2020“ a „Koncepce hygienické služby a primární prevence v ochraně veřejného zdraví“</a:t>
            </a:r>
          </a:p>
          <a:p>
            <a:pPr marL="3175" indent="0">
              <a:buClr>
                <a:srgbClr val="000000"/>
              </a:buClr>
              <a:buSzPct val="100000"/>
              <a:defRPr/>
            </a:pPr>
            <a:endParaRPr lang="cs-CZ" sz="2000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důraz - zlepšení zdraví a životní pohody obyvatel, snížení nerovnosti v oblasti zdraví a posílení role veřejného zdravotnictví</a:t>
            </a:r>
          </a:p>
          <a:p>
            <a:pPr>
              <a:buClr>
                <a:srgbClr val="000000"/>
              </a:buClr>
              <a:buSzPct val="100000"/>
              <a:buFontTx/>
              <a:buChar char="-"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Cíl - vytvořit udržitelný zdravotní systém, založený na kvalitě, dostupnosti a principu rovnocenného postaveni lidi, jako partnerů při </a:t>
            </a:r>
            <a:r>
              <a:rPr lang="it-IT" sz="2000" dirty="0">
                <a:latin typeface="Century Schoolbook" panose="02040604050505020304" pitchFamily="18" charset="0"/>
              </a:rPr>
              <a:t>dosahovani lepšiho zdravi pro všechny.</a:t>
            </a:r>
            <a:endParaRPr lang="cs-CZ" altLang="cs-CZ" sz="2000" b="1" i="1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80338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/>
          <p:cNvSpPr txBox="1">
            <a:spLocks noChangeArrowheads="1"/>
          </p:cNvSpPr>
          <p:nvPr/>
        </p:nvSpPr>
        <p:spPr bwMode="auto">
          <a:xfrm>
            <a:off x="1919289" y="1282700"/>
            <a:ext cx="8650287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Zdraví 2020 Národní strategie ochrany a podpory zdraví a prevence nemocí v ČR</a:t>
            </a: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93B44EE8-EEA4-41E7-961C-72276E62EA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0" y="2492376"/>
            <a:ext cx="878205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82575" indent="-282575"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2575" algn="l"/>
                <a:tab pos="730250" algn="l"/>
                <a:tab pos="1179513" algn="l"/>
                <a:tab pos="1628775" algn="l"/>
                <a:tab pos="2078038" algn="l"/>
                <a:tab pos="2527300" algn="l"/>
                <a:tab pos="2976563" algn="l"/>
                <a:tab pos="3425825" algn="l"/>
                <a:tab pos="3875088" algn="l"/>
                <a:tab pos="4324350" algn="l"/>
                <a:tab pos="4773613" algn="l"/>
                <a:tab pos="5222875" algn="l"/>
                <a:tab pos="5672138" algn="l"/>
                <a:tab pos="6121400" algn="l"/>
                <a:tab pos="6570663" algn="l"/>
                <a:tab pos="7019925" algn="l"/>
                <a:tab pos="7469188" algn="l"/>
                <a:tab pos="7918450" algn="l"/>
                <a:tab pos="8367713" algn="l"/>
                <a:tab pos="8816975" algn="l"/>
                <a:tab pos="926623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marL="285750" indent="-285750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Struktura – </a:t>
            </a:r>
            <a:r>
              <a:rPr lang="cs-CZ" sz="2000" dirty="0">
                <a:latin typeface="Century Schoolbook" panose="02040604050505020304" pitchFamily="18" charset="0"/>
              </a:rPr>
              <a:t>hlavní cíl, dva strategické cíle, čtyři prioritní oblasti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sz="2000" b="1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Hlavní cíl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Zlepšit zdravotní stav populace a snižovat výskyt nemoci a předčasných úmrtí, kterým lze předcházet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altLang="cs-CZ" sz="2000" b="1" dirty="0">
              <a:latin typeface="Century Schoolbook" panose="02040604050505020304" pitchFamily="18" charset="0"/>
            </a:endParaRP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000" b="1" dirty="0">
                <a:latin typeface="Century Schoolbook" panose="02040604050505020304" pitchFamily="18" charset="0"/>
              </a:rPr>
              <a:t>Strategické cíle</a:t>
            </a:r>
          </a:p>
          <a:p>
            <a:pPr marL="0" indent="0">
              <a:spcBef>
                <a:spcPts val="600"/>
              </a:spcBef>
              <a:buClr>
                <a:srgbClr val="000000"/>
              </a:buClr>
              <a:buSzPct val="100000"/>
              <a:defRPr/>
            </a:pPr>
            <a:r>
              <a:rPr lang="cs-CZ" altLang="cs-CZ" sz="2000" dirty="0">
                <a:latin typeface="Century Schoolbook" panose="02040604050505020304" pitchFamily="18" charset="0"/>
              </a:rPr>
              <a:t>SC 1 Zlepšit zdraví obyvatel a snížit nerovnosti v oblasti zdraví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cs-CZ" altLang="cs-CZ" sz="2000" dirty="0">
                <a:latin typeface="Century Schoolbook" panose="02040604050505020304" pitchFamily="18" charset="0"/>
              </a:rPr>
              <a:t>SC 2 </a:t>
            </a:r>
            <a:r>
              <a:rPr lang="cs-CZ" sz="2000" dirty="0">
                <a:latin typeface="Century Schoolbook" panose="02040604050505020304" pitchFamily="18" charset="0"/>
              </a:rPr>
              <a:t>Posílit roli veřejné správy v oblasti zdraví a přizvat k řízení a rozhodovaní všechny složky společnosti, sociální skupiny i jednotlivce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cs-CZ" altLang="cs-CZ" sz="18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17601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12AD0-ED1E-432A-B1A2-25340C227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000" b="1" dirty="0">
                <a:latin typeface="Century Schoolbook" panose="02040604050505020304" pitchFamily="18" charset="0"/>
              </a:rPr>
              <a:t>Prioritní oblasti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F7950E-6134-4484-939D-E737836EA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8" y="1628776"/>
            <a:ext cx="8964612" cy="522922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1 </a:t>
            </a:r>
            <a:r>
              <a:rPr lang="cs-CZ" sz="2000" dirty="0">
                <a:latin typeface="Century Schoolbook" panose="02040604050505020304" pitchFamily="18" charset="0"/>
              </a:rPr>
              <a:t>Realizovat celoživotní investice do zdraví a prevence nemoci, posilovat roli občanů a vytvářet podmínky pro růst a naplnění jejich zdravotního potenciálu</a:t>
            </a:r>
            <a:endParaRPr lang="cs-CZ" sz="2000" b="1" dirty="0">
              <a:latin typeface="Century Schoolbook" panose="02040604050505020304" pitchFamily="18" charset="0"/>
            </a:endParaRP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2 </a:t>
            </a:r>
            <a:r>
              <a:rPr lang="cs-CZ" sz="2000" dirty="0">
                <a:latin typeface="Century Schoolbook" panose="02040604050505020304" pitchFamily="18" charset="0"/>
              </a:rPr>
              <a:t>Čelit závažným zdravotním problémům v oblasti neinfekčních i infekčních nemoci a průběžně monitorovat zdravotní stav obyvatel</a:t>
            </a: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3 </a:t>
            </a:r>
            <a:r>
              <a:rPr lang="cs-CZ" sz="2000" dirty="0">
                <a:latin typeface="Century Schoolbook" panose="02040604050505020304" pitchFamily="18" charset="0"/>
              </a:rPr>
              <a:t>Posilovat </a:t>
            </a:r>
            <a:r>
              <a:rPr lang="cs-CZ" sz="2000" dirty="0" err="1">
                <a:latin typeface="Century Schoolbook" panose="02040604050505020304" pitchFamily="18" charset="0"/>
              </a:rPr>
              <a:t>zdr</a:t>
            </a:r>
            <a:r>
              <a:rPr lang="cs-CZ" sz="2000" dirty="0">
                <a:latin typeface="Century Schoolbook" panose="02040604050505020304" pitchFamily="18" charset="0"/>
              </a:rPr>
              <a:t>. systémy zaměřené na lidi, zajistit použitelnost a dostupnost zdravotních služeb z hlediska příjemců, soustředit se na ochranu a podporu zdraví a na prevenci nemoci, rozvíjet kapacity veřejného zdravotnictví, zajistit krizovou připravenost, průběžně monitorovat zdravotní situaci a zajistit vhodnou reakci při mimořádných situacích</a:t>
            </a:r>
          </a:p>
          <a:p>
            <a:pPr>
              <a:defRPr/>
            </a:pPr>
            <a:r>
              <a:rPr lang="cs-CZ" sz="2000" b="1" dirty="0">
                <a:latin typeface="Century Schoolbook" panose="02040604050505020304" pitchFamily="18" charset="0"/>
              </a:rPr>
              <a:t>PO 4 </a:t>
            </a:r>
            <a:r>
              <a:rPr lang="cs-CZ" sz="2000" dirty="0">
                <a:latin typeface="Century Schoolbook" panose="02040604050505020304" pitchFamily="18" charset="0"/>
              </a:rPr>
              <a:t>Podílet se na vytváření podmínek pro rozvoj odolných sociálních skupin, tedy komunit žijících v prostředí, které je příznivé pro jejich zdraví</a:t>
            </a:r>
          </a:p>
          <a:p>
            <a:pPr>
              <a:defRPr/>
            </a:pPr>
            <a:endParaRPr lang="cs-CZ" sz="2000" dirty="0">
              <a:latin typeface="Century Schoolbook" panose="02040604050505020304" pitchFamily="18" charset="0"/>
            </a:endParaRPr>
          </a:p>
          <a:p>
            <a:pPr marL="0" indent="0">
              <a:buNone/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http://www.mzcr.cz/verejne/dokumenty/zdravi-2020-narodni-strategie-ochrany-a-podpory-zdravi-a-prevence-nemoci_8690_3016_5.html</a:t>
            </a:r>
          </a:p>
        </p:txBody>
      </p:sp>
    </p:spTree>
    <p:extLst>
      <p:ext uri="{BB962C8B-B14F-4D97-AF65-F5344CB8AC3E}">
        <p14:creationId xmlns:p14="http://schemas.microsoft.com/office/powerpoint/2010/main" val="1147711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51573C-45BF-4D92-BD98-6830FAE5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789" y="333376"/>
            <a:ext cx="6931025" cy="129381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000" b="1" dirty="0">
                <a:latin typeface="Century Schoolbook" panose="02040604050505020304" pitchFamily="18" charset="0"/>
              </a:rPr>
              <a:t>STÁVAJÍCÍ</a:t>
            </a:r>
            <a:br>
              <a:rPr lang="cs-CZ" sz="3000" b="1" dirty="0">
                <a:latin typeface="Century Schoolbook" panose="02040604050505020304" pitchFamily="18" charset="0"/>
              </a:rPr>
            </a:br>
            <a:r>
              <a:rPr lang="cs-CZ" sz="3000" b="1" dirty="0" err="1">
                <a:latin typeface="Century Schoolbook" panose="02040604050505020304" pitchFamily="18" charset="0"/>
              </a:rPr>
              <a:t>SCREENINGOVé</a:t>
            </a:r>
            <a:r>
              <a:rPr lang="cs-CZ" sz="3000" b="1" dirty="0">
                <a:latin typeface="Century Schoolbook" panose="02040604050505020304" pitchFamily="18" charset="0"/>
              </a:rPr>
              <a:t> </a:t>
            </a:r>
            <a:r>
              <a:rPr lang="cs-CZ" sz="3000" b="1" dirty="0" err="1">
                <a:latin typeface="Century Schoolbook" panose="02040604050505020304" pitchFamily="18" charset="0"/>
              </a:rPr>
              <a:t>PROGRAMy</a:t>
            </a:r>
            <a:endParaRPr lang="cs-CZ" sz="3000" dirty="0">
              <a:latin typeface="Century Schoolbook" panose="020406040505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536C74-3CE1-40B7-91AD-A62DC98EE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7851" y="1484313"/>
            <a:ext cx="8589963" cy="4475162"/>
          </a:xfrm>
        </p:spPr>
        <p:txBody>
          <a:bodyPr rtlCol="0">
            <a:noAutofit/>
          </a:bodyPr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b="1" i="1" dirty="0">
                <a:latin typeface="Century Schoolbook" panose="02040604050505020304" pitchFamily="18" charset="0"/>
              </a:rPr>
              <a:t>Cíle screeningových programů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odhalit včasná nebo </a:t>
            </a:r>
            <a:r>
              <a:rPr lang="cs-CZ" sz="2000" dirty="0" err="1">
                <a:latin typeface="Century Schoolbook" panose="02040604050505020304" pitchFamily="18" charset="0"/>
              </a:rPr>
              <a:t>přednádorová</a:t>
            </a:r>
            <a:r>
              <a:rPr lang="cs-CZ" sz="2000" dirty="0">
                <a:latin typeface="Century Schoolbook" panose="02040604050505020304" pitchFamily="18" charset="0"/>
              </a:rPr>
              <a:t> stadia nádorů a tím zahájit léčbu co možná nejdříve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minimalizovat finanční zátěž zdravotního systému, kterou tyto nemoci představují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minimalizovat lidské utrpení, které nádorová onemocnění způsobují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2000" dirty="0">
              <a:latin typeface="Century Schoolbook" panose="02040604050505020304" pitchFamily="18" charset="0"/>
            </a:endParaRP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2000" b="1" i="1" dirty="0">
                <a:latin typeface="Century Schoolbook" panose="02040604050505020304" pitchFamily="18" charset="0"/>
              </a:rPr>
              <a:t>MZ organizuje screeningové programy prostřednictvím jím zřizovaných komisí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Komise pro </a:t>
            </a:r>
            <a:r>
              <a:rPr lang="cs-CZ" sz="2000" dirty="0" err="1">
                <a:latin typeface="Century Schoolbook" panose="02040604050505020304" pitchFamily="18" charset="0"/>
              </a:rPr>
              <a:t>screening</a:t>
            </a:r>
            <a:r>
              <a:rPr lang="cs-CZ" sz="2000" dirty="0">
                <a:latin typeface="Century Schoolbook" panose="020406040505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</a:rPr>
              <a:t>mamárního</a:t>
            </a:r>
            <a:r>
              <a:rPr lang="cs-CZ" sz="2000" dirty="0">
                <a:latin typeface="Century Schoolbook" panose="02040604050505020304" pitchFamily="18" charset="0"/>
              </a:rPr>
              <a:t> karcinomu od r. 2002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Komise pro </a:t>
            </a:r>
            <a:r>
              <a:rPr lang="cs-CZ" sz="2000" dirty="0" err="1">
                <a:latin typeface="Century Schoolbook" panose="02040604050505020304" pitchFamily="18" charset="0"/>
              </a:rPr>
              <a:t>screening</a:t>
            </a:r>
            <a:r>
              <a:rPr lang="cs-CZ" sz="2000" dirty="0">
                <a:latin typeface="Century Schoolbook" panose="02040604050505020304" pitchFamily="18" charset="0"/>
              </a:rPr>
              <a:t> karcinomu děložního hrdla od r. 2003</a:t>
            </a:r>
          </a:p>
          <a:p>
            <a:pPr>
              <a:lnSpc>
                <a:spcPct val="100000"/>
              </a:lnSpc>
              <a:defRPr/>
            </a:pPr>
            <a:r>
              <a:rPr lang="cs-CZ" sz="2000" dirty="0">
                <a:latin typeface="Century Schoolbook" panose="02040604050505020304" pitchFamily="18" charset="0"/>
              </a:rPr>
              <a:t>Komise pro </a:t>
            </a:r>
            <a:r>
              <a:rPr lang="cs-CZ" sz="2000" dirty="0" err="1">
                <a:latin typeface="Century Schoolbook" panose="02040604050505020304" pitchFamily="18" charset="0"/>
              </a:rPr>
              <a:t>screening</a:t>
            </a:r>
            <a:r>
              <a:rPr lang="cs-CZ" sz="2000" dirty="0">
                <a:latin typeface="Century Schoolbook" panose="02040604050505020304" pitchFamily="18" charset="0"/>
              </a:rPr>
              <a:t> nádorů tlustého střeva a konečníku – činnost obnovena v roce 2008.</a:t>
            </a:r>
          </a:p>
        </p:txBody>
      </p:sp>
    </p:spTree>
    <p:extLst>
      <p:ext uri="{BB962C8B-B14F-4D97-AF65-F5344CB8AC3E}">
        <p14:creationId xmlns:p14="http://schemas.microsoft.com/office/powerpoint/2010/main" val="192498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Nadpis 1"/>
          <p:cNvSpPr>
            <a:spLocks noGrp="1" noChangeArrowheads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cs-CZ" altLang="cs-CZ" sz="3600" b="1" i="1">
                <a:latin typeface="Century Schoolbook" panose="02040604050505020304" pitchFamily="18" charset="0"/>
              </a:rPr>
              <a:t>Další programy </a:t>
            </a:r>
            <a:r>
              <a:rPr lang="cs-CZ" altLang="cs-CZ" sz="3600" i="1">
                <a:latin typeface="Century Schoolbook" panose="02040604050505020304" pitchFamily="18" charset="0"/>
              </a:rPr>
              <a:t>- příklady</a:t>
            </a:r>
          </a:p>
        </p:txBody>
      </p:sp>
      <p:sp>
        <p:nvSpPr>
          <p:cNvPr id="614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smtClean="0">
                <a:latin typeface="Century Schoolbook" panose="02040604050505020304" pitchFamily="18" charset="0"/>
              </a:rPr>
              <a:t>Zdravá škola </a:t>
            </a:r>
            <a:r>
              <a:rPr lang="cs-CZ" altLang="cs-CZ" smtClean="0">
                <a:latin typeface="Century Schoolbook" panose="02040604050505020304" pitchFamily="18" charset="0"/>
              </a:rPr>
              <a:t>(Vhodné potraviny v automatech, Mléko v evropských školách)</a:t>
            </a:r>
          </a:p>
          <a:p>
            <a:r>
              <a:rPr lang="cs-CZ" altLang="cs-CZ" b="1" smtClean="0">
                <a:latin typeface="Century Schoolbook" panose="02040604050505020304" pitchFamily="18" charset="0"/>
              </a:rPr>
              <a:t>Zdraví dětem </a:t>
            </a:r>
            <a:r>
              <a:rPr lang="cs-CZ" altLang="cs-CZ" smtClean="0">
                <a:latin typeface="Century Schoolbook" panose="02040604050505020304" pitchFamily="18" charset="0"/>
              </a:rPr>
              <a:t>(Mléko do škol, Ovoce a zelenina do škol</a:t>
            </a:r>
            <a:endParaRPr lang="cs-CZ" altLang="cs-CZ" b="1" smtClean="0">
              <a:latin typeface="Century Schoolbook" panose="02040604050505020304" pitchFamily="18" charset="0"/>
            </a:endParaRPr>
          </a:p>
          <a:p>
            <a:r>
              <a:rPr lang="cs-CZ" altLang="cs-CZ" b="1" smtClean="0">
                <a:latin typeface="Century Schoolbook" panose="02040604050505020304" pitchFamily="18" charset="0"/>
              </a:rPr>
              <a:t>Zdravé město </a:t>
            </a:r>
            <a:r>
              <a:rPr lang="cs-CZ" altLang="cs-CZ" smtClean="0">
                <a:latin typeface="Century Schoolbook" panose="02040604050505020304" pitchFamily="18" charset="0"/>
              </a:rPr>
              <a:t>(osvětové akce ve městech – Den bez úrazů, Den bez tabáku, Světový den zdraví apod.) </a:t>
            </a:r>
          </a:p>
          <a:p>
            <a:r>
              <a:rPr lang="cs-CZ" altLang="cs-CZ" b="1" smtClean="0">
                <a:latin typeface="Century Schoolbook" panose="02040604050505020304" pitchFamily="18" charset="0"/>
              </a:rPr>
              <a:t>Zdraví národa </a:t>
            </a:r>
            <a:r>
              <a:rPr lang="cs-CZ" altLang="cs-CZ" smtClean="0">
                <a:latin typeface="Century Schoolbook" panose="02040604050505020304" pitchFamily="18" charset="0"/>
              </a:rPr>
              <a:t>(preventivní laboratorní vyšetření)</a:t>
            </a:r>
          </a:p>
          <a:p>
            <a:r>
              <a:rPr lang="cs-CZ" altLang="cs-CZ" b="1" smtClean="0">
                <a:latin typeface="Century Schoolbook" panose="02040604050505020304" pitchFamily="18" charset="0"/>
              </a:rPr>
              <a:t>Zdravý podnik </a:t>
            </a:r>
            <a:r>
              <a:rPr lang="cs-CZ" altLang="cs-CZ" smtClean="0">
                <a:latin typeface="Century Schoolbook" panose="02040604050505020304" pitchFamily="18" charset="0"/>
              </a:rPr>
              <a:t>(podpora zdraví na pracovišti)</a:t>
            </a:r>
            <a:endParaRPr lang="cs-CZ" altLang="cs-CZ" b="1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62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/>
          <p:cNvSpPr txBox="1">
            <a:spLocks noChangeArrowheads="1"/>
          </p:cNvSpPr>
          <p:nvPr/>
        </p:nvSpPr>
        <p:spPr bwMode="auto">
          <a:xfrm>
            <a:off x="3216275" y="5516564"/>
            <a:ext cx="5759450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800" b="1" i="1">
                <a:solidFill>
                  <a:srgbClr val="000000"/>
                </a:solidFill>
                <a:latin typeface="Century Schoolbook" panose="02040604050505020304" pitchFamily="18" charset="0"/>
              </a:rPr>
              <a:t>Hezký den.</a:t>
            </a:r>
          </a:p>
        </p:txBody>
      </p:sp>
      <p:pic>
        <p:nvPicPr>
          <p:cNvPr id="62467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3" y="1628775"/>
            <a:ext cx="5688012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754354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3194050" y="4508500"/>
            <a:ext cx="7005638" cy="129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SzPct val="100000"/>
            </a:pPr>
            <a:r>
              <a:rPr lang="cs-CZ" altLang="cs-CZ" sz="1600" b="1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6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600" b="1">
                <a:solidFill>
                  <a:srgbClr val="000000"/>
                </a:solidFill>
                <a:latin typeface="Century Schoolbook" panose="02040604050505020304" pitchFamily="18" charset="0"/>
              </a:rPr>
              <a:t>Mgr. Gabriela Světnická</a:t>
            </a: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/>
            </a:r>
            <a:b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ÚSTAV OŠETŘOVATELSTVÍ FVP</a:t>
            </a:r>
            <a:b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SLU V OPAVĚ</a:t>
            </a:r>
            <a: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  <a:t/>
            </a:r>
            <a:b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altLang="cs-CZ" sz="1300" b="1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300" b="1">
                <a:solidFill>
                  <a:srgbClr val="000000"/>
                </a:solidFill>
                <a:latin typeface="Century Schoolbook" panose="02040604050505020304" pitchFamily="18" charset="0"/>
              </a:rPr>
              <a:t>2020</a:t>
            </a:r>
          </a:p>
        </p:txBody>
      </p:sp>
      <p:sp>
        <p:nvSpPr>
          <p:cNvPr id="9218" name="Text Box 2">
            <a:extLst>
              <a:ext uri="{FF2B5EF4-FFF2-40B4-BE49-F238E27FC236}">
                <a16:creationId xmlns:a16="http://schemas.microsoft.com/office/drawing/2014/main" id="{BB1D9E50-254F-46C9-8C10-4D8F0EAA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1557338"/>
            <a:ext cx="734377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3050" algn="l"/>
                <a:tab pos="906463" algn="l"/>
                <a:tab pos="1820863" algn="l"/>
                <a:tab pos="2735263" algn="l"/>
                <a:tab pos="3649663" algn="l"/>
                <a:tab pos="4564063" algn="l"/>
                <a:tab pos="5478463" algn="l"/>
                <a:tab pos="6392863" algn="l"/>
                <a:tab pos="7307263" algn="l"/>
                <a:tab pos="8221663" algn="l"/>
                <a:tab pos="9136063" algn="l"/>
                <a:tab pos="10050463" algn="l"/>
                <a:tab pos="10331450" algn="l"/>
                <a:tab pos="10775950" algn="l"/>
                <a:tab pos="10777538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SzPct val="70000"/>
              <a:defRPr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Výchova ke zdraví. Zdravý životní styl. </a:t>
            </a:r>
          </a:p>
          <a:p>
            <a:pPr algn="ctr">
              <a:spcBef>
                <a:spcPts val="600"/>
              </a:spcBef>
              <a:buSzPct val="70000"/>
              <a:defRPr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Zdraví a jeho determinanty. </a:t>
            </a:r>
          </a:p>
          <a:p>
            <a:pPr algn="ctr">
              <a:spcBef>
                <a:spcPts val="600"/>
              </a:spcBef>
              <a:buSzPct val="70000"/>
              <a:defRPr/>
            </a:pPr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Orientace na zdraví - zdravotnická politika, programy prevence a podpory zdraví.</a:t>
            </a:r>
            <a:r>
              <a:rPr lang="cs-CZ" altLang="cs-CZ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pic>
        <p:nvPicPr>
          <p:cNvPr id="35845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648200"/>
            <a:ext cx="35814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6" y="5913438"/>
            <a:ext cx="322897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3256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2208213" y="620714"/>
            <a:ext cx="74676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ŽIVOTNÍ STYL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2063750" y="1925638"/>
            <a:ext cx="8604250" cy="495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Forma dobrovolného chování v dané životní situaci.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Ovlivňující faktory – rodina, tradice, věk, vzdělání, ekonom. situace, pohlaví, hodnoty a pod</a:t>
            </a: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…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algn="ctr">
              <a:spcBef>
                <a:spcPts val="600"/>
              </a:spcBef>
              <a:buSzPct val="70000"/>
            </a:pPr>
            <a:endParaRPr lang="cs-CZ" altLang="cs-CZ" sz="2000" b="1" u="sng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 algn="ctr">
              <a:spcBef>
                <a:spcPts val="600"/>
              </a:spcBef>
              <a:buSzPct val="70000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Podmínky realizace správného životního stylu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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dostatečná informovanost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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dostatečná motivace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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vhodné podmínky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3789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4764089"/>
            <a:ext cx="3994150" cy="176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48009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919288" y="1052514"/>
            <a:ext cx="3719512" cy="599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SzPct val="70000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Změny podílející se na </a:t>
            </a:r>
          </a:p>
          <a:p>
            <a:pPr algn="ctr">
              <a:spcBef>
                <a:spcPts val="600"/>
              </a:spcBef>
              <a:buSzPct val="70000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životním stylu současnosti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Century Schoolbook" panose="02040604050505020304" pitchFamily="18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Technické vybavení domácnosti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Century Schoolbook" panose="02040604050505020304" pitchFamily="18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Modernizace dopravy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Century Schoolbook" panose="02040604050505020304" pitchFamily="18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Nadměrná pracovní zátěž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Century Schoolbook" panose="02040604050505020304" pitchFamily="18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Nadměrná psychická zátěž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Century Schoolbook" panose="02040604050505020304" pitchFamily="18" charset="0"/>
              <a:buChar char="o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Práce s počítačovou technikou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9939" name="Text Box 2"/>
          <p:cNvSpPr txBox="1">
            <a:spLocks noChangeArrowheads="1"/>
          </p:cNvSpPr>
          <p:nvPr/>
        </p:nvSpPr>
        <p:spPr bwMode="auto">
          <a:xfrm>
            <a:off x="6380163" y="2349501"/>
            <a:ext cx="3733800" cy="420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3050" indent="-265113"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3050" algn="l"/>
                <a:tab pos="720725" algn="l"/>
                <a:tab pos="1169988" algn="l"/>
                <a:tab pos="1619250" algn="l"/>
                <a:tab pos="2068513" algn="l"/>
                <a:tab pos="2517775" algn="l"/>
                <a:tab pos="2967038" algn="l"/>
                <a:tab pos="3416300" algn="l"/>
                <a:tab pos="3865563" algn="l"/>
                <a:tab pos="4314825" algn="l"/>
                <a:tab pos="4764088" algn="l"/>
                <a:tab pos="5213350" algn="l"/>
                <a:tab pos="5662613" algn="l"/>
                <a:tab pos="6111875" algn="l"/>
                <a:tab pos="6561138" algn="l"/>
                <a:tab pos="7010400" algn="l"/>
                <a:tab pos="7459663" algn="l"/>
                <a:tab pos="7908925" algn="l"/>
                <a:tab pos="8358188" algn="l"/>
                <a:tab pos="8807450" algn="l"/>
                <a:tab pos="925671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600"/>
              </a:spcBef>
              <a:buSzPct val="70000"/>
            </a:pPr>
            <a:r>
              <a:rPr lang="cs-CZ" altLang="cs-CZ" sz="2000" b="1" u="sng">
                <a:solidFill>
                  <a:srgbClr val="000000"/>
                </a:solidFill>
                <a:latin typeface="Century Schoolbook" panose="02040604050505020304" pitchFamily="18" charset="0"/>
              </a:rPr>
              <a:t>Charakteristika současného životního stylu</a:t>
            </a:r>
          </a:p>
          <a:p>
            <a:pPr algn="ctr">
              <a:spcBef>
                <a:spcPts val="600"/>
              </a:spcBef>
              <a:buSzPct val="70000"/>
            </a:pPr>
            <a:endParaRPr lang="cs-CZ" altLang="cs-CZ" sz="2000" b="1" u="sng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Sedavý způsob života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Nedostatek přiměřené zátěže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Nevhodné stravovací návyky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Zhoršení mezilidských vztahů</a:t>
            </a:r>
          </a:p>
          <a:p>
            <a:pPr>
              <a:spcBef>
                <a:spcPts val="600"/>
              </a:spcBef>
              <a:buSzPct val="70000"/>
            </a:pPr>
            <a:endParaRPr lang="cs-CZ" altLang="cs-CZ" sz="2000">
              <a:solidFill>
                <a:srgbClr val="000000"/>
              </a:solidFill>
              <a:latin typeface="Century Schoolbook" panose="02040604050505020304" pitchFamily="18" charset="0"/>
            </a:endParaRPr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0650" y="4667250"/>
            <a:ext cx="3386138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94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188914"/>
            <a:ext cx="19526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4504695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2855913" y="620713"/>
            <a:ext cx="7467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DETERMINANTY ZDRAVÍ OBYVATELSTVA JAKO CELKU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48FF53AC-BB73-4341-B766-6D2E65826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2420939"/>
            <a:ext cx="8405813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marL="0" indent="0"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defRPr/>
            </a:pPr>
            <a:r>
              <a:rPr lang="cs-CZ" altLang="cs-CZ" sz="2000" b="1" dirty="0">
                <a:solidFill>
                  <a:srgbClr val="000000"/>
                </a:solidFill>
                <a:latin typeface="Century Schoolbook" pitchFamily="16" charset="0"/>
              </a:rPr>
              <a:t>Faktory kladně i záporně působící na úroveň zdraví: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70000"/>
              <a:defRPr/>
            </a:pPr>
            <a:endParaRPr lang="cs-CZ" altLang="cs-CZ" sz="2000" b="1" dirty="0">
              <a:solidFill>
                <a:srgbClr val="000000"/>
              </a:solidFill>
              <a:latin typeface="Century Schoolbook" pitchFamily="16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charset="2"/>
              <a:buChar char=""/>
              <a:defRPr/>
            </a:pPr>
            <a:r>
              <a:rPr lang="cs-CZ" altLang="cs-CZ" sz="2000" b="1" i="1" dirty="0">
                <a:solidFill>
                  <a:srgbClr val="000000"/>
                </a:solidFill>
                <a:latin typeface="Century Schoolbook" pitchFamily="16" charset="0"/>
              </a:rPr>
              <a:t>demografická situace</a:t>
            </a:r>
            <a:r>
              <a:rPr lang="cs-CZ" altLang="cs-CZ" sz="2000" i="1" dirty="0">
                <a:solidFill>
                  <a:srgbClr val="000000"/>
                </a:solidFill>
                <a:latin typeface="Century Schoolbook" pitchFamily="16" charset="0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latin typeface="Century Schoolbook" pitchFamily="16" charset="0"/>
              </a:rPr>
              <a:t>- strom života, základna se zužuje, populace stárne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charset="2"/>
              <a:buChar char=""/>
              <a:defRPr/>
            </a:pPr>
            <a:r>
              <a:rPr lang="cs-CZ" altLang="cs-CZ" sz="2000" b="1" i="1" dirty="0">
                <a:solidFill>
                  <a:srgbClr val="000000"/>
                </a:solidFill>
                <a:latin typeface="Century Schoolbook" pitchFamily="16" charset="0"/>
              </a:rPr>
              <a:t>sociální stratifikace </a:t>
            </a:r>
            <a:r>
              <a:rPr lang="cs-CZ" altLang="cs-CZ" sz="2000" dirty="0">
                <a:solidFill>
                  <a:srgbClr val="000000"/>
                </a:solidFill>
                <a:latin typeface="Century Schoolbook" pitchFamily="16" charset="0"/>
              </a:rPr>
              <a:t>– bohatí x chudí, bezdomovci, jiný hodnotový systém v rámci populace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charset="2"/>
              <a:buChar char=""/>
              <a:defRPr/>
            </a:pPr>
            <a:r>
              <a:rPr lang="cs-CZ" altLang="cs-CZ" sz="2000" b="1" i="1" dirty="0">
                <a:solidFill>
                  <a:srgbClr val="000000"/>
                </a:solidFill>
                <a:latin typeface="Century Schoolbook" pitchFamily="16" charset="0"/>
              </a:rPr>
              <a:t>role jednotlivce </a:t>
            </a:r>
            <a:r>
              <a:rPr lang="cs-CZ" altLang="cs-CZ" sz="2000" dirty="0">
                <a:solidFill>
                  <a:srgbClr val="000000"/>
                </a:solidFill>
                <a:latin typeface="Century Schoolbook" pitchFamily="16" charset="0"/>
              </a:rPr>
              <a:t>– způsob života (kouření, pohybové aktivity, alkoholismus, sexuální chování), zdraví by v hodnotovém spektru mělo být prioritou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charset="2"/>
              <a:buChar char=""/>
              <a:defRPr/>
            </a:pPr>
            <a:r>
              <a:rPr lang="cs-CZ" altLang="cs-CZ" sz="2000" b="1" i="1" dirty="0">
                <a:solidFill>
                  <a:srgbClr val="000000"/>
                </a:solidFill>
                <a:latin typeface="Century Schoolbook" pitchFamily="16" charset="0"/>
              </a:rPr>
              <a:t>životní prostředí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charset="2"/>
              <a:buChar char=""/>
              <a:defRPr/>
            </a:pPr>
            <a:r>
              <a:rPr lang="cs-CZ" altLang="cs-CZ" sz="2000" b="1" i="1" dirty="0">
                <a:solidFill>
                  <a:srgbClr val="000000"/>
                </a:solidFill>
                <a:latin typeface="Century Schoolbook" pitchFamily="16" charset="0"/>
              </a:rPr>
              <a:t>ekonomika</a:t>
            </a:r>
            <a:r>
              <a:rPr lang="cs-CZ" altLang="cs-CZ" sz="2000" b="1" dirty="0">
                <a:solidFill>
                  <a:srgbClr val="000000"/>
                </a:solidFill>
                <a:latin typeface="Century Schoolbook" pitchFamily="16" charset="0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latin typeface="Century Schoolbook" pitchFamily="16" charset="0"/>
              </a:rPr>
              <a:t>- životní úroveň populace</a:t>
            </a:r>
            <a:r>
              <a:rPr lang="cs-CZ" altLang="cs-CZ" sz="2000" b="1" dirty="0">
                <a:solidFill>
                  <a:srgbClr val="000000"/>
                </a:solidFill>
                <a:latin typeface="Century Schoolbook" pitchFamily="16" charset="0"/>
              </a:rPr>
              <a:t> </a:t>
            </a:r>
            <a:r>
              <a:rPr lang="cs-CZ" altLang="cs-CZ" sz="2000" dirty="0">
                <a:solidFill>
                  <a:srgbClr val="000000"/>
                </a:solidFill>
                <a:latin typeface="Century Schoolbook" pitchFamily="1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2078994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2636838" y="581026"/>
            <a:ext cx="7467600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DETERMINANTY ZDRAVÍ</a:t>
            </a:r>
          </a:p>
        </p:txBody>
      </p:sp>
      <p:sp>
        <p:nvSpPr>
          <p:cNvPr id="44035" name="Text Box 2"/>
          <p:cNvSpPr txBox="1">
            <a:spLocks noChangeArrowheads="1"/>
          </p:cNvSpPr>
          <p:nvPr/>
        </p:nvSpPr>
        <p:spPr bwMode="auto">
          <a:xfrm>
            <a:off x="2063750" y="1514475"/>
            <a:ext cx="8205788" cy="5113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Základní dělení – vnější, vnitřní.</a:t>
            </a:r>
          </a:p>
          <a:p>
            <a:pPr>
              <a:spcBef>
                <a:spcPts val="600"/>
              </a:spcBef>
              <a:buSzPct val="70000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                                 </a:t>
            </a:r>
          </a:p>
        </p:txBody>
      </p:sp>
      <p:grpSp>
        <p:nvGrpSpPr>
          <p:cNvPr id="44036" name="Group 3"/>
          <p:cNvGrpSpPr>
            <a:grpSpLocks/>
          </p:cNvGrpSpPr>
          <p:nvPr/>
        </p:nvGrpSpPr>
        <p:grpSpPr bwMode="auto">
          <a:xfrm>
            <a:off x="1863725" y="2024063"/>
            <a:ext cx="8624888" cy="4595812"/>
            <a:chOff x="138" y="1028"/>
            <a:chExt cx="5433" cy="2895"/>
          </a:xfrm>
        </p:grpSpPr>
        <p:sp>
          <p:nvSpPr>
            <p:cNvPr id="44037" name="Line 4"/>
            <p:cNvSpPr>
              <a:spLocks noChangeShapeType="1"/>
            </p:cNvSpPr>
            <p:nvPr/>
          </p:nvSpPr>
          <p:spPr bwMode="auto">
            <a:xfrm flipH="1">
              <a:off x="1461" y="2491"/>
              <a:ext cx="676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38" name="Oval 5"/>
            <p:cNvSpPr>
              <a:spLocks noChangeArrowheads="1"/>
            </p:cNvSpPr>
            <p:nvPr/>
          </p:nvSpPr>
          <p:spPr bwMode="auto">
            <a:xfrm>
              <a:off x="138" y="2165"/>
              <a:ext cx="1325" cy="791"/>
            </a:xfrm>
            <a:prstGeom prst="ellipse">
              <a:avLst/>
            </a:prstGeom>
            <a:solidFill>
              <a:srgbClr val="FF0000"/>
            </a:solidFill>
            <a:ln w="28440">
              <a:solidFill>
                <a:srgbClr val="BE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ŽIVOTNÍ STYL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(50%)</a:t>
              </a:r>
            </a:p>
          </p:txBody>
        </p:sp>
        <p:sp>
          <p:nvSpPr>
            <p:cNvPr id="44039" name="Line 6"/>
            <p:cNvSpPr>
              <a:spLocks noChangeShapeType="1"/>
            </p:cNvSpPr>
            <p:nvPr/>
          </p:nvSpPr>
          <p:spPr bwMode="auto">
            <a:xfrm>
              <a:off x="2801" y="2816"/>
              <a:ext cx="0" cy="32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40" name="Oval 7"/>
            <p:cNvSpPr>
              <a:spLocks noChangeArrowheads="1"/>
            </p:cNvSpPr>
            <p:nvPr/>
          </p:nvSpPr>
          <p:spPr bwMode="auto">
            <a:xfrm>
              <a:off x="2137" y="3144"/>
              <a:ext cx="1325" cy="779"/>
            </a:xfrm>
            <a:prstGeom prst="ellipse">
              <a:avLst/>
            </a:prstGeom>
            <a:solidFill>
              <a:srgbClr val="01BD0A"/>
            </a:solidFill>
            <a:ln w="28440">
              <a:solidFill>
                <a:srgbClr val="019308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ZDRAVOTNÍ PÉČE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(10%)</a:t>
              </a:r>
            </a:p>
          </p:txBody>
        </p:sp>
        <p:sp>
          <p:nvSpPr>
            <p:cNvPr id="44041" name="Line 8"/>
            <p:cNvSpPr>
              <a:spLocks noChangeShapeType="1"/>
            </p:cNvSpPr>
            <p:nvPr/>
          </p:nvSpPr>
          <p:spPr bwMode="auto">
            <a:xfrm>
              <a:off x="3465" y="2491"/>
              <a:ext cx="666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42" name="Oval 9"/>
            <p:cNvSpPr>
              <a:spLocks noChangeArrowheads="1"/>
            </p:cNvSpPr>
            <p:nvPr/>
          </p:nvSpPr>
          <p:spPr bwMode="auto">
            <a:xfrm>
              <a:off x="4050" y="2049"/>
              <a:ext cx="1521" cy="907"/>
            </a:xfrm>
            <a:prstGeom prst="ellipse">
              <a:avLst/>
            </a:prstGeom>
            <a:solidFill>
              <a:srgbClr val="0399FF"/>
            </a:solidFill>
            <a:ln w="28440">
              <a:solidFill>
                <a:srgbClr val="4B595B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ŽIVOTNÍ, 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PRACOVNÍ PROSTŘEDÍ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(20-30%)</a:t>
              </a:r>
            </a:p>
          </p:txBody>
        </p:sp>
        <p:sp>
          <p:nvSpPr>
            <p:cNvPr id="44043" name="Line 10"/>
            <p:cNvSpPr>
              <a:spLocks noChangeShapeType="1"/>
            </p:cNvSpPr>
            <p:nvPr/>
          </p:nvSpPr>
          <p:spPr bwMode="auto">
            <a:xfrm flipV="1">
              <a:off x="2801" y="1831"/>
              <a:ext cx="0" cy="334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4044" name="Oval 11"/>
            <p:cNvSpPr>
              <a:spLocks noChangeArrowheads="1"/>
            </p:cNvSpPr>
            <p:nvPr/>
          </p:nvSpPr>
          <p:spPr bwMode="auto">
            <a:xfrm>
              <a:off x="2137" y="1028"/>
              <a:ext cx="1325" cy="806"/>
            </a:xfrm>
            <a:prstGeom prst="ellipse">
              <a:avLst/>
            </a:prstGeom>
            <a:solidFill>
              <a:srgbClr val="FF8C01"/>
            </a:solidFill>
            <a:ln w="28440">
              <a:solidFill>
                <a:srgbClr val="D876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GENETICKÁ 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VÝBAVA</a:t>
              </a:r>
            </a:p>
            <a:p>
              <a:pPr algn="ctr">
                <a:buSzPct val="100000"/>
              </a:pPr>
              <a:r>
                <a:rPr lang="cs-CZ" altLang="cs-CZ" sz="1600" b="1">
                  <a:solidFill>
                    <a:srgbClr val="000000"/>
                  </a:solidFill>
                </a:rPr>
                <a:t>(10-20%)</a:t>
              </a:r>
            </a:p>
          </p:txBody>
        </p:sp>
        <p:sp>
          <p:nvSpPr>
            <p:cNvPr id="44045" name="Oval 12"/>
            <p:cNvSpPr>
              <a:spLocks noChangeArrowheads="1"/>
            </p:cNvSpPr>
            <p:nvPr/>
          </p:nvSpPr>
          <p:spPr bwMode="auto">
            <a:xfrm>
              <a:off x="2137" y="1958"/>
              <a:ext cx="1325" cy="970"/>
            </a:xfrm>
            <a:prstGeom prst="ellipse">
              <a:avLst/>
            </a:prstGeom>
            <a:solidFill>
              <a:srgbClr val="F1FD09"/>
            </a:solidFill>
            <a:ln w="28440">
              <a:solidFill>
                <a:srgbClr val="CAD4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chemeClr val="bg1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</a:defRPr>
              </a:lvl9pPr>
            </a:lstStyle>
            <a:p>
              <a:pPr algn="ctr">
                <a:buSzPct val="100000"/>
              </a:pPr>
              <a:r>
                <a:rPr lang="cs-CZ" altLang="cs-CZ" sz="1600" b="1" u="sng">
                  <a:solidFill>
                    <a:srgbClr val="000099"/>
                  </a:solidFill>
                </a:rPr>
                <a:t>DETERMINANTY </a:t>
              </a:r>
            </a:p>
            <a:p>
              <a:pPr algn="ctr">
                <a:buSzPct val="100000"/>
              </a:pPr>
              <a:r>
                <a:rPr lang="cs-CZ" altLang="cs-CZ" sz="1600" b="1" u="sng">
                  <a:solidFill>
                    <a:srgbClr val="000099"/>
                  </a:solidFill>
                </a:rPr>
                <a:t>ZDRAVÍ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9609455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881189" y="212726"/>
            <a:ext cx="8586787" cy="141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SzPct val="100000"/>
            </a:pPr>
            <a:r>
              <a:rPr lang="cs-CZ" altLang="cs-CZ" sz="3000" b="1">
                <a:solidFill>
                  <a:srgbClr val="1F497D"/>
                </a:solidFill>
                <a:latin typeface="Century Schoolbook" panose="02040604050505020304" pitchFamily="18" charset="0"/>
              </a:rPr>
              <a:t>ČINNOSTI, KTERÉ PODPORUJÍ ZDRAVÍ</a:t>
            </a:r>
          </a:p>
        </p:txBody>
      </p:sp>
      <p:sp>
        <p:nvSpPr>
          <p:cNvPr id="46083" name="Text Box 2"/>
          <p:cNvSpPr txBox="1">
            <a:spLocks noChangeArrowheads="1"/>
          </p:cNvSpPr>
          <p:nvPr/>
        </p:nvSpPr>
        <p:spPr bwMode="auto">
          <a:xfrm>
            <a:off x="1881188" y="2349501"/>
            <a:ext cx="8318500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65113" indent="-265113"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65113" algn="l"/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zvyšování vědomostí lidí o zdravotních záležitostech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poskytování vědecky podložených informací, které jim umožní vyrovnávat se se zdravotními problémy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podporování správné výživy, cvičení a dostatku spánku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zabezpečení vzdělávání a práce, která odpovídá tělesným a duševním schopnostem každého člověka,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zabezpečení vhodného bydlení, bezpečných vodních zdrojů a hygienických zařízení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zlepšení materiálního, ekonomického, kulturního, psychologického a sociálního prostředí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>
                <a:solidFill>
                  <a:srgbClr val="000000"/>
                </a:solidFill>
                <a:latin typeface="Century Schoolbook" panose="02040604050505020304" pitchFamily="18" charset="0"/>
              </a:rPr>
              <a:t>sociální podpora poskytovaná místními organizacemi.</a:t>
            </a:r>
            <a:r>
              <a:rPr lang="cs-CZ" altLang="cs-CZ">
                <a:solidFill>
                  <a:srgbClr val="000000"/>
                </a:solidFill>
                <a:latin typeface="Century Schoolbook" panose="020406040505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8912031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2070100" y="620714"/>
            <a:ext cx="8072438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SzPct val="100000"/>
            </a:pPr>
            <a:r>
              <a:rPr lang="cs-CZ" altLang="cs-CZ" sz="2800" b="1" i="1">
                <a:solidFill>
                  <a:srgbClr val="1F497D"/>
                </a:solidFill>
                <a:latin typeface="Century Schoolbook" panose="02040604050505020304" pitchFamily="18" charset="0"/>
              </a:rPr>
              <a:t>MEZINÁRODNÍ SPOLEČNOST PRO PODPORU ZDRAVÍ A EDUKACI </a:t>
            </a:r>
          </a:p>
          <a:p>
            <a:pPr algn="ctr" eaLnBrk="1" hangingPunct="1">
              <a:buSzPct val="100000"/>
            </a:pPr>
            <a:r>
              <a:rPr lang="cs-CZ" altLang="cs-CZ" sz="2000" b="1" i="1">
                <a:solidFill>
                  <a:srgbClr val="1F497D"/>
                </a:solidFill>
                <a:latin typeface="Century Schoolbook" panose="02040604050505020304" pitchFamily="18" charset="0"/>
              </a:rPr>
              <a:t>(THE INTERNATIONAL UNION FOR HEALTH PROMOTION AND EDUCATION - IUHPE)</a:t>
            </a:r>
          </a:p>
        </p:txBody>
      </p:sp>
      <p:sp>
        <p:nvSpPr>
          <p:cNvPr id="48131" name="Text Box 2"/>
          <p:cNvSpPr txBox="1">
            <a:spLocks noChangeArrowheads="1"/>
          </p:cNvSpPr>
          <p:nvPr/>
        </p:nvSpPr>
        <p:spPr bwMode="auto">
          <a:xfrm>
            <a:off x="2058988" y="2592389"/>
            <a:ext cx="8374062" cy="472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271463" indent="-265113"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  <a:tab pos="719138" algn="l"/>
                <a:tab pos="1168400" algn="l"/>
                <a:tab pos="1617663" algn="l"/>
                <a:tab pos="2066925" algn="l"/>
                <a:tab pos="2516188" algn="l"/>
                <a:tab pos="2965450" algn="l"/>
                <a:tab pos="3414713" algn="l"/>
                <a:tab pos="3863975" algn="l"/>
                <a:tab pos="4313238" algn="l"/>
                <a:tab pos="4762500" algn="l"/>
                <a:tab pos="5211763" algn="l"/>
                <a:tab pos="5661025" algn="l"/>
                <a:tab pos="6110288" algn="l"/>
                <a:tab pos="6559550" algn="l"/>
                <a:tab pos="7008813" algn="l"/>
                <a:tab pos="7458075" algn="l"/>
                <a:tab pos="7907338" algn="l"/>
                <a:tab pos="8356600" algn="l"/>
                <a:tab pos="8805863" algn="l"/>
                <a:tab pos="925512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SzPct val="70000"/>
            </a:pPr>
            <a:endParaRPr lang="cs-CZ" altLang="cs-CZ" b="1">
              <a:solidFill>
                <a:srgbClr val="000000"/>
              </a:solidFill>
              <a:latin typeface="Century Schoolbook" panose="02040604050505020304" pitchFamily="18" charset="0"/>
            </a:endParaRP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nezávislá profesní asociace jednotlivců a organizací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poskytuje spojení mezi organizacemi pracujícími v oblasti podpory zdraví a edukace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zajišťuje celosvětovou výměnu zkušeností a vědomostí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podporuje vědecký výzkum a informované veřejné mínění o zdravém životním stylu 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má 42 členů z 25 zemí</a:t>
            </a:r>
          </a:p>
          <a:p>
            <a:pPr>
              <a:spcBef>
                <a:spcPts val="600"/>
              </a:spcBef>
              <a:buClr>
                <a:srgbClr val="4F81BD"/>
              </a:buClr>
              <a:buSzPct val="70000"/>
              <a:buFont typeface="Wingdings" panose="05000000000000000000" pitchFamily="2" charset="2"/>
              <a:buChar char=""/>
            </a:pPr>
            <a:r>
              <a:rPr lang="cs-CZ" altLang="cs-CZ" sz="2000" b="1">
                <a:solidFill>
                  <a:srgbClr val="000000"/>
                </a:solidFill>
                <a:latin typeface="Century Schoolbook" panose="02040604050505020304" pitchFamily="18" charset="0"/>
              </a:rPr>
              <a:t>http://www.iuhpe.org/index.php/en/</a:t>
            </a:r>
          </a:p>
        </p:txBody>
      </p:sp>
    </p:spTree>
    <p:extLst>
      <p:ext uri="{BB962C8B-B14F-4D97-AF65-F5344CB8AC3E}">
        <p14:creationId xmlns:p14="http://schemas.microsoft.com/office/powerpoint/2010/main" val="2639594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>
            <a:extLst>
              <a:ext uri="{FF2B5EF4-FFF2-40B4-BE49-F238E27FC236}">
                <a16:creationId xmlns:a16="http://schemas.microsoft.com/office/drawing/2014/main" id="{DBBB8918-C032-47FF-875F-4612BBDB9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9214" y="836613"/>
            <a:ext cx="8047037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45720" tIns="46800" rIns="4572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buSzPct val="100000"/>
              <a:defRPr/>
            </a:pPr>
            <a:r>
              <a:rPr lang="cs-CZ" altLang="cs-CZ" sz="3000" b="1" dirty="0">
                <a:solidFill>
                  <a:srgbClr val="003366"/>
                </a:solidFill>
                <a:latin typeface="+mj-lt"/>
              </a:rPr>
              <a:t>Světová zdravotnická organizace - SZO </a:t>
            </a:r>
            <a:r>
              <a:rPr lang="cs-CZ" altLang="cs-CZ" sz="3000" b="1" i="1" dirty="0">
                <a:solidFill>
                  <a:srgbClr val="003366"/>
                </a:solidFill>
                <a:latin typeface="+mj-lt"/>
              </a:rPr>
              <a:t>(</a:t>
            </a:r>
            <a:r>
              <a:rPr lang="cs-CZ" altLang="cs-CZ" sz="3000" b="1" i="1" dirty="0" err="1">
                <a:solidFill>
                  <a:srgbClr val="003366"/>
                </a:solidFill>
                <a:latin typeface="+mj-lt"/>
              </a:rPr>
              <a:t>World</a:t>
            </a:r>
            <a:r>
              <a:rPr lang="cs-CZ" altLang="cs-CZ" sz="3000" b="1" i="1" dirty="0">
                <a:solidFill>
                  <a:srgbClr val="003366"/>
                </a:solidFill>
                <a:latin typeface="+mj-lt"/>
              </a:rPr>
              <a:t> </a:t>
            </a:r>
            <a:r>
              <a:rPr lang="cs-CZ" altLang="cs-CZ" sz="3000" b="1" i="1" dirty="0" err="1">
                <a:solidFill>
                  <a:srgbClr val="003366"/>
                </a:solidFill>
                <a:latin typeface="+mj-lt"/>
              </a:rPr>
              <a:t>Health</a:t>
            </a:r>
            <a:r>
              <a:rPr lang="cs-CZ" altLang="cs-CZ" sz="3000" b="1" i="1" dirty="0">
                <a:solidFill>
                  <a:srgbClr val="003366"/>
                </a:solidFill>
                <a:latin typeface="+mj-lt"/>
              </a:rPr>
              <a:t> </a:t>
            </a:r>
            <a:r>
              <a:rPr lang="cs-CZ" altLang="cs-CZ" sz="3000" b="1" i="1" dirty="0" err="1">
                <a:solidFill>
                  <a:srgbClr val="003366"/>
                </a:solidFill>
                <a:latin typeface="+mj-lt"/>
              </a:rPr>
              <a:t>Organization</a:t>
            </a:r>
            <a:r>
              <a:rPr lang="cs-CZ" altLang="cs-CZ" sz="3000" b="1" i="1" dirty="0">
                <a:solidFill>
                  <a:srgbClr val="003366"/>
                </a:solidFill>
                <a:latin typeface="+mj-lt"/>
              </a:rPr>
              <a:t> – WHO)</a:t>
            </a:r>
          </a:p>
        </p:txBody>
      </p:sp>
      <p:sp>
        <p:nvSpPr>
          <p:cNvPr id="50179" name="Text Box 2"/>
          <p:cNvSpPr txBox="1">
            <a:spLocks noChangeArrowheads="1"/>
          </p:cNvSpPr>
          <p:nvPr/>
        </p:nvSpPr>
        <p:spPr bwMode="auto">
          <a:xfrm>
            <a:off x="1774826" y="2208214"/>
            <a:ext cx="8424863" cy="383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17513" indent="-381000"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17513" algn="l"/>
                <a:tab pos="865188" algn="l"/>
                <a:tab pos="1314450" algn="l"/>
                <a:tab pos="1763713" algn="l"/>
                <a:tab pos="2212975" algn="l"/>
                <a:tab pos="2662238" algn="l"/>
                <a:tab pos="3111500" algn="l"/>
                <a:tab pos="3560763" algn="l"/>
                <a:tab pos="4010025" algn="l"/>
                <a:tab pos="4459288" algn="l"/>
                <a:tab pos="4908550" algn="l"/>
                <a:tab pos="5357813" algn="l"/>
                <a:tab pos="5807075" algn="l"/>
                <a:tab pos="6256338" algn="l"/>
                <a:tab pos="6705600" algn="l"/>
                <a:tab pos="7154863" algn="l"/>
                <a:tab pos="7604125" algn="l"/>
                <a:tab pos="8053388" algn="l"/>
                <a:tab pos="8502650" algn="l"/>
                <a:tab pos="8951913" algn="l"/>
                <a:tab pos="9401175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50"/>
              </a:spcBef>
              <a:buSzPct val="70000"/>
            </a:pPr>
            <a:endParaRPr lang="cs-CZ" altLang="cs-CZ" sz="2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ts val="55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vznikla jako výsledek více než stoletého úsilí spojit síly národů a států při řešení společných zdravotních problémů 7. 4. 1948 </a:t>
            </a:r>
          </a:p>
          <a:p>
            <a:pPr>
              <a:spcBef>
                <a:spcPts val="55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Den založení WHO (7. 4.) je zároveň Světovým dnem zdraví</a:t>
            </a:r>
          </a:p>
          <a:p>
            <a:pPr>
              <a:spcBef>
                <a:spcPts val="55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je řídícím a koordinačním orgánem pro mezinárodní spolupráci v péči o zdraví</a:t>
            </a:r>
          </a:p>
          <a:p>
            <a:pPr>
              <a:spcBef>
                <a:spcPts val="550"/>
              </a:spcBef>
              <a:buClr>
                <a:srgbClr val="0099CC"/>
              </a:buClr>
              <a:buSzPct val="70000"/>
              <a:buFont typeface="Monotype Sorts" charset="2"/>
              <a:buChar char=""/>
            </a:pPr>
            <a:r>
              <a:rPr lang="cs-CZ" altLang="cs-CZ" sz="2000" b="1">
                <a:solidFill>
                  <a:srgbClr val="000000"/>
                </a:solidFill>
                <a:latin typeface="Arial" panose="020B0604020202020204" pitchFamily="34" charset="0"/>
              </a:rPr>
              <a:t>členy SZO jsou vlády jednotlivých států, které také poskytují finanční prostředky pro rozpočet SZO</a:t>
            </a:r>
          </a:p>
          <a:p>
            <a:pPr>
              <a:spcBef>
                <a:spcPts val="550"/>
              </a:spcBef>
              <a:buSzPct val="70000"/>
            </a:pPr>
            <a:endParaRPr lang="cs-CZ" altLang="cs-CZ" sz="2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780197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8EA54-FCDE-4C53-BC95-F76FE7115B9B}">
  <ds:schemaRefs>
    <ds:schemaRef ds:uri="http://purl.org/dc/dcmitype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9332cfc-b023-4904-b12a-69ce444ff898"/>
    <ds:schemaRef ds:uri="79b7b8bb-93ec-47cc-a1d6-47c5928ac23a"/>
  </ds:schemaRefs>
</ds:datastoreItem>
</file>

<file path=customXml/itemProps2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1024</Words>
  <PresentationFormat>Širokoúhlá obrazovka</PresentationFormat>
  <Paragraphs>145</Paragraphs>
  <Slides>17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Microsoft YaHei</vt:lpstr>
      <vt:lpstr>Arial</vt:lpstr>
      <vt:lpstr>Calibri</vt:lpstr>
      <vt:lpstr>Calibri Light</vt:lpstr>
      <vt:lpstr>Century Schoolbook</vt:lpstr>
      <vt:lpstr>Monotype Sorts</vt:lpstr>
      <vt:lpstr>Times New Roman</vt:lpstr>
      <vt:lpstr>Wingdings</vt:lpstr>
      <vt:lpstr>Motiv Office</vt:lpstr>
      <vt:lpstr>Zdravý životní styl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Cíle Zdraví 21</vt:lpstr>
      <vt:lpstr>Prezentace aplikace PowerPoint</vt:lpstr>
      <vt:lpstr>Prezentace aplikace PowerPoint</vt:lpstr>
      <vt:lpstr>Prioritní oblasti </vt:lpstr>
      <vt:lpstr>STÁVAJÍCÍ SCREENINGOVé PROGRAMy</vt:lpstr>
      <vt:lpstr>Další programy - příklady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2020-07-28T16:37:17Z</dcterms:created>
  <dcterms:modified xsi:type="dcterms:W3CDTF">2020-10-23T08:49:03Z</dcterms:modified>
</cp:coreProperties>
</file>