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68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BBC48A9-9998-4FD3-87C6-D0B9CED661B1}">
          <p14:sldIdLst>
            <p14:sldId id="262"/>
          </p14:sldIdLst>
        </p14:section>
        <p14:section name="Oddíl bez názvu" id="{80BB5BD9-B293-49F0-88CA-236F2293AF24}">
          <p14:sldIdLst>
            <p14:sldId id="268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50399-4BE1-474D-9F54-E48B6F4F3BD9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15BDE-5352-4398-9A92-6D5C5BAE7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2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CCD9571-9B67-4534-8AF9-7334BFDE0BF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cs-CZ" altLang="cs-CZ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25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04AEDC3-0137-4348-80DE-3A886B8E1E00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cs-CZ" altLang="cs-CZ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0563"/>
            <a:ext cx="6130925" cy="34496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2338" y="4370388"/>
            <a:ext cx="5075237" cy="4140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2421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72913CB-075E-4A76-A957-AB0A146CE5F2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cs-CZ" altLang="cs-CZ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1938" cy="371951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15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01755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34BBC82-C0A7-48B8-BAAF-581DCE11F79F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cs-CZ" altLang="cs-CZ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1938" cy="371951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15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9746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Zdravý životní styl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3194050" y="4508500"/>
            <a:ext cx="7005638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16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600" b="1" dirty="0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6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Mgr. Gabriela </a:t>
            </a:r>
            <a:r>
              <a:rPr lang="cs-CZ" altLang="cs-CZ" sz="1600" b="1" dirty="0" err="1">
                <a:solidFill>
                  <a:srgbClr val="000000"/>
                </a:solidFill>
                <a:latin typeface="Century Schoolbook" panose="02040604050505020304" pitchFamily="18" charset="0"/>
              </a:rPr>
              <a:t>Světnická</a:t>
            </a:r>
            <a: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ÚSTAV OŠETŘOVATELSTVÍ FVP</a:t>
            </a:r>
            <a:b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SLU V OPAVĚ</a:t>
            </a:r>
            <a:r>
              <a:rPr lang="cs-CZ" altLang="cs-CZ" sz="1300" b="1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3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13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3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2020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BB1D9E50-254F-46C9-8C10-4D8F0EA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1557338"/>
            <a:ext cx="73437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SzPct val="70000"/>
              <a:defRPr/>
            </a:pP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</a:rPr>
              <a:t>Program SZO</a:t>
            </a:r>
          </a:p>
          <a:p>
            <a:pPr algn="ctr">
              <a:spcBef>
                <a:spcPts val="600"/>
              </a:spcBef>
              <a:buSzPct val="70000"/>
              <a:defRPr/>
            </a:pP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„Zdraví pro všechny v 21. století“</a:t>
            </a: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cs-CZ" altLang="cs-CZ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869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224088" y="620713"/>
            <a:ext cx="77724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000" b="1">
                <a:solidFill>
                  <a:srgbClr val="003366"/>
                </a:solidFill>
              </a:rPr>
              <a:t>Zdraví pro všechny v 21.století </a:t>
            </a:r>
          </a:p>
          <a:p>
            <a:pPr algn="ctr">
              <a:buSzPct val="100000"/>
            </a:pPr>
            <a:r>
              <a:rPr lang="cs-CZ" altLang="cs-CZ" sz="3000" b="1">
                <a:solidFill>
                  <a:srgbClr val="003366"/>
                </a:solidFill>
              </a:rPr>
              <a:t>(Zdraví 21)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992313" y="1916113"/>
            <a:ext cx="828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5925" indent="-381000"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program WHO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mobilizace společnosti pro rozvoj zdraví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priority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: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společenská závažnost, prevence, ekonomická hlediska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hlavní problémy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: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kardiovaskulární choroby, nádory, úrazy, poruchy reprodukce, duševní choroby, drogy, AIDS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snižování rizik: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výživa, kouření, alkohol, drogy, sex, pohybové aktivity</a:t>
            </a:r>
          </a:p>
        </p:txBody>
      </p:sp>
    </p:spTree>
    <p:extLst>
      <p:ext uri="{BB962C8B-B14F-4D97-AF65-F5344CB8AC3E}">
        <p14:creationId xmlns:p14="http://schemas.microsoft.com/office/powerpoint/2010/main" val="3496108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4D5C4-08E9-4E9B-86B6-3F58F5E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3" y="476251"/>
            <a:ext cx="7459662" cy="777875"/>
          </a:xfrm>
        </p:spPr>
        <p:txBody>
          <a:bodyPr/>
          <a:lstStyle/>
          <a:p>
            <a:pPr>
              <a:defRPr/>
            </a:pPr>
            <a:r>
              <a:rPr lang="cs-CZ" b="1" cap="none" dirty="0"/>
              <a:t>Cíle</a:t>
            </a:r>
            <a:r>
              <a:rPr lang="cs-CZ" b="1" dirty="0"/>
              <a:t> Zdraví 21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1863725" y="2006600"/>
            <a:ext cx="8218488" cy="4865688"/>
          </a:xfrm>
        </p:spPr>
        <p:txBody>
          <a:bodyPr/>
          <a:lstStyle/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1: Solidarita ve zdraví v evropském regionu 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2: Spravedlnost ve zdraví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3: Zdravý start do života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4: Zdraví mladých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5: Zdravé stárnutí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6: Zlepšení duševního zdraví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7: Prevence infekčních onemocnění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8: Snížení výskytu neinfekčních nemocí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9: Snížení výskytu poranění způsobených násilím a úrazy</a:t>
            </a:r>
          </a:p>
        </p:txBody>
      </p:sp>
    </p:spTree>
    <p:extLst>
      <p:ext uri="{BB962C8B-B14F-4D97-AF65-F5344CB8AC3E}">
        <p14:creationId xmlns:p14="http://schemas.microsoft.com/office/powerpoint/2010/main" val="103814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387600" y="1484314"/>
            <a:ext cx="8280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000000"/>
                </a:solidFill>
                <a:latin typeface="Century Schoolbook" panose="02040604050505020304" pitchFamily="18" charset="0"/>
              </a:rPr>
              <a:t>„Zdraví 2020 – Národní strategie ochrany a podpory zdraví a prevence nemocí“</a:t>
            </a:r>
            <a:endParaRPr lang="cs-CZ" altLang="cs-CZ" sz="3000" b="1">
              <a:solidFill>
                <a:srgbClr val="1F497D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48F4E3D8-430E-4980-97E1-B78FE60D1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2520950"/>
            <a:ext cx="8496300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346075" indent="-342900"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pl-PL" sz="2000" dirty="0">
                <a:latin typeface="Century Schoolbook" panose="02040604050505020304" pitchFamily="18" charset="0"/>
              </a:rPr>
              <a:t>program založen na principech programu </a:t>
            </a:r>
            <a:r>
              <a:rPr lang="cs-CZ" sz="2000" dirty="0">
                <a:latin typeface="Century Schoolbook" panose="02040604050505020304" pitchFamily="18" charset="0"/>
              </a:rPr>
              <a:t>Světové zdravotnické organizace „Zdraví 2020“ a „Koncepce hygienické služby a primární prevence v ochraně veřejného zdraví“</a:t>
            </a:r>
          </a:p>
          <a:p>
            <a:pPr marL="3175" indent="0">
              <a:buClr>
                <a:srgbClr val="000000"/>
              </a:buClr>
              <a:buSzPct val="100000"/>
              <a:defRPr/>
            </a:pPr>
            <a:endParaRPr lang="cs-CZ" sz="2000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důraz - zlepšení zdraví a životní pohody obyvatel, snížení nerovnosti v oblasti zdraví a posílení role veřejného zdravotnictví</a:t>
            </a:r>
          </a:p>
          <a:p>
            <a:pPr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Cíl - vytvořit udržitelný zdravotní systém, založený na kvalitě, dostupnosti a principu rovnocenného postaveni lidi, jako partnerů při </a:t>
            </a:r>
            <a:r>
              <a:rPr lang="it-IT" sz="2000" dirty="0">
                <a:latin typeface="Century Schoolbook" panose="02040604050505020304" pitchFamily="18" charset="0"/>
              </a:rPr>
              <a:t>dosahovani lepšiho zdravi pro všechny.</a:t>
            </a:r>
            <a:endParaRPr lang="cs-CZ" altLang="cs-CZ" sz="2000" b="1" i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06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919289" y="1282700"/>
            <a:ext cx="8650287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Zdraví 2020 Národní strategie ochrany a podpory zdraví a prevence nemocí v ČR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93B44EE8-EEA4-41E7-961C-72276E62E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492376"/>
            <a:ext cx="878205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82575" indent="-282575"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Struktura – </a:t>
            </a:r>
            <a:r>
              <a:rPr lang="cs-CZ" sz="2000" dirty="0">
                <a:latin typeface="Century Schoolbook" panose="02040604050505020304" pitchFamily="18" charset="0"/>
              </a:rPr>
              <a:t>hlavní cíl, dva strategické cíle, čtyři prioritní oblasti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sz="2000" b="1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Hlavní cíl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Zlepšit zdravotní stav populace a snižovat výskyt nemoci a předčasných úmrtí, kterým lze předcházet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altLang="cs-CZ" sz="2000" b="1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000" b="1" dirty="0">
                <a:latin typeface="Century Schoolbook" panose="02040604050505020304" pitchFamily="18" charset="0"/>
              </a:rPr>
              <a:t>Strategické cíle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altLang="cs-CZ" sz="2000" dirty="0">
                <a:latin typeface="Century Schoolbook" panose="02040604050505020304" pitchFamily="18" charset="0"/>
              </a:rPr>
              <a:t>SC 1 Zlepšit zdraví obyvatel a snížit nerovnosti v oblasti zdraví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000" dirty="0">
                <a:latin typeface="Century Schoolbook" panose="02040604050505020304" pitchFamily="18" charset="0"/>
              </a:rPr>
              <a:t>SC 2 </a:t>
            </a:r>
            <a:r>
              <a:rPr lang="cs-CZ" sz="2000" dirty="0">
                <a:latin typeface="Century Schoolbook" panose="02040604050505020304" pitchFamily="18" charset="0"/>
              </a:rPr>
              <a:t>Posílit roli veřejné správy v oblasti zdraví a přizvat k řízení a rozhodovaní všechny složky společnosti, sociální skupiny i jednotlivce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altLang="cs-CZ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59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12AD0-ED1E-432A-B1A2-25340C22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1" dirty="0">
                <a:latin typeface="Century Schoolbook" panose="02040604050505020304" pitchFamily="18" charset="0"/>
              </a:rPr>
              <a:t>Prioritní oblasti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F7950E-6134-4484-939D-E737836E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628776"/>
            <a:ext cx="8964612" cy="52292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1 </a:t>
            </a:r>
            <a:r>
              <a:rPr lang="cs-CZ" sz="2000" dirty="0">
                <a:latin typeface="Century Schoolbook" panose="02040604050505020304" pitchFamily="18" charset="0"/>
              </a:rPr>
              <a:t>Realizovat celoživotní investice do zdraví a prevence nemoci, posilovat roli občanů a vytvářet podmínky pro růst a naplnění jejich zdravotního potenciálu</a:t>
            </a:r>
            <a:endParaRPr lang="cs-CZ" sz="2000" b="1" dirty="0">
              <a:latin typeface="Century Schoolbook" panose="02040604050505020304" pitchFamily="18" charset="0"/>
            </a:endParaRP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2 </a:t>
            </a:r>
            <a:r>
              <a:rPr lang="cs-CZ" sz="2000" dirty="0">
                <a:latin typeface="Century Schoolbook" panose="02040604050505020304" pitchFamily="18" charset="0"/>
              </a:rPr>
              <a:t>Čelit závažným zdravotním problémům v oblasti neinfekčních i infekčních nemoci a průběžně monitorovat zdravotní stav obyvatel</a:t>
            </a: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3 </a:t>
            </a:r>
            <a:r>
              <a:rPr lang="cs-CZ" sz="2000" dirty="0">
                <a:latin typeface="Century Schoolbook" panose="02040604050505020304" pitchFamily="18" charset="0"/>
              </a:rPr>
              <a:t>Posilovat </a:t>
            </a:r>
            <a:r>
              <a:rPr lang="cs-CZ" sz="2000" dirty="0" err="1">
                <a:latin typeface="Century Schoolbook" panose="02040604050505020304" pitchFamily="18" charset="0"/>
              </a:rPr>
              <a:t>zdr</a:t>
            </a:r>
            <a:r>
              <a:rPr lang="cs-CZ" sz="2000" dirty="0">
                <a:latin typeface="Century Schoolbook" panose="02040604050505020304" pitchFamily="18" charset="0"/>
              </a:rPr>
              <a:t>. systémy zaměřené na lidi, zajistit použitelnost a dostupnost zdravotních služeb z hlediska příjemců, soustředit se na ochranu a podporu zdraví a na prevenci nemoci, rozvíjet kapacity veřejného zdravotnictví, zajistit krizovou připravenost, průběžně monitorovat zdravotní situaci a zajistit vhodnou reakci při mimořádných situacích</a:t>
            </a: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4 </a:t>
            </a:r>
            <a:r>
              <a:rPr lang="cs-CZ" sz="2000" dirty="0">
                <a:latin typeface="Century Schoolbook" panose="02040604050505020304" pitchFamily="18" charset="0"/>
              </a:rPr>
              <a:t>Podílet se na vytváření podmínek pro rozvoj odolných sociálních skupin, tedy komunit žijících v prostředí, které je příznivé pro jejich zdraví</a:t>
            </a:r>
          </a:p>
          <a:p>
            <a:pPr>
              <a:defRPr/>
            </a:pPr>
            <a:endParaRPr lang="cs-CZ" sz="2000" dirty="0">
              <a:latin typeface="Century Schoolbook" panose="02040604050505020304" pitchFamily="18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http://www.mzcr.cz/verejne/dokumenty/zdravi-2020-narodni-strategie-ochrany-a-podpory-zdravi-a-prevence-nemoci_8690_3016_5.html</a:t>
            </a:r>
          </a:p>
        </p:txBody>
      </p:sp>
    </p:spTree>
    <p:extLst>
      <p:ext uri="{BB962C8B-B14F-4D97-AF65-F5344CB8AC3E}">
        <p14:creationId xmlns:p14="http://schemas.microsoft.com/office/powerpoint/2010/main" val="3394246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89332cfc-b023-4904-b12a-69ce444ff898"/>
    <ds:schemaRef ds:uri="http://purl.org/dc/dcmitype/"/>
    <ds:schemaRef ds:uri="79b7b8bb-93ec-47cc-a1d6-47c5928ac23a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453</Words>
  <PresentationFormat>Širokoúhlá obrazovka</PresentationFormat>
  <Paragraphs>48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Microsoft YaHei</vt:lpstr>
      <vt:lpstr>Arial</vt:lpstr>
      <vt:lpstr>Calibri</vt:lpstr>
      <vt:lpstr>Calibri Light</vt:lpstr>
      <vt:lpstr>Century Schoolbook</vt:lpstr>
      <vt:lpstr>Monotype Sorts</vt:lpstr>
      <vt:lpstr>Times New Roman</vt:lpstr>
      <vt:lpstr>Motiv Office</vt:lpstr>
      <vt:lpstr>Zdravý životní styl</vt:lpstr>
      <vt:lpstr>Prezentace aplikace PowerPoint</vt:lpstr>
      <vt:lpstr>Prezentace aplikace PowerPoint</vt:lpstr>
      <vt:lpstr>Cíle Zdraví 21</vt:lpstr>
      <vt:lpstr>Prezentace aplikace PowerPoint</vt:lpstr>
      <vt:lpstr>Prezentace aplikace PowerPoint</vt:lpstr>
      <vt:lpstr>Prioritní oblasti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2020-07-28T16:37:17Z</dcterms:created>
  <dcterms:modified xsi:type="dcterms:W3CDTF">2020-10-23T12:39:54Z</dcterms:modified>
</cp:coreProperties>
</file>