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2" r:id="rId5"/>
    <p:sldId id="268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BBC48A9-9998-4FD3-87C6-D0B9CED661B1}">
          <p14:sldIdLst>
            <p14:sldId id="262"/>
          </p14:sldIdLst>
        </p14:section>
        <p14:section name="Oddíl bez názvu" id="{80BB5BD9-B293-49F0-88CA-236F2293AF24}">
          <p14:sldIdLst>
            <p14:sldId id="268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F1DE9-1581-4716-AAC3-E5BD8B83EB14}" v="55" dt="2020-07-28T16:17:33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50399-4BE1-474D-9F54-E48B6F4F3BD9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15BDE-5352-4398-9A92-6D5C5BAE7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20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6CCD9571-9B67-4534-8AF9-7334BFDE0BF8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</a:t>
            </a:fld>
            <a:endParaRPr lang="cs-CZ" altLang="cs-CZ"/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825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04AEDC3-0137-4348-80DE-3A886B8E1E00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3</a:t>
            </a:fld>
            <a:endParaRPr lang="cs-CZ" altLang="cs-CZ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5288" y="690563"/>
            <a:ext cx="6130925" cy="344963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2338" y="4370388"/>
            <a:ext cx="5075237" cy="41402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32421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672913CB-075E-4A76-A957-AB0A146CE5F2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5</a:t>
            </a:fld>
            <a:endParaRPr lang="cs-CZ" altLang="cs-CZ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1938" cy="371951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1575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01755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134BBC82-C0A7-48B8-BAAF-581DCE11F79F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6</a:t>
            </a:fld>
            <a:endParaRPr lang="cs-CZ" altLang="cs-CZ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1938" cy="371951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1575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97460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Zdravý životní styl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 smtClean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</a:t>
            </a:r>
            <a:r>
              <a:rPr lang="cs-CZ" dirty="0" smtClean="0"/>
              <a:t>UNIVERZITĚ V OPAVĚ</a:t>
            </a:r>
            <a:endParaRPr lang="cs-CZ" dirty="0"/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3194050" y="4508500"/>
            <a:ext cx="7005638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16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/>
            </a:r>
            <a:br>
              <a:rPr lang="cs-CZ" altLang="cs-CZ" sz="1600" b="1" dirty="0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r>
              <a:rPr lang="cs-CZ" altLang="cs-CZ" sz="16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Mgr. Gabriela </a:t>
            </a:r>
            <a:r>
              <a:rPr lang="cs-CZ" altLang="cs-CZ" sz="1600" b="1" dirty="0" err="1">
                <a:solidFill>
                  <a:srgbClr val="000000"/>
                </a:solidFill>
                <a:latin typeface="Century Schoolbook" panose="02040604050505020304" pitchFamily="18" charset="0"/>
              </a:rPr>
              <a:t>Světnická</a:t>
            </a:r>
            <a:r>
              <a:rPr lang="cs-CZ" altLang="cs-CZ" sz="13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/>
            </a:r>
            <a:br>
              <a:rPr lang="cs-CZ" altLang="cs-CZ" sz="1300" b="1" dirty="0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r>
              <a:rPr lang="cs-CZ" altLang="cs-CZ" sz="13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ÚSTAV OŠETŘOVATELSTVÍ FVP</a:t>
            </a:r>
            <a:br>
              <a:rPr lang="cs-CZ" altLang="cs-CZ" sz="1300" b="1" dirty="0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r>
              <a:rPr lang="cs-CZ" altLang="cs-CZ" sz="13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SLU V OPAVĚ</a:t>
            </a:r>
            <a:r>
              <a:rPr lang="cs-CZ" altLang="cs-CZ" sz="1300" b="1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cs-CZ" altLang="cs-CZ" sz="13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13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3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2020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BB1D9E50-254F-46C9-8C10-4D8F0EA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1557338"/>
            <a:ext cx="734377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3050" indent="-265113"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600"/>
              </a:spcBef>
              <a:buSzPct val="70000"/>
              <a:defRPr/>
            </a:pPr>
            <a:r>
              <a:rPr lang="cs-CZ" sz="3600" b="1" dirty="0" smtClean="0">
                <a:solidFill>
                  <a:schemeClr val="accent4">
                    <a:lumMod val="75000"/>
                  </a:schemeClr>
                </a:solidFill>
              </a:rPr>
              <a:t>Program SZO</a:t>
            </a:r>
          </a:p>
          <a:p>
            <a:pPr algn="ctr">
              <a:spcBef>
                <a:spcPts val="600"/>
              </a:spcBef>
              <a:buSzPct val="70000"/>
              <a:defRPr/>
            </a:pPr>
            <a:r>
              <a:rPr lang="cs-CZ" altLang="cs-CZ" sz="3600" b="1" dirty="0" smtClean="0">
                <a:solidFill>
                  <a:schemeClr val="accent4">
                    <a:lumMod val="75000"/>
                  </a:schemeClr>
                </a:solidFill>
              </a:rPr>
              <a:t>„Zdraví pro všechny v 21. století“</a:t>
            </a:r>
            <a:r>
              <a:rPr lang="cs-CZ" altLang="cs-CZ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cs-CZ" altLang="cs-CZ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869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2224088" y="620713"/>
            <a:ext cx="7772400" cy="1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3000" b="1">
                <a:solidFill>
                  <a:srgbClr val="003366"/>
                </a:solidFill>
              </a:rPr>
              <a:t>Zdraví pro všechny v 21.století </a:t>
            </a:r>
          </a:p>
          <a:p>
            <a:pPr algn="ctr">
              <a:buSzPct val="100000"/>
            </a:pPr>
            <a:r>
              <a:rPr lang="cs-CZ" altLang="cs-CZ" sz="3000" b="1">
                <a:solidFill>
                  <a:srgbClr val="003366"/>
                </a:solidFill>
              </a:rPr>
              <a:t>(Zdraví 21)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992313" y="1916113"/>
            <a:ext cx="828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15925" indent="-381000"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program WHO</a:t>
            </a:r>
          </a:p>
          <a:p>
            <a:pPr>
              <a:spcBef>
                <a:spcPts val="60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mobilizace společnosti pro rozvoj zdraví</a:t>
            </a:r>
          </a:p>
          <a:p>
            <a:pPr>
              <a:spcBef>
                <a:spcPts val="60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 u="sng">
                <a:solidFill>
                  <a:srgbClr val="000000"/>
                </a:solidFill>
                <a:latin typeface="Century Schoolbook" panose="02040604050505020304" pitchFamily="18" charset="0"/>
              </a:rPr>
              <a:t>priority</a:t>
            </a: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: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společenská závažnost, prevence, ekonomická hlediska</a:t>
            </a:r>
          </a:p>
          <a:p>
            <a:pPr>
              <a:spcBef>
                <a:spcPts val="60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 u="sng">
                <a:solidFill>
                  <a:srgbClr val="000000"/>
                </a:solidFill>
                <a:latin typeface="Century Schoolbook" panose="02040604050505020304" pitchFamily="18" charset="0"/>
              </a:rPr>
              <a:t>hlavní problémy</a:t>
            </a: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: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kardiovaskulární choroby, nádory, úrazy, poruchy reprodukce, duševní choroby, drogy, AIDS</a:t>
            </a:r>
          </a:p>
          <a:p>
            <a:pPr>
              <a:spcBef>
                <a:spcPts val="60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 u="sng">
                <a:solidFill>
                  <a:srgbClr val="000000"/>
                </a:solidFill>
                <a:latin typeface="Century Schoolbook" panose="02040604050505020304" pitchFamily="18" charset="0"/>
              </a:rPr>
              <a:t>snižování rizik:</a:t>
            </a: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výživa, kouření, alkohol, drogy, sex, pohybové aktivity</a:t>
            </a:r>
          </a:p>
        </p:txBody>
      </p:sp>
    </p:spTree>
    <p:extLst>
      <p:ext uri="{BB962C8B-B14F-4D97-AF65-F5344CB8AC3E}">
        <p14:creationId xmlns:p14="http://schemas.microsoft.com/office/powerpoint/2010/main" val="34961084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4D5C4-08E9-4E9B-86B6-3F58F5E12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0013" y="476251"/>
            <a:ext cx="7459662" cy="777875"/>
          </a:xfrm>
        </p:spPr>
        <p:txBody>
          <a:bodyPr/>
          <a:lstStyle/>
          <a:p>
            <a:pPr>
              <a:defRPr/>
            </a:pPr>
            <a:r>
              <a:rPr lang="cs-CZ" b="1" cap="none" dirty="0"/>
              <a:t>Cíle</a:t>
            </a:r>
            <a:r>
              <a:rPr lang="cs-CZ" b="1" dirty="0"/>
              <a:t> Zdraví 21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1863725" y="2006600"/>
            <a:ext cx="8218488" cy="4865688"/>
          </a:xfrm>
        </p:spPr>
        <p:txBody>
          <a:bodyPr/>
          <a:lstStyle/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1: Solidarita ve zdraví v evropském regionu 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2: Spravedlnost ve zdraví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3: Zdravý start do života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4: Zdraví mladých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5: Zdravé stárnutí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6: Zlepšení duševního zdraví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7: Prevence infekčních onemocnění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8: Snížení výskytu neinfekčních nemocí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9: Snížení výskytu poranění způsobených násilím a úrazy</a:t>
            </a:r>
          </a:p>
        </p:txBody>
      </p:sp>
    </p:spTree>
    <p:extLst>
      <p:ext uri="{BB962C8B-B14F-4D97-AF65-F5344CB8AC3E}">
        <p14:creationId xmlns:p14="http://schemas.microsoft.com/office/powerpoint/2010/main" val="1038142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2387600" y="1484314"/>
            <a:ext cx="8280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000000"/>
                </a:solidFill>
                <a:latin typeface="Century Schoolbook" panose="02040604050505020304" pitchFamily="18" charset="0"/>
              </a:rPr>
              <a:t>„Zdraví 2020 – Národní strategie ochrany a podpory zdraví a prevence nemocí“</a:t>
            </a:r>
            <a:endParaRPr lang="cs-CZ" altLang="cs-CZ" sz="3000" b="1">
              <a:solidFill>
                <a:srgbClr val="1F497D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48F4E3D8-430E-4980-97E1-B78FE60D1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6763" y="2520950"/>
            <a:ext cx="8496300" cy="433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marL="346075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pl-PL" sz="2000" dirty="0">
                <a:latin typeface="Century Schoolbook" panose="02040604050505020304" pitchFamily="18" charset="0"/>
              </a:rPr>
              <a:t>program založen na principech programu </a:t>
            </a:r>
            <a:r>
              <a:rPr lang="cs-CZ" sz="2000" dirty="0">
                <a:latin typeface="Century Schoolbook" panose="02040604050505020304" pitchFamily="18" charset="0"/>
              </a:rPr>
              <a:t>Světové zdravotnické organizace „Zdraví 2020“ a „Koncepce hygienické služby a primární prevence v ochraně veřejného zdraví“</a:t>
            </a:r>
          </a:p>
          <a:p>
            <a:pPr marL="3175" indent="0">
              <a:buClr>
                <a:srgbClr val="000000"/>
              </a:buClr>
              <a:buSzPct val="100000"/>
              <a:defRPr/>
            </a:pPr>
            <a:endParaRPr lang="cs-CZ" sz="2000" dirty="0">
              <a:latin typeface="Century Schoolbook" panose="02040604050505020304" pitchFamily="18" charset="0"/>
            </a:endParaRPr>
          </a:p>
          <a:p>
            <a:pPr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důraz - zlepšení zdraví a životní pohody obyvatel, snížení nerovnosti v oblasti zdraví a posílení role veřejného zdravotnictví</a:t>
            </a:r>
          </a:p>
          <a:p>
            <a:pPr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Cíl - vytvořit udržitelný zdravotní systém, založený na kvalitě, dostupnosti a principu rovnocenného postaveni lidi, jako partnerů při </a:t>
            </a:r>
            <a:r>
              <a:rPr lang="it-IT" sz="2000" dirty="0">
                <a:latin typeface="Century Schoolbook" panose="02040604050505020304" pitchFamily="18" charset="0"/>
              </a:rPr>
              <a:t>dosahovani lepšiho zdravi pro všechny.</a:t>
            </a:r>
            <a:endParaRPr lang="cs-CZ" altLang="cs-CZ" sz="2000" b="1" i="1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6069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919289" y="1282700"/>
            <a:ext cx="8650287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Zdraví 2020 Národní strategie ochrany a podpory zdraví a prevence nemocí v ČR</a:t>
            </a:r>
          </a:p>
        </p:txBody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93B44EE8-EEA4-41E7-961C-72276E62E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2492376"/>
            <a:ext cx="878205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82575" indent="-282575"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marL="285750" indent="-2857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Struktura – </a:t>
            </a:r>
            <a:r>
              <a:rPr lang="cs-CZ" sz="2000" dirty="0">
                <a:latin typeface="Century Schoolbook" panose="02040604050505020304" pitchFamily="18" charset="0"/>
              </a:rPr>
              <a:t>hlavní cíl, dva strategické cíle, čtyři prioritní oblasti 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cs-CZ" sz="2000" b="1" dirty="0">
              <a:latin typeface="Century Schoolbook" panose="020406040505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Hlavní cíl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Zlepšit zdravotní stav populace a snižovat výskyt nemoci a předčasných úmrtí, kterým lze předcházet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cs-CZ" altLang="cs-CZ" sz="2000" b="1" dirty="0">
              <a:latin typeface="Century Schoolbook" panose="020406040505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altLang="cs-CZ" sz="2000" b="1" dirty="0">
                <a:latin typeface="Century Schoolbook" panose="02040604050505020304" pitchFamily="18" charset="0"/>
              </a:rPr>
              <a:t>Strategické cíle</a:t>
            </a:r>
          </a:p>
          <a:p>
            <a:pPr marL="0" inden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altLang="cs-CZ" sz="2000" dirty="0">
                <a:latin typeface="Century Schoolbook" panose="02040604050505020304" pitchFamily="18" charset="0"/>
              </a:rPr>
              <a:t>SC 1 Zlepšit zdraví obyvatel a snížit nerovnosti v oblasti zdraví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altLang="cs-CZ" sz="2000" dirty="0">
                <a:latin typeface="Century Schoolbook" panose="02040604050505020304" pitchFamily="18" charset="0"/>
              </a:rPr>
              <a:t>SC 2 </a:t>
            </a:r>
            <a:r>
              <a:rPr lang="cs-CZ" sz="2000" dirty="0">
                <a:latin typeface="Century Schoolbook" panose="02040604050505020304" pitchFamily="18" charset="0"/>
              </a:rPr>
              <a:t>Posílit roli veřejné správy v oblasti zdraví a přizvat k řízení a rozhodovaní všechny složky společnosti, sociální skupiny i jednotlivce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cs-CZ" altLang="cs-CZ" sz="1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759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12AD0-ED1E-432A-B1A2-25340C227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000" b="1" dirty="0">
                <a:latin typeface="Century Schoolbook" panose="02040604050505020304" pitchFamily="18" charset="0"/>
              </a:rPr>
              <a:t>Prioritní oblasti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F7950E-6134-4484-939D-E737836EA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8" y="1628776"/>
            <a:ext cx="8964612" cy="5229225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PO 1 </a:t>
            </a:r>
            <a:r>
              <a:rPr lang="cs-CZ" sz="2000" dirty="0">
                <a:latin typeface="Century Schoolbook" panose="02040604050505020304" pitchFamily="18" charset="0"/>
              </a:rPr>
              <a:t>Realizovat celoživotní investice do zdraví a prevence nemoci, posilovat roli občanů a vytvářet podmínky pro růst a naplnění jejich zdravotního potenciálu</a:t>
            </a:r>
            <a:endParaRPr lang="cs-CZ" sz="2000" b="1" dirty="0">
              <a:latin typeface="Century Schoolbook" panose="02040604050505020304" pitchFamily="18" charset="0"/>
            </a:endParaRPr>
          </a:p>
          <a:p>
            <a:pPr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PO 2 </a:t>
            </a:r>
            <a:r>
              <a:rPr lang="cs-CZ" sz="2000" dirty="0">
                <a:latin typeface="Century Schoolbook" panose="02040604050505020304" pitchFamily="18" charset="0"/>
              </a:rPr>
              <a:t>Čelit závažným zdravotním problémům v oblasti neinfekčních i infekčních nemoci a průběžně monitorovat zdravotní stav obyvatel</a:t>
            </a:r>
          </a:p>
          <a:p>
            <a:pPr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PO 3 </a:t>
            </a:r>
            <a:r>
              <a:rPr lang="cs-CZ" sz="2000" dirty="0">
                <a:latin typeface="Century Schoolbook" panose="02040604050505020304" pitchFamily="18" charset="0"/>
              </a:rPr>
              <a:t>Posilovat </a:t>
            </a:r>
            <a:r>
              <a:rPr lang="cs-CZ" sz="2000" dirty="0" err="1">
                <a:latin typeface="Century Schoolbook" panose="02040604050505020304" pitchFamily="18" charset="0"/>
              </a:rPr>
              <a:t>zdr</a:t>
            </a:r>
            <a:r>
              <a:rPr lang="cs-CZ" sz="2000" dirty="0">
                <a:latin typeface="Century Schoolbook" panose="02040604050505020304" pitchFamily="18" charset="0"/>
              </a:rPr>
              <a:t>. systémy zaměřené na lidi, zajistit použitelnost a dostupnost zdravotních služeb z hlediska příjemců, soustředit se na ochranu a podporu zdraví a na prevenci nemoci, rozvíjet kapacity veřejného zdravotnictví, zajistit krizovou připravenost, průběžně monitorovat zdravotní situaci a zajistit vhodnou reakci při mimořádných situacích</a:t>
            </a:r>
          </a:p>
          <a:p>
            <a:pPr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PO 4 </a:t>
            </a:r>
            <a:r>
              <a:rPr lang="cs-CZ" sz="2000" dirty="0">
                <a:latin typeface="Century Schoolbook" panose="02040604050505020304" pitchFamily="18" charset="0"/>
              </a:rPr>
              <a:t>Podílet se na vytváření podmínek pro rozvoj odolných sociálních skupin, tedy komunit žijících v prostředí, které je příznivé pro jejich zdraví</a:t>
            </a:r>
          </a:p>
          <a:p>
            <a:pPr>
              <a:defRPr/>
            </a:pPr>
            <a:endParaRPr lang="cs-CZ" sz="2000" dirty="0">
              <a:latin typeface="Century Schoolbook" panose="02040604050505020304" pitchFamily="18" charset="0"/>
            </a:endParaRPr>
          </a:p>
          <a:p>
            <a:pPr marL="0" indent="0">
              <a:buNone/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http://www.mzcr.cz/verejne/dokumenty/zdravi-2020-narodni-strategie-ochrany-a-podpory-zdravi-a-prevence-nemoci_8690_3016_5.html</a:t>
            </a:r>
          </a:p>
        </p:txBody>
      </p:sp>
    </p:spTree>
    <p:extLst>
      <p:ext uri="{BB962C8B-B14F-4D97-AF65-F5344CB8AC3E}">
        <p14:creationId xmlns:p14="http://schemas.microsoft.com/office/powerpoint/2010/main" val="33942462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4743D2A84CDF4BAB48D54C815D26EE" ma:contentTypeVersion="12" ma:contentTypeDescription="Vytvoří nový dokument" ma:contentTypeScope="" ma:versionID="7939e8c19e601385969536dc0bc0015a">
  <xsd:schema xmlns:xsd="http://www.w3.org/2001/XMLSchema" xmlns:xs="http://www.w3.org/2001/XMLSchema" xmlns:p="http://schemas.microsoft.com/office/2006/metadata/properties" xmlns:ns3="79b7b8bb-93ec-47cc-a1d6-47c5928ac23a" xmlns:ns4="89332cfc-b023-4904-b12a-69ce444ff898" targetNamespace="http://schemas.microsoft.com/office/2006/metadata/properties" ma:root="true" ma:fieldsID="0c455c7d887368613cfc0573370eb5a2" ns3:_="" ns4:_="">
    <xsd:import namespace="79b7b8bb-93ec-47cc-a1d6-47c5928ac23a"/>
    <xsd:import namespace="89332cfc-b023-4904-b12a-69ce444ff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7b8bb-93ec-47cc-a1d6-47c5928ac2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32cfc-b023-4904-b12a-69ce444ff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4CE7C3-5CD0-46C1-8B77-B8F32D0819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b7b8bb-93ec-47cc-a1d6-47c5928ac23a"/>
    <ds:schemaRef ds:uri="89332cfc-b023-4904-b12a-69ce444ff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D8EA54-FCDE-4C53-BC95-F76FE7115B9B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89332cfc-b023-4904-b12a-69ce444ff898"/>
    <ds:schemaRef ds:uri="http://purl.org/dc/dcmitype/"/>
    <ds:schemaRef ds:uri="79b7b8bb-93ec-47cc-a1d6-47c5928ac23a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453</Words>
  <PresentationFormat>Širokoúhlá obrazovka</PresentationFormat>
  <Paragraphs>48</Paragraphs>
  <Slides>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Microsoft YaHei</vt:lpstr>
      <vt:lpstr>Arial</vt:lpstr>
      <vt:lpstr>Calibri</vt:lpstr>
      <vt:lpstr>Calibri Light</vt:lpstr>
      <vt:lpstr>Century Schoolbook</vt:lpstr>
      <vt:lpstr>Monotype Sorts</vt:lpstr>
      <vt:lpstr>Times New Roman</vt:lpstr>
      <vt:lpstr>Motiv Office</vt:lpstr>
      <vt:lpstr>Zdravý životní styl</vt:lpstr>
      <vt:lpstr>Prezentace aplikace PowerPoint</vt:lpstr>
      <vt:lpstr>Prezentace aplikace PowerPoint</vt:lpstr>
      <vt:lpstr>Cíle Zdraví 21</vt:lpstr>
      <vt:lpstr>Prezentace aplikace PowerPoint</vt:lpstr>
      <vt:lpstr>Prezentace aplikace PowerPoint</vt:lpstr>
      <vt:lpstr>Prioritní oblasti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2020-07-28T16:37:17Z</dcterms:created>
  <dcterms:modified xsi:type="dcterms:W3CDTF">2020-10-23T12:39:54Z</dcterms:modified>
</cp:coreProperties>
</file>