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8C731EA-941A-446E-9334-B29605A3BB21}">
          <p14:sldIdLst>
            <p14:sldId id="262"/>
          </p14:sldIdLst>
        </p14:section>
        <p14:section name="Oddíl bez názvu" id="{4254FA2A-8917-4D5D-825D-7F9058091B2E}">
          <p14:sldIdLst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90024-2F5A-4DD3-BC8B-E0F39B5297E9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CC79A-96C1-4DA3-9DEE-E86E8B1A74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27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5499A6C9-DBC2-4348-86C7-FCE6BEFC99B0}" type="slidenum">
              <a:rPr lang="cs-CZ" altLang="cs-CZ" smtClean="0">
                <a:ea typeface="Arial Unicode MS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</a:t>
            </a:fld>
            <a:endParaRPr lang="cs-CZ" altLang="cs-CZ" smtClean="0">
              <a:ea typeface="Arial Unicode MS" charset="-128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187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7CC16721-2289-4420-A9AB-6B8D4E861A3E}" type="slidenum">
              <a:rPr lang="cs-CZ" altLang="cs-CZ" smtClean="0">
                <a:ea typeface="Arial Unicode MS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11</a:t>
            </a:fld>
            <a:endParaRPr lang="cs-CZ" altLang="cs-CZ" smtClean="0">
              <a:ea typeface="Arial Unicode MS" charset="-128"/>
            </a:endParaRPr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0158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20FE5176-A338-4484-9E63-89BB418F8C66}" type="slidenum">
              <a:rPr lang="cs-CZ" altLang="cs-CZ" smtClean="0">
                <a:ea typeface="Arial Unicode MS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12</a:t>
            </a:fld>
            <a:endParaRPr lang="cs-CZ" altLang="cs-CZ" smtClean="0">
              <a:ea typeface="Arial Unicode MS" charset="-128"/>
            </a:endParaRPr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1404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1F2276D6-8234-46B6-8FC6-D8371796F164}" type="slidenum">
              <a:rPr lang="cs-CZ" altLang="cs-CZ" smtClean="0">
                <a:ea typeface="Arial Unicode MS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13</a:t>
            </a:fld>
            <a:endParaRPr lang="cs-CZ" altLang="cs-CZ" smtClean="0">
              <a:ea typeface="Arial Unicode MS" charset="-128"/>
            </a:endParaRPr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4806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F98D6F58-E2F2-4CF5-9569-8E8EAE07BC79}" type="slidenum">
              <a:rPr lang="cs-CZ" altLang="cs-CZ" smtClean="0">
                <a:ea typeface="Arial Unicode MS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14</a:t>
            </a:fld>
            <a:endParaRPr lang="cs-CZ" altLang="cs-CZ" smtClean="0">
              <a:ea typeface="Arial Unicode MS" charset="-128"/>
            </a:endParaRPr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7242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A4198C68-86BD-418B-BD7F-F34C81F1620B}" type="slidenum">
              <a:rPr lang="cs-CZ" altLang="cs-CZ" smtClean="0">
                <a:ea typeface="Arial Unicode MS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15</a:t>
            </a:fld>
            <a:endParaRPr lang="cs-CZ" altLang="cs-CZ" smtClean="0">
              <a:ea typeface="Arial Unicode MS" charset="-128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428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061B2F6D-E31B-400E-AE52-8F452F05129D}" type="slidenum">
              <a:rPr lang="cs-CZ" altLang="cs-CZ" smtClean="0">
                <a:ea typeface="Arial Unicode MS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16</a:t>
            </a:fld>
            <a:endParaRPr lang="cs-CZ" altLang="cs-CZ" smtClean="0">
              <a:ea typeface="Arial Unicode MS" charset="-128"/>
            </a:endParaRPr>
          </a:p>
        </p:txBody>
      </p:sp>
      <p:sp>
        <p:nvSpPr>
          <p:cNvPr id="634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5225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8DA9FC3E-EFBD-4C36-8530-468EADAFF506}" type="slidenum">
              <a:rPr lang="cs-CZ" altLang="cs-CZ" smtClean="0">
                <a:ea typeface="Arial Unicode MS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17</a:t>
            </a:fld>
            <a:endParaRPr lang="cs-CZ" altLang="cs-CZ" smtClean="0">
              <a:ea typeface="Arial Unicode MS" charset="-128"/>
            </a:endParaRPr>
          </a:p>
        </p:txBody>
      </p:sp>
      <p:sp>
        <p:nvSpPr>
          <p:cNvPr id="655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3561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2AAB9596-DCF2-452E-95D9-09DB52E81EE5}" type="slidenum">
              <a:rPr lang="cs-CZ" altLang="cs-CZ" smtClean="0">
                <a:ea typeface="Arial Unicode MS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18</a:t>
            </a:fld>
            <a:endParaRPr lang="cs-CZ" altLang="cs-CZ" smtClean="0">
              <a:ea typeface="Arial Unicode MS" charset="-128"/>
            </a:endParaRPr>
          </a:p>
        </p:txBody>
      </p:sp>
      <p:sp>
        <p:nvSpPr>
          <p:cNvPr id="675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1863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7233E3FE-31B3-4DA7-8F05-BD8D0DA984BA}" type="slidenum">
              <a:rPr lang="cs-CZ" altLang="cs-CZ" smtClean="0">
                <a:ea typeface="Arial Unicode MS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19</a:t>
            </a:fld>
            <a:endParaRPr lang="cs-CZ" altLang="cs-CZ" smtClean="0">
              <a:ea typeface="Arial Unicode MS" charset="-128"/>
            </a:endParaRPr>
          </a:p>
        </p:txBody>
      </p:sp>
      <p:sp>
        <p:nvSpPr>
          <p:cNvPr id="696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9525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8B798EC5-66BE-41F8-8960-B31C90A71613}" type="slidenum">
              <a:rPr lang="cs-CZ" altLang="cs-CZ" smtClean="0">
                <a:ea typeface="Arial Unicode MS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20</a:t>
            </a:fld>
            <a:endParaRPr lang="cs-CZ" altLang="cs-CZ" smtClean="0">
              <a:ea typeface="Arial Unicode MS" charset="-128"/>
            </a:endParaRPr>
          </a:p>
        </p:txBody>
      </p:sp>
      <p:sp>
        <p:nvSpPr>
          <p:cNvPr id="716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768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B4969FE3-C422-4CD0-A31F-C3C3B46F1FDB}" type="slidenum">
              <a:rPr lang="cs-CZ" altLang="cs-CZ" smtClean="0">
                <a:ea typeface="Arial Unicode MS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3</a:t>
            </a:fld>
            <a:endParaRPr lang="cs-CZ" altLang="cs-CZ" smtClean="0">
              <a:ea typeface="Arial Unicode MS" charset="-128"/>
            </a:endParaRPr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212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91646CFE-7517-42CE-956A-C2F247EC425C}" type="slidenum">
              <a:rPr lang="cs-CZ" altLang="cs-CZ" smtClean="0">
                <a:ea typeface="Arial Unicode MS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4</a:t>
            </a:fld>
            <a:endParaRPr lang="cs-CZ" altLang="cs-CZ" smtClean="0">
              <a:ea typeface="Arial Unicode MS" charset="-128"/>
            </a:endParaRPr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960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4DD4CE6A-EDDB-44E1-BE2A-4AED752B4169}" type="slidenum">
              <a:rPr lang="cs-CZ" altLang="cs-CZ" smtClean="0">
                <a:ea typeface="Arial Unicode MS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5</a:t>
            </a:fld>
            <a:endParaRPr lang="cs-CZ" altLang="cs-CZ" smtClean="0">
              <a:ea typeface="Arial Unicode MS" charset="-128"/>
            </a:endParaRPr>
          </a:p>
        </p:txBody>
      </p:sp>
      <p:sp>
        <p:nvSpPr>
          <p:cNvPr id="409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82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7F5F5A80-4CA7-4D17-9C74-877ADE210F67}" type="slidenum">
              <a:rPr lang="cs-CZ" altLang="cs-CZ" smtClean="0">
                <a:ea typeface="Arial Unicode MS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6</a:t>
            </a:fld>
            <a:endParaRPr lang="cs-CZ" altLang="cs-CZ" smtClean="0">
              <a:ea typeface="Arial Unicode MS" charset="-128"/>
            </a:endParaRPr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484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0D07FB37-E52B-4039-AF06-E8D2DCD5A532}" type="slidenum">
              <a:rPr lang="cs-CZ" altLang="cs-CZ" smtClean="0">
                <a:ea typeface="Arial Unicode MS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7</a:t>
            </a:fld>
            <a:endParaRPr lang="cs-CZ" altLang="cs-CZ" smtClean="0">
              <a:ea typeface="Arial Unicode MS" charset="-128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450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1A5FC726-2473-49DD-A669-07FDEF90BC4B}" type="slidenum">
              <a:rPr lang="cs-CZ" altLang="cs-CZ" smtClean="0">
                <a:ea typeface="Arial Unicode MS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8</a:t>
            </a:fld>
            <a:endParaRPr lang="cs-CZ" altLang="cs-CZ" smtClean="0">
              <a:ea typeface="Arial Unicode MS" charset="-128"/>
            </a:endParaRPr>
          </a:p>
        </p:txBody>
      </p:sp>
      <p:sp>
        <p:nvSpPr>
          <p:cNvPr id="471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35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53C7545F-6558-4266-9CDC-B119A8AA15BB}" type="slidenum">
              <a:rPr lang="cs-CZ" altLang="cs-CZ" smtClean="0">
                <a:ea typeface="Arial Unicode MS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9</a:t>
            </a:fld>
            <a:endParaRPr lang="cs-CZ" altLang="cs-CZ" smtClean="0">
              <a:ea typeface="Arial Unicode MS" charset="-128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7193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C080F667-2F8C-439A-BF1A-BCC1598395F1}" type="slidenum">
              <a:rPr lang="cs-CZ" altLang="cs-CZ" smtClean="0">
                <a:ea typeface="Arial Unicode MS" charset="-128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10</a:t>
            </a:fld>
            <a:endParaRPr lang="cs-CZ" altLang="cs-CZ" smtClean="0">
              <a:ea typeface="Arial Unicode MS" charset="-128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854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dirty="0" smtClean="0"/>
              <a:t>Zdravý životní styl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2711450" y="1052513"/>
            <a:ext cx="7772400" cy="100806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</a:pPr>
            <a:r>
              <a:rPr lang="cs-CZ" altLang="cs-CZ" sz="3600" b="1">
                <a:solidFill>
                  <a:srgbClr val="04617B"/>
                </a:solidFill>
              </a:rPr>
              <a:t>Celospolečenský vliv </a:t>
            </a:r>
            <a:r>
              <a:rPr lang="cs-CZ" altLang="cs-CZ" sz="3600" b="1" i="1">
                <a:solidFill>
                  <a:srgbClr val="04617B"/>
                </a:solidFill>
              </a:rPr>
              <a:t/>
            </a:r>
            <a:br>
              <a:rPr lang="cs-CZ" altLang="cs-CZ" sz="3600" b="1" i="1">
                <a:solidFill>
                  <a:srgbClr val="04617B"/>
                </a:solidFill>
              </a:rPr>
            </a:br>
            <a:endParaRPr lang="cs-CZ" altLang="cs-CZ" sz="3600" b="1" i="1">
              <a:solidFill>
                <a:srgbClr val="04617B"/>
              </a:solidFill>
            </a:endParaRPr>
          </a:p>
        </p:txBody>
      </p:sp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1749425" y="2743200"/>
            <a:ext cx="835183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b="1">
                <a:solidFill>
                  <a:srgbClr val="000000"/>
                </a:solidFill>
                <a:latin typeface="Arial" panose="020B0604020202020204" pitchFamily="34" charset="0"/>
              </a:rPr>
              <a:t>legislativa Ministerstva životního prostředí zajišťuje minimalizaci zdrojů znečištění </a:t>
            </a:r>
          </a:p>
          <a:p>
            <a:pPr>
              <a:spcBef>
                <a:spcPts val="6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b="1">
                <a:solidFill>
                  <a:srgbClr val="000000"/>
                </a:solidFill>
                <a:latin typeface="Arial" panose="020B0604020202020204" pitchFamily="34" charset="0"/>
              </a:rPr>
              <a:t>monitoring znečišťujících látek má mimo jiné funkci zpětné vazby </a:t>
            </a:r>
          </a:p>
          <a:p>
            <a:pPr>
              <a:spcBef>
                <a:spcPts val="800"/>
              </a:spcBef>
              <a:buSzPct val="70000"/>
            </a:pPr>
            <a:r>
              <a:rPr lang="cs-CZ" altLang="cs-CZ" sz="320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ts val="800"/>
              </a:spcBef>
              <a:buSzPct val="70000"/>
            </a:pPr>
            <a:endParaRPr lang="cs-CZ" altLang="cs-CZ" sz="3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018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8" y="4292600"/>
            <a:ext cx="2724150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04622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2686050" y="908051"/>
            <a:ext cx="7772400" cy="14319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</a:pPr>
            <a:r>
              <a:rPr lang="cs-CZ" altLang="cs-CZ" sz="4400" b="1">
                <a:solidFill>
                  <a:srgbClr val="04617B"/>
                </a:solidFill>
              </a:rPr>
              <a:t>Pitná voda 	</a:t>
            </a:r>
            <a:br>
              <a:rPr lang="cs-CZ" altLang="cs-CZ" sz="4400" b="1">
                <a:solidFill>
                  <a:srgbClr val="04617B"/>
                </a:solidFill>
              </a:rPr>
            </a:br>
            <a:endParaRPr lang="cs-CZ" altLang="cs-CZ" sz="4400" b="1">
              <a:solidFill>
                <a:srgbClr val="04617B"/>
              </a:solidFill>
            </a:endParaRPr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1981200" y="2565400"/>
            <a:ext cx="84772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90% domácností vodu z veřejných vodovodů a 10% domácností vodu z vlastního zdroje </a:t>
            </a:r>
          </a:p>
          <a:p>
            <a:pPr>
              <a:spcBef>
                <a:spcPts val="500"/>
              </a:spcBef>
              <a:buSzPct val="70000"/>
            </a:pPr>
            <a:endParaRPr lang="cs-CZ" altLang="cs-CZ" sz="2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500"/>
              </a:spcBef>
              <a:buSzPct val="70000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Možná zdravotní rizika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 i="1">
                <a:solidFill>
                  <a:srgbClr val="000000"/>
                </a:solidFill>
                <a:latin typeface="Arial" panose="020B0604020202020204" pitchFamily="34" charset="0"/>
              </a:rPr>
              <a:t>bakteriologická a biologická kontaminace </a:t>
            </a: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(např. Escherichia coli, enterokok, virus hepatitidy A – vznik infekčních onemocnění)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 i="1">
                <a:solidFill>
                  <a:srgbClr val="000000"/>
                </a:solidFill>
                <a:latin typeface="Arial" panose="020B0604020202020204" pitchFamily="34" charset="0"/>
              </a:rPr>
              <a:t>vyšší obsah organických či anorganických chemických nebo radioaktivních látek a prvků </a:t>
            </a: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(těžké kovy, dusičnany, chlorované uhlovodíky – mutagenní a karcinogenní účinky) </a:t>
            </a:r>
          </a:p>
          <a:p>
            <a:pPr>
              <a:spcBef>
                <a:spcPts val="500"/>
              </a:spcBef>
              <a:buSzPct val="70000"/>
            </a:pPr>
            <a:endParaRPr lang="cs-CZ" altLang="cs-CZ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22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6" y="188913"/>
            <a:ext cx="230346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3328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/>
          <p:cNvSpPr txBox="1">
            <a:spLocks noChangeArrowheads="1"/>
          </p:cNvSpPr>
          <p:nvPr/>
        </p:nvSpPr>
        <p:spPr bwMode="auto">
          <a:xfrm>
            <a:off x="1992314" y="908050"/>
            <a:ext cx="8478837" cy="13716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</a:pPr>
            <a:r>
              <a:rPr lang="cs-CZ" altLang="cs-CZ" sz="3600" b="1">
                <a:solidFill>
                  <a:srgbClr val="04617B"/>
                </a:solidFill>
              </a:rPr>
              <a:t>Možná zdravotní rizika spojená s vodou</a:t>
            </a:r>
          </a:p>
        </p:txBody>
      </p:sp>
      <p:sp>
        <p:nvSpPr>
          <p:cNvPr id="54275" name="Text Box 2"/>
          <p:cNvSpPr txBox="1">
            <a:spLocks noChangeArrowheads="1"/>
          </p:cNvSpPr>
          <p:nvPr/>
        </p:nvSpPr>
        <p:spPr bwMode="auto">
          <a:xfrm>
            <a:off x="1992313" y="2743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zdroje zásobování vodou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pt-BR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veřejný vodovod </a:t>
            </a:r>
            <a:r>
              <a:rPr lang="pt-BR" altLang="cs-CZ" sz="2000">
                <a:solidFill>
                  <a:srgbClr val="000000"/>
                </a:solidFill>
                <a:latin typeface="Arial" panose="020B0604020202020204" pitchFamily="34" charset="0"/>
              </a:rPr>
              <a:t>(voda upravená na pitnou)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vlastní studna </a:t>
            </a: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(kontrola kvality 1x ročně)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prameny a veřejné studně </a:t>
            </a: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(bez pravidelných kontrol kvality vždy nebezpečí znečištění)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balené vody </a:t>
            </a: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(kojenecká, stolní, pitná, sodová, přírodní minerální, přírodní léčivá, mineralizovaná) </a:t>
            </a:r>
          </a:p>
          <a:p>
            <a:pPr>
              <a:spcBef>
                <a:spcPts val="500"/>
              </a:spcBef>
              <a:buSzPct val="70000"/>
            </a:pPr>
            <a:endParaRPr lang="cs-CZ" altLang="cs-CZ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3886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/>
          <p:cNvSpPr txBox="1">
            <a:spLocks noChangeArrowheads="1"/>
          </p:cNvSpPr>
          <p:nvPr/>
        </p:nvSpPr>
        <p:spPr bwMode="auto">
          <a:xfrm>
            <a:off x="3000376" y="692150"/>
            <a:ext cx="7199313" cy="865188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</a:pPr>
            <a:r>
              <a:rPr lang="cs-CZ" altLang="cs-CZ" sz="3600" b="1">
                <a:solidFill>
                  <a:srgbClr val="04617B"/>
                </a:solidFill>
              </a:rPr>
              <a:t>Doporučení pro praxi</a:t>
            </a:r>
          </a:p>
        </p:txBody>
      </p:sp>
      <p:sp>
        <p:nvSpPr>
          <p:cNvPr id="56323" name="Text Box 2"/>
          <p:cNvSpPr txBox="1">
            <a:spLocks noChangeArrowheads="1"/>
          </p:cNvSpPr>
          <p:nvPr/>
        </p:nvSpPr>
        <p:spPr bwMode="auto">
          <a:xfrm>
            <a:off x="1844676" y="2276475"/>
            <a:ext cx="83343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kupovat vody dostatečně označené </a:t>
            </a: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(původ, typ vody, minerálové složení)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ke stálému pití používat vody kojenecké a stolní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minerální vody nekonzumovat trvale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nekupovat vodu u stánku, všímat si způsobu skladování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všímat si data spotřeby, kupovat co nejčerstvější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po otevření láhve spotřebovat ihned nebo do 3 - 4 dní při uchování v chladu</a:t>
            </a:r>
          </a:p>
          <a:p>
            <a:pPr>
              <a:spcBef>
                <a:spcPts val="500"/>
              </a:spcBef>
              <a:buSzPct val="70000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56324" name="AutoShape 3"/>
          <p:cNvSpPr>
            <a:spLocks noChangeArrowheads="1"/>
          </p:cNvSpPr>
          <p:nvPr/>
        </p:nvSpPr>
        <p:spPr bwMode="auto">
          <a:xfrm>
            <a:off x="6959600" y="5021263"/>
            <a:ext cx="3240088" cy="1727200"/>
          </a:xfrm>
          <a:prstGeom prst="roundRect">
            <a:avLst>
              <a:gd name="adj" fmla="val 16667"/>
            </a:avLst>
          </a:prstGeom>
          <a:solidFill>
            <a:srgbClr val="0F6FC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pic>
        <p:nvPicPr>
          <p:cNvPr id="5632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1" y="5127626"/>
            <a:ext cx="1793875" cy="151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32013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3000375" y="549276"/>
            <a:ext cx="6840538" cy="10080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</a:pPr>
            <a:r>
              <a:rPr lang="cs-CZ" altLang="cs-CZ" sz="4400" b="1">
                <a:solidFill>
                  <a:srgbClr val="04617B"/>
                </a:solidFill>
              </a:rPr>
              <a:t>Sluneční záření</a:t>
            </a:r>
          </a:p>
        </p:txBody>
      </p:sp>
      <p:sp>
        <p:nvSpPr>
          <p:cNvPr id="58371" name="Text Box 2"/>
          <p:cNvSpPr txBox="1">
            <a:spLocks noChangeArrowheads="1"/>
          </p:cNvSpPr>
          <p:nvPr/>
        </p:nvSpPr>
        <p:spPr bwMode="auto">
          <a:xfrm>
            <a:off x="2135189" y="1557338"/>
            <a:ext cx="8334375" cy="513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33375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500"/>
              </a:spcBef>
              <a:buSzPct val="70000"/>
            </a:pPr>
            <a:endParaRPr lang="cs-CZ" altLang="cs-CZ" sz="20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 i="1">
                <a:solidFill>
                  <a:srgbClr val="000000"/>
                </a:solidFill>
                <a:latin typeface="Arial" panose="020B0604020202020204" pitchFamily="34" charset="0"/>
              </a:rPr>
              <a:t>Prospěšné účinky</a:t>
            </a: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 – prevence nedostatku vitamínu D </a:t>
            </a: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(UVB) </a:t>
            </a: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a podíl na metabolismu kalcia, baktericidní účinky UVC záření </a:t>
            </a: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(germicidní výbojky)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 i="1">
                <a:solidFill>
                  <a:srgbClr val="000000"/>
                </a:solidFill>
                <a:latin typeface="Arial" panose="020B0604020202020204" pitchFamily="34" charset="0"/>
              </a:rPr>
              <a:t>Škodlivé účinky</a:t>
            </a: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 – např. urychlení stárnutí kůže </a:t>
            </a:r>
          </a:p>
          <a:p>
            <a:pPr>
              <a:spcBef>
                <a:spcPts val="500"/>
              </a:spcBef>
              <a:buSzPct val="70000"/>
            </a:pPr>
            <a:endParaRPr lang="cs-CZ" altLang="cs-CZ" sz="20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500"/>
              </a:spcBef>
              <a:buSzPct val="70000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Dělení UV záření: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dlouhovlnné UVA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středněvlnné UVB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krátkovlné UVC (karcinogenní, podíl na vzniku ozónu)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vakuové (štěpí kyslík na ozón)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extremní (součást chemických procesů)</a:t>
            </a:r>
          </a:p>
          <a:p>
            <a:pPr>
              <a:spcBef>
                <a:spcPts val="800"/>
              </a:spcBef>
              <a:buSzPct val="70000"/>
            </a:pPr>
            <a:r>
              <a:rPr lang="cs-CZ" altLang="cs-CZ" sz="320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ts val="800"/>
              </a:spcBef>
              <a:buSzPct val="70000"/>
            </a:pPr>
            <a:endParaRPr lang="cs-CZ" altLang="cs-CZ" sz="3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83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84538"/>
            <a:ext cx="19367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47894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"/>
          <p:cNvSpPr txBox="1">
            <a:spLocks noChangeArrowheads="1"/>
          </p:cNvSpPr>
          <p:nvPr/>
        </p:nvSpPr>
        <p:spPr bwMode="auto">
          <a:xfrm>
            <a:off x="2895600" y="620714"/>
            <a:ext cx="7016750" cy="11525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</a:pPr>
            <a:r>
              <a:rPr lang="cs-CZ" altLang="cs-CZ" sz="4000" b="1">
                <a:solidFill>
                  <a:srgbClr val="04617B"/>
                </a:solidFill>
              </a:rPr>
              <a:t>Rizika plynoucí z expozice</a:t>
            </a:r>
            <a:endParaRPr lang="cs-CZ" altLang="cs-CZ" sz="4400">
              <a:solidFill>
                <a:srgbClr val="04617B"/>
              </a:solidFill>
            </a:endParaRPr>
          </a:p>
        </p:txBody>
      </p:sp>
      <p:sp>
        <p:nvSpPr>
          <p:cNvPr id="60419" name="Text Box 2"/>
          <p:cNvSpPr txBox="1">
            <a:spLocks noChangeArrowheads="1"/>
          </p:cNvSpPr>
          <p:nvPr/>
        </p:nvSpPr>
        <p:spPr bwMode="auto">
          <a:xfrm>
            <a:off x="2111375" y="1947864"/>
            <a:ext cx="8548688" cy="491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3375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500"/>
              </a:spcBef>
              <a:buSzPct val="70000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Kůže: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aktinická elastóza </a:t>
            </a: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– stárnutí kůže</a:t>
            </a: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narušená mikrocirkulace kůže </a:t>
            </a: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– destruktivní změny cév v kůži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karcinogenní účinky </a:t>
            </a: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- nárůst počtu karcinomu a maligních melanomů kůže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imunosuprese a imunotolerance - </a:t>
            </a: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k UV indukovaným tumorům a potlačení reakce buňkami zprostředkované imunity </a:t>
            </a:r>
          </a:p>
          <a:p>
            <a:pPr>
              <a:spcBef>
                <a:spcPts val="500"/>
              </a:spcBef>
              <a:buSzPct val="70000"/>
            </a:pPr>
            <a:endParaRPr lang="cs-CZ" altLang="cs-CZ" sz="2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500"/>
              </a:spcBef>
              <a:buSzPct val="70000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Oko: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poškození oka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keratitis – zánět oční rohovky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konjunktivitis – zánět oční spojivky </a:t>
            </a:r>
          </a:p>
          <a:p>
            <a:pPr>
              <a:spcBef>
                <a:spcPts val="800"/>
              </a:spcBef>
              <a:buSzPct val="70000"/>
            </a:pPr>
            <a:r>
              <a:rPr lang="cs-CZ" altLang="cs-CZ" sz="320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337780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3467100" y="549276"/>
            <a:ext cx="6553200" cy="110807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</a:pPr>
            <a:r>
              <a:rPr lang="cs-CZ" altLang="cs-CZ" sz="3600" b="1">
                <a:solidFill>
                  <a:srgbClr val="04617B"/>
                </a:solidFill>
              </a:rPr>
              <a:t>Doporučení pro praxi</a:t>
            </a:r>
          </a:p>
        </p:txBody>
      </p:sp>
      <p:sp>
        <p:nvSpPr>
          <p:cNvPr id="62467" name="Text Box 2"/>
          <p:cNvSpPr txBox="1">
            <a:spLocks noChangeArrowheads="1"/>
          </p:cNvSpPr>
          <p:nvPr/>
        </p:nvSpPr>
        <p:spPr bwMode="auto">
          <a:xfrm>
            <a:off x="1919289" y="1557338"/>
            <a:ext cx="8550275" cy="453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33375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500"/>
              </a:spcBef>
              <a:buSzPct val="70000"/>
            </a:pPr>
            <a:endParaRPr lang="cs-CZ" altLang="cs-CZ" sz="20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ochrana kůže prostředky u UV filtrem podle typu kůže a místa slunění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vyhýbat se vlivu slunečního záření při užívání léků, které navozují zvýšenou fotosenzitivitu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vyhýbání se pobytu na poledním slunci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ochrana zraku před UV zářením brýlemi s UV filtrem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při pobytu v soláriu dodržovat doporučenou dobu, používat ochranné brýle, po ozáření ošetřit kůži hydratačními krémy </a:t>
            </a:r>
          </a:p>
          <a:p>
            <a:pPr>
              <a:spcBef>
                <a:spcPts val="800"/>
              </a:spcBef>
              <a:buSzPct val="70000"/>
            </a:pPr>
            <a:r>
              <a:rPr lang="cs-CZ" altLang="cs-CZ" sz="320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ts val="800"/>
              </a:spcBef>
              <a:buSzPct val="70000"/>
            </a:pPr>
            <a:endParaRPr lang="cs-CZ" altLang="cs-CZ" sz="3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24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26" y="4949826"/>
            <a:ext cx="2976563" cy="161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96232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3719514" y="404813"/>
            <a:ext cx="6638925" cy="100806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</a:pPr>
            <a:r>
              <a:rPr lang="cs-CZ" altLang="cs-CZ" sz="4000" b="1">
                <a:solidFill>
                  <a:srgbClr val="04617B"/>
                </a:solidFill>
              </a:rPr>
              <a:t>Pracovní prostředí</a:t>
            </a:r>
            <a:r>
              <a:rPr lang="cs-CZ" altLang="cs-CZ" sz="3600" b="1">
                <a:solidFill>
                  <a:srgbClr val="04617B"/>
                </a:solidFill>
              </a:rPr>
              <a:t> </a:t>
            </a:r>
          </a:p>
        </p:txBody>
      </p:sp>
      <p:sp>
        <p:nvSpPr>
          <p:cNvPr id="64515" name="Text Box 2"/>
          <p:cNvSpPr txBox="1">
            <a:spLocks noChangeArrowheads="1"/>
          </p:cNvSpPr>
          <p:nvPr/>
        </p:nvSpPr>
        <p:spPr bwMode="auto">
          <a:xfrm>
            <a:off x="1847851" y="1785938"/>
            <a:ext cx="8621713" cy="431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3375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SzPct val="70000"/>
            </a:pPr>
            <a:r>
              <a:rPr lang="pl-PL" altLang="cs-CZ" b="1">
                <a:solidFill>
                  <a:srgbClr val="000000"/>
                </a:solidFill>
                <a:latin typeface="Arial" panose="020B0604020202020204" pitchFamily="34" charset="0"/>
              </a:rPr>
              <a:t>Podpora zdraví na pracovišti</a:t>
            </a:r>
          </a:p>
          <a:p>
            <a:pPr>
              <a:spcBef>
                <a:spcPts val="6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pl-PL" altLang="cs-CZ" b="1">
                <a:solidFill>
                  <a:srgbClr val="000000"/>
                </a:solidFill>
                <a:latin typeface="Arial" panose="020B0604020202020204" pitchFamily="34" charset="0"/>
              </a:rPr>
              <a:t>organizační investice do budoucnosti </a:t>
            </a:r>
            <a:r>
              <a:rPr lang="pl-PL" altLang="cs-CZ">
                <a:solidFill>
                  <a:srgbClr val="000000"/>
                </a:solidFill>
                <a:latin typeface="Arial" panose="020B0604020202020204" pitchFamily="34" charset="0"/>
              </a:rPr>
              <a:t>(BOZP)</a:t>
            </a:r>
          </a:p>
          <a:p>
            <a:pPr>
              <a:spcBef>
                <a:spcPts val="6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b="1">
                <a:solidFill>
                  <a:srgbClr val="000000"/>
                </a:solidFill>
                <a:latin typeface="Arial" panose="020B0604020202020204" pitchFamily="34" charset="0"/>
              </a:rPr>
              <a:t>zdraví lidé ve zdravých organizacích </a:t>
            </a:r>
            <a:r>
              <a:rPr lang="cs-CZ" altLang="cs-CZ">
                <a:solidFill>
                  <a:srgbClr val="000000"/>
                </a:solidFill>
                <a:latin typeface="Arial" panose="020B0604020202020204" pitchFamily="34" charset="0"/>
              </a:rPr>
              <a:t>(pracovní lékařství) 	</a:t>
            </a:r>
          </a:p>
          <a:p>
            <a:pPr>
              <a:spcBef>
                <a:spcPts val="800"/>
              </a:spcBef>
              <a:buSzPct val="70000"/>
            </a:pPr>
            <a:r>
              <a:rPr lang="pl-PL" altLang="cs-CZ" sz="3200" b="1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ts val="800"/>
              </a:spcBef>
              <a:buSzPct val="70000"/>
            </a:pPr>
            <a:endParaRPr lang="pl-PL" altLang="cs-CZ" sz="3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45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589" y="3927476"/>
            <a:ext cx="1595437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75211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4176714" y="333375"/>
            <a:ext cx="6192837" cy="8636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</a:pPr>
            <a:r>
              <a:rPr lang="cs-CZ" altLang="cs-CZ" sz="4400" b="1">
                <a:solidFill>
                  <a:srgbClr val="04617B"/>
                </a:solidFill>
              </a:rPr>
              <a:t>Práce a zdraví 	</a:t>
            </a:r>
          </a:p>
        </p:txBody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2035176" y="1196975"/>
            <a:ext cx="8334375" cy="639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3375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500"/>
              </a:spcBef>
              <a:buSzPct val="70000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- pozitivní i negativní vliv</a:t>
            </a:r>
          </a:p>
          <a:p>
            <a:pPr>
              <a:spcBef>
                <a:spcPts val="500"/>
              </a:spcBef>
              <a:buSzPct val="70000"/>
            </a:pPr>
            <a:endParaRPr lang="cs-CZ" altLang="cs-CZ" sz="2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450"/>
              </a:spcBef>
              <a:buSzPct val="70000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Příčiny stresu v práci: </a:t>
            </a:r>
          </a:p>
          <a:p>
            <a:pPr>
              <a:spcBef>
                <a:spcPts val="45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přetížení množstvím práce </a:t>
            </a:r>
          </a:p>
          <a:p>
            <a:pPr>
              <a:spcBef>
                <a:spcPts val="45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neúměrně velká odpovědnost </a:t>
            </a:r>
          </a:p>
          <a:p>
            <a:pPr>
              <a:spcBef>
                <a:spcPts val="45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nevyjasnění pravomocí </a:t>
            </a:r>
          </a:p>
          <a:p>
            <a:pPr>
              <a:spcBef>
                <a:spcPts val="45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vysilující snaha o kariéru </a:t>
            </a:r>
          </a:p>
          <a:p>
            <a:pPr>
              <a:spcBef>
                <a:spcPts val="45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kontakt s lidmi </a:t>
            </a:r>
          </a:p>
          <a:p>
            <a:pPr>
              <a:spcBef>
                <a:spcPts val="45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nezaměstnanost </a:t>
            </a:r>
          </a:p>
          <a:p>
            <a:pPr>
              <a:spcBef>
                <a:spcPts val="45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hluk </a:t>
            </a:r>
          </a:p>
          <a:p>
            <a:pPr>
              <a:spcBef>
                <a:spcPts val="45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nedostatek spánku </a:t>
            </a:r>
          </a:p>
          <a:p>
            <a:pPr>
              <a:spcBef>
                <a:spcPts val="45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vztahy mezi lidmi </a:t>
            </a:r>
          </a:p>
          <a:p>
            <a:pPr>
              <a:spcBef>
                <a:spcPts val="45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nesvoboda a pocit bezmoci </a:t>
            </a:r>
          </a:p>
          <a:p>
            <a:pPr>
              <a:spcBef>
                <a:spcPts val="45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dlouhodobá napětí </a:t>
            </a:r>
          </a:p>
          <a:p>
            <a:pPr>
              <a:spcBef>
                <a:spcPts val="45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omezený prostor </a:t>
            </a:r>
            <a:endParaRPr lang="cs-CZ" altLang="cs-CZ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656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3141663"/>
            <a:ext cx="3409950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045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/>
          <p:cNvSpPr txBox="1">
            <a:spLocks noChangeArrowheads="1"/>
          </p:cNvSpPr>
          <p:nvPr/>
        </p:nvSpPr>
        <p:spPr bwMode="auto">
          <a:xfrm>
            <a:off x="2566988" y="908051"/>
            <a:ext cx="7772400" cy="89217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</a:pPr>
            <a:r>
              <a:rPr lang="cs-CZ" altLang="cs-CZ" sz="4000" b="1">
                <a:solidFill>
                  <a:srgbClr val="04617B"/>
                </a:solidFill>
              </a:rPr>
              <a:t>Ochrana zdraví při práci</a:t>
            </a:r>
            <a:r>
              <a:rPr lang="cs-CZ" altLang="cs-CZ" sz="4400" b="1" i="1">
                <a:solidFill>
                  <a:srgbClr val="04617B"/>
                </a:solidFill>
              </a:rPr>
              <a:t> </a:t>
            </a:r>
          </a:p>
        </p:txBody>
      </p:sp>
      <p:sp>
        <p:nvSpPr>
          <p:cNvPr id="68611" name="Text Box 2"/>
          <p:cNvSpPr txBox="1">
            <a:spLocks noChangeArrowheads="1"/>
          </p:cNvSpPr>
          <p:nvPr/>
        </p:nvSpPr>
        <p:spPr bwMode="auto">
          <a:xfrm>
            <a:off x="1774825" y="1981200"/>
            <a:ext cx="8694738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3375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500"/>
              </a:spcBef>
              <a:buSzPct val="70000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Technická: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výměna hlučných strojů za nehlučné, hermetizace, ergonomická úprava pracoviště </a:t>
            </a:r>
          </a:p>
          <a:p>
            <a:pPr>
              <a:spcBef>
                <a:spcPts val="500"/>
              </a:spcBef>
              <a:buSzPct val="70000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Technologická: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náhrada toxických látek méně toxickými, dálkové řízení procesů </a:t>
            </a:r>
          </a:p>
          <a:p>
            <a:pPr>
              <a:spcBef>
                <a:spcPts val="500"/>
              </a:spcBef>
              <a:buSzPct val="70000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Zaměřená na zaměstnance: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preventivní prohlídky, školení </a:t>
            </a:r>
          </a:p>
          <a:p>
            <a:pPr>
              <a:spcBef>
                <a:spcPts val="500"/>
              </a:spcBef>
              <a:buSzPct val="70000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Náhradní (pouze doplňková):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organizační změny , střídání pracovníků </a:t>
            </a:r>
          </a:p>
          <a:p>
            <a:pPr>
              <a:spcBef>
                <a:spcPts val="800"/>
              </a:spcBef>
              <a:buSzPct val="70000"/>
            </a:pPr>
            <a:r>
              <a:rPr lang="cs-CZ" altLang="cs-CZ" sz="320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ts val="800"/>
              </a:spcBef>
              <a:buSzPct val="70000"/>
            </a:pPr>
            <a:endParaRPr lang="cs-CZ" altLang="cs-CZ" sz="3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1019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2855914" y="1989138"/>
            <a:ext cx="6696075" cy="15113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</a:pPr>
            <a:r>
              <a:rPr lang="cs-CZ" altLang="cs-CZ" sz="3600" b="1">
                <a:solidFill>
                  <a:srgbClr val="04617B"/>
                </a:solidFill>
              </a:rPr>
              <a:t/>
            </a:r>
            <a:br>
              <a:rPr lang="cs-CZ" altLang="cs-CZ" sz="3600" b="1">
                <a:solidFill>
                  <a:srgbClr val="04617B"/>
                </a:solidFill>
              </a:rPr>
            </a:br>
            <a:r>
              <a:rPr lang="cs-CZ" altLang="cs-CZ" sz="3600" b="1">
                <a:solidFill>
                  <a:srgbClr val="04617B"/>
                </a:solidFill>
              </a:rPr>
              <a:t>Životní a pracovní prostředí a jejich vliv na zdraví.</a:t>
            </a:r>
          </a:p>
          <a:p>
            <a:pPr algn="ctr">
              <a:buSzPct val="100000"/>
            </a:pPr>
            <a:endParaRPr lang="cs-CZ" altLang="cs-CZ" sz="3600" b="1">
              <a:solidFill>
                <a:srgbClr val="04617B"/>
              </a:solidFill>
            </a:endParaRPr>
          </a:p>
        </p:txBody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8B76C38E-9FA8-4261-80E9-74BBE9A04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1" y="5105400"/>
            <a:ext cx="46958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r">
              <a:spcBef>
                <a:spcPts val="450"/>
              </a:spcBef>
              <a:buSzPct val="70000"/>
              <a:defRPr/>
            </a:pPr>
            <a:r>
              <a:rPr lang="cs-CZ" altLang="cs-CZ" sz="1400" b="1" dirty="0">
                <a:latin typeface="+mn-lt"/>
              </a:rPr>
              <a:t>Mgr. Gabriela Světnická</a:t>
            </a:r>
            <a:br>
              <a:rPr lang="cs-CZ" altLang="cs-CZ" sz="1400" b="1" dirty="0">
                <a:latin typeface="+mn-lt"/>
              </a:rPr>
            </a:br>
            <a:r>
              <a:rPr lang="cs-CZ" altLang="cs-CZ" sz="1400" b="1" dirty="0">
                <a:latin typeface="+mn-lt"/>
              </a:rPr>
              <a:t>ÚSTAV OŠETŘOVATELSTVÍ FVP</a:t>
            </a:r>
            <a:br>
              <a:rPr lang="cs-CZ" altLang="cs-CZ" sz="1400" b="1" dirty="0">
                <a:latin typeface="+mn-lt"/>
              </a:rPr>
            </a:br>
            <a:r>
              <a:rPr lang="cs-CZ" altLang="cs-CZ" sz="1400" b="1" dirty="0">
                <a:latin typeface="+mn-lt"/>
              </a:rPr>
              <a:t>SLU V OPAVĚ</a:t>
            </a:r>
            <a:br>
              <a:rPr lang="cs-CZ" altLang="cs-CZ" sz="1400" b="1" dirty="0">
                <a:latin typeface="+mn-lt"/>
              </a:rPr>
            </a:br>
            <a:r>
              <a:rPr lang="cs-CZ" altLang="cs-CZ" sz="1400" b="1">
                <a:latin typeface="+mn-lt"/>
              </a:rPr>
              <a:t> 2020</a:t>
            </a:r>
            <a:endParaRPr lang="cs-CZ" altLang="cs-CZ" sz="1400" b="1" dirty="0">
              <a:latin typeface="+mn-lt"/>
            </a:endParaRPr>
          </a:p>
        </p:txBody>
      </p:sp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14" y="4286251"/>
            <a:ext cx="1857375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36315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"/>
          <p:cNvSpPr txBox="1">
            <a:spLocks noChangeArrowheads="1"/>
          </p:cNvSpPr>
          <p:nvPr/>
        </p:nvSpPr>
        <p:spPr bwMode="auto">
          <a:xfrm>
            <a:off x="3432176" y="2924176"/>
            <a:ext cx="6016625" cy="288131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3200" b="1" i="1">
                <a:solidFill>
                  <a:srgbClr val="000000"/>
                </a:solidFill>
                <a:latin typeface="Arial" panose="020B0604020202020204" pitchFamily="34" charset="0"/>
              </a:rPr>
              <a:t>Děkuji za pozornost.</a:t>
            </a:r>
          </a:p>
        </p:txBody>
      </p:sp>
      <p:pic>
        <p:nvPicPr>
          <p:cNvPr id="7065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313" y="4214814"/>
            <a:ext cx="2233612" cy="167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48675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2855913" y="1052514"/>
            <a:ext cx="7181850" cy="1055687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</a:pPr>
            <a:r>
              <a:rPr lang="cs-CZ" altLang="cs-CZ" sz="4400" b="1">
                <a:solidFill>
                  <a:srgbClr val="04617B"/>
                </a:solidFill>
              </a:rPr>
              <a:t>Životní prostředí</a:t>
            </a:r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2063751" y="2492375"/>
            <a:ext cx="83534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3375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SzPct val="70000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Složky životního prostředí: </a:t>
            </a:r>
          </a:p>
          <a:p>
            <a:pPr>
              <a:spcBef>
                <a:spcPts val="6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 i="1">
                <a:solidFill>
                  <a:srgbClr val="000000"/>
                </a:solidFill>
                <a:latin typeface="Arial" panose="020B0604020202020204" pitchFamily="34" charset="0"/>
              </a:rPr>
              <a:t>přírodní složky </a:t>
            </a:r>
          </a:p>
          <a:p>
            <a:pPr>
              <a:spcBef>
                <a:spcPts val="500"/>
              </a:spcBef>
              <a:buSzPct val="70000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     - abiotické</a:t>
            </a: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 (atmosféra, hydrosféra, litosféra - pevný obal země, pedosféra - půdní pokryv) </a:t>
            </a:r>
          </a:p>
          <a:p>
            <a:pPr>
              <a:spcBef>
                <a:spcPts val="500"/>
              </a:spcBef>
              <a:buSzPct val="70000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     - biotické </a:t>
            </a: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(živé organismy a vztahy mezi nimi) </a:t>
            </a:r>
          </a:p>
          <a:p>
            <a:pPr>
              <a:spcBef>
                <a:spcPts val="6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 i="1">
                <a:solidFill>
                  <a:srgbClr val="000000"/>
                </a:solidFill>
                <a:latin typeface="Arial" panose="020B0604020202020204" pitchFamily="34" charset="0"/>
              </a:rPr>
              <a:t>umělé složky </a:t>
            </a: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(technosféra, specifické výrobní a nevýrobní činnosti člověka) </a:t>
            </a:r>
          </a:p>
          <a:p>
            <a:pPr>
              <a:spcBef>
                <a:spcPts val="6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 i="1">
                <a:solidFill>
                  <a:srgbClr val="000000"/>
                </a:solidFill>
                <a:latin typeface="Arial" panose="020B0604020202020204" pitchFamily="34" charset="0"/>
              </a:rPr>
              <a:t>sociální složky </a:t>
            </a: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(lidská společnost, sociální vztahy) </a:t>
            </a:r>
          </a:p>
          <a:p>
            <a:pPr>
              <a:spcBef>
                <a:spcPts val="600"/>
              </a:spcBef>
              <a:buSzPct val="70000"/>
            </a:pPr>
            <a:endParaRPr lang="cs-CZ" altLang="cs-CZ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6657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2697163" y="841376"/>
            <a:ext cx="7772400" cy="14319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</a:pPr>
            <a:r>
              <a:rPr lang="cs-CZ" altLang="cs-CZ" sz="3600" b="1">
                <a:solidFill>
                  <a:srgbClr val="04617B"/>
                </a:solidFill>
              </a:rPr>
              <a:t>4 základní sféry životního prostředí </a:t>
            </a:r>
            <a:endParaRPr lang="cs-CZ" altLang="cs-CZ" sz="4400">
              <a:solidFill>
                <a:srgbClr val="04617B"/>
              </a:solidFill>
            </a:endParaRPr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1774825" y="1820863"/>
            <a:ext cx="7772400" cy="475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3375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00"/>
              </a:spcBef>
              <a:buSzPct val="70000"/>
            </a:pPr>
            <a:endParaRPr lang="cs-CZ" altLang="cs-CZ" sz="3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500"/>
              </a:spcBef>
              <a:buSzPct val="70000"/>
            </a:pPr>
            <a:r>
              <a:rPr lang="cs-CZ" altLang="cs-CZ" sz="2000" b="1" i="1">
                <a:solidFill>
                  <a:srgbClr val="000000"/>
                </a:solidFill>
                <a:latin typeface="Arial" panose="020B0604020202020204" pitchFamily="34" charset="0"/>
              </a:rPr>
              <a:t>1. Regionální prostředí </a:t>
            </a: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geografické a klimatické podmínky dané oblasti</a:t>
            </a: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 (klimatické pásmo, nadmořská výška, geologické poměry) - </a:t>
            </a: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neovlivnitelné </a:t>
            </a:r>
          </a:p>
          <a:p>
            <a:pPr>
              <a:spcBef>
                <a:spcPts val="500"/>
              </a:spcBef>
              <a:buSzPct val="70000"/>
            </a:pPr>
            <a:r>
              <a:rPr lang="cs-CZ" altLang="cs-CZ" sz="2000" b="1" i="1">
                <a:solidFill>
                  <a:srgbClr val="000000"/>
                </a:solidFill>
                <a:latin typeface="Arial" panose="020B0604020202020204" pitchFamily="34" charset="0"/>
              </a:rPr>
              <a:t>2. Komunální prostředí </a:t>
            </a: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– podmínky v lokalitě, kde člověk žije </a:t>
            </a: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(hustota a charakter zástavby, stav zeleně, stupeň znečištění ovzduší, vody, půdy, kvalita potravin, hluk) </a:t>
            </a:r>
          </a:p>
          <a:p>
            <a:pPr>
              <a:spcBef>
                <a:spcPts val="500"/>
              </a:spcBef>
              <a:buSzPct val="70000"/>
            </a:pPr>
            <a:r>
              <a:rPr lang="cs-CZ" altLang="cs-CZ" sz="2000" b="1" i="1">
                <a:solidFill>
                  <a:srgbClr val="000000"/>
                </a:solidFill>
                <a:latin typeface="Arial" panose="020B0604020202020204" pitchFamily="34" charset="0"/>
              </a:rPr>
              <a:t>3. Pracovní prostředí </a:t>
            </a: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– podmínky na pracovišti </a:t>
            </a: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(protiúrazová zábrana, ochranné oděvy a pomůcky, osvětlení) </a:t>
            </a:r>
          </a:p>
          <a:p>
            <a:pPr>
              <a:spcBef>
                <a:spcPts val="500"/>
              </a:spcBef>
              <a:buSzPct val="70000"/>
            </a:pPr>
            <a:r>
              <a:rPr lang="cs-CZ" altLang="cs-CZ" sz="2000" b="1" i="1">
                <a:solidFill>
                  <a:srgbClr val="000000"/>
                </a:solidFill>
                <a:latin typeface="Arial" panose="020B0604020202020204" pitchFamily="34" charset="0"/>
              </a:rPr>
              <a:t>4. Intimní prostředí </a:t>
            </a: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– individuální, rodinné </a:t>
            </a:r>
          </a:p>
          <a:p>
            <a:pPr>
              <a:spcBef>
                <a:spcPts val="800"/>
              </a:spcBef>
              <a:buSzPct val="70000"/>
            </a:pPr>
            <a:r>
              <a:rPr lang="cs-CZ" altLang="cs-CZ" sz="320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ts val="800"/>
              </a:spcBef>
              <a:buSzPct val="70000"/>
            </a:pPr>
            <a:endParaRPr lang="cs-CZ" altLang="cs-CZ" sz="3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7892" name="AutoShape 3"/>
          <p:cNvSpPr>
            <a:spLocks noChangeArrowheads="1"/>
          </p:cNvSpPr>
          <p:nvPr/>
        </p:nvSpPr>
        <p:spPr bwMode="auto">
          <a:xfrm>
            <a:off x="7680326" y="5084764"/>
            <a:ext cx="2663825" cy="1584325"/>
          </a:xfrm>
          <a:prstGeom prst="roundRect">
            <a:avLst>
              <a:gd name="adj" fmla="val 16667"/>
            </a:avLst>
          </a:prstGeom>
          <a:solidFill>
            <a:srgbClr val="0F6FC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pic>
        <p:nvPicPr>
          <p:cNvPr id="3789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588" y="5192713"/>
            <a:ext cx="1600200" cy="138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23756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2895601" y="858838"/>
            <a:ext cx="7161213" cy="10795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</a:pPr>
            <a:r>
              <a:rPr lang="cs-CZ" altLang="cs-CZ" sz="4400" b="1">
                <a:solidFill>
                  <a:srgbClr val="04617B"/>
                </a:solidFill>
              </a:rPr>
              <a:t>Faktory životního prostředí </a:t>
            </a:r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1954214" y="2276476"/>
            <a:ext cx="7970837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biologické </a:t>
            </a: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(velikost populace, infekční agens,...)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fyzikální </a:t>
            </a: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(teplota, tlak, hluk, vibrace, radiace,...)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chemické </a:t>
            </a: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(živiny, kyslík, toxické látky,...)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sociální </a:t>
            </a: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(socializace, míra životní spokojenosti, životní úroveň,...) </a:t>
            </a:r>
          </a:p>
          <a:p>
            <a:pPr>
              <a:spcBef>
                <a:spcPts val="500"/>
              </a:spcBef>
              <a:buSzPct val="70000"/>
            </a:pPr>
            <a:endParaRPr lang="cs-CZ" altLang="cs-CZ" sz="2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500"/>
              </a:spcBef>
              <a:buSzPct val="70000"/>
            </a:pPr>
            <a:endParaRPr lang="cs-CZ" altLang="cs-CZ" sz="2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500"/>
              </a:spcBef>
              <a:buSzPct val="70000"/>
            </a:pPr>
            <a:r>
              <a:rPr lang="cs-CZ" altLang="cs-CZ" sz="2000" b="1" i="1">
                <a:solidFill>
                  <a:srgbClr val="000000"/>
                </a:solidFill>
                <a:latin typeface="Arial" panose="020B0604020202020204" pitchFamily="34" charset="0"/>
              </a:rPr>
              <a:t>Nejrizikovější oblasti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ovzduší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pitná voda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sluneční záření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pracovní prostředí</a:t>
            </a:r>
          </a:p>
          <a:p>
            <a:pPr>
              <a:spcBef>
                <a:spcPts val="500"/>
              </a:spcBef>
              <a:buSzPct val="70000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</p:txBody>
      </p:sp>
      <p:pic>
        <p:nvPicPr>
          <p:cNvPr id="3994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26" y="4365625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8617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3000375" y="692151"/>
            <a:ext cx="7189788" cy="1223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00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</a:pPr>
            <a:r>
              <a:rPr lang="cs-CZ" altLang="cs-CZ" sz="4400" b="1">
                <a:solidFill>
                  <a:srgbClr val="04617B"/>
                </a:solidFill>
              </a:rPr>
              <a:t>Znečištěné ovzduší </a:t>
            </a:r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1703389" y="2276475"/>
            <a:ext cx="84867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Vyvolává akutní záněty dýchacích cest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Delší expozice přináší povrchové změny buněk v dýchacích cestách a ovlivnění funkcí plic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Od r. 1994 je v provozu celostátní Systém monitorování zdravotního stavu obyvatel ve vztahu k životnímu prostředí - monitoruje stav ovzduší 	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Zákonem stanoveny imisní limity - Zákon o ochraně ovzduší</a:t>
            </a:r>
            <a:r>
              <a:rPr lang="cs-CZ" altLang="cs-CZ" sz="2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č. 201/2012 Sb. a Nařízení vlády č. 60/2004, </a:t>
            </a:r>
            <a:r>
              <a:rPr lang="cs-CZ" altLang="cs-CZ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kterým se stanoví imisní limity a podmínky a způsob sledování, posuzování, hodnocení a řízení kvality ovzduší 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endParaRPr lang="cs-CZ" altLang="cs-CZ" sz="2000" i="1">
              <a:solidFill>
                <a:srgbClr val="000000"/>
              </a:solidFill>
            </a:endParaRP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endParaRPr lang="cs-CZ" altLang="cs-CZ" sz="2000" i="1">
              <a:solidFill>
                <a:srgbClr val="000000"/>
              </a:solidFill>
            </a:endParaRPr>
          </a:p>
          <a:p>
            <a:pPr>
              <a:spcBef>
                <a:spcPts val="500"/>
              </a:spcBef>
              <a:buSzPct val="70000"/>
            </a:pPr>
            <a:endParaRPr lang="cs-CZ" altLang="cs-CZ" sz="20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500"/>
              </a:spcBef>
              <a:buSzPct val="70000"/>
            </a:pPr>
            <a:endParaRPr lang="cs-CZ" altLang="cs-CZ" sz="20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198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5416551"/>
            <a:ext cx="1941512" cy="133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86834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2782888" y="765176"/>
            <a:ext cx="7772400" cy="1223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</a:pPr>
            <a:r>
              <a:rPr lang="cs-CZ" altLang="cs-CZ" sz="3600" b="1">
                <a:solidFill>
                  <a:srgbClr val="04617B"/>
                </a:solidFill>
              </a:rPr>
              <a:t>Doporučení při zhoršené rozptylové situaci</a:t>
            </a:r>
          </a:p>
        </p:txBody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1847850" y="2492376"/>
            <a:ext cx="89281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Omezit pobyt venku (6 - 10 hod a 16 - 20 hod)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Při pobytu venku nevyvíjet nadměrnou fyzickou aktivitu, která by vedla ke zvýšené plicní ventilaci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Neprovozovat tělesnou výchovu a sport na venkovních sportovištích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Místnosti, kde se zdržují lidé, větrat krátkodobě (na 3 - 5 minut)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Nezdržovat se v zakouřených místnostech, v obytných místnostech nekouřit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Nepoužívat přípravky s organickými rozpouštědly, spreje s hnacími plyny </a:t>
            </a:r>
          </a:p>
          <a:p>
            <a:pPr>
              <a:spcBef>
                <a:spcPts val="800"/>
              </a:spcBef>
              <a:buSzPct val="70000"/>
            </a:pPr>
            <a:r>
              <a:rPr lang="cs-CZ" altLang="cs-CZ" sz="320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110643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1919288" y="990600"/>
            <a:ext cx="8748712" cy="1214438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</a:pPr>
            <a:r>
              <a:rPr lang="cs-CZ" altLang="cs-CZ" sz="3600" b="1">
                <a:solidFill>
                  <a:srgbClr val="04617B"/>
                </a:solidFill>
              </a:rPr>
              <a:t>Doporučení při zhoršené rozptylové situaci </a:t>
            </a:r>
            <a:r>
              <a:rPr lang="cs-CZ" altLang="cs-CZ" sz="2800" b="1">
                <a:solidFill>
                  <a:srgbClr val="04617B"/>
                </a:solidFill>
              </a:rPr>
              <a:t>– pokr.</a:t>
            </a:r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1774826" y="2565400"/>
            <a:ext cx="85693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Neprovádět lakýrnické práce a podobné činnosti zvyšující potřebu větrání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Nepoužívat krbová topeniště, nespalovat žádné materiály na otevřeném ohni, nespalovat odpadky v kamnech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Omezit jízdy osobním autem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Nepřetápět obytné místnosti, resp. snížit teplotu vytápění obytných místnosti alespoň o 2 st.C oproti obvyklé úrovni</a:t>
            </a:r>
          </a:p>
        </p:txBody>
      </p:sp>
      <p:pic>
        <p:nvPicPr>
          <p:cNvPr id="46084" name="Picture 5" descr="Výsledek obrázku pro komín obráz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589" y="5264150"/>
            <a:ext cx="1889125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86476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2363788" y="1052513"/>
            <a:ext cx="7772400" cy="8382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</a:pPr>
            <a:r>
              <a:rPr lang="cs-CZ" altLang="cs-CZ" sz="3600" b="1">
                <a:solidFill>
                  <a:srgbClr val="04617B"/>
                </a:solidFill>
              </a:rPr>
              <a:t>Používané komunitní intervence</a:t>
            </a:r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2047876" y="2133600"/>
            <a:ext cx="8405813" cy="466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omezení lokálního vytápění pevnými palivy, nahrazení plynem, elektřinou, dálkovým topením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omezení znečišťování ovzduší z průmyslových a živnostenských provozoven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omezení spalování odpadů na volných prostranstvích, v zahradách, ve spalovacích zařízeních, která nejsou k tomuto účelu uzpůsobená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vhodná organizace dopravy, omezení v obytných oblastech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bezprašné povrchy komunikací. Mytí ulic, chodníků. Zpevnění nebo zatravnění prašných ploch </a:t>
            </a:r>
          </a:p>
          <a:p>
            <a:pPr>
              <a:spcBef>
                <a:spcPts val="500"/>
              </a:spcBef>
              <a:buClr>
                <a:srgbClr val="0F6FC6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opatření na snížení prašnosti při stavební činnosti, výkopech apod .</a:t>
            </a:r>
          </a:p>
          <a:p>
            <a:pPr>
              <a:spcBef>
                <a:spcPts val="500"/>
              </a:spcBef>
              <a:buSzPct val="70000"/>
            </a:pPr>
            <a:endParaRPr lang="cs-CZ" altLang="cs-CZ" sz="20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7578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D8EA54-FCDE-4C53-BC95-F76FE7115B9B}">
  <ds:schemaRefs>
    <ds:schemaRef ds:uri="http://purl.org/dc/terms/"/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89332cfc-b023-4904-b12a-69ce444ff898"/>
    <ds:schemaRef ds:uri="79b7b8bb-93ec-47cc-a1d6-47c5928ac23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1062</Words>
  <PresentationFormat>Širokoúhlá obrazovka</PresentationFormat>
  <Paragraphs>166</Paragraphs>
  <Slides>20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8" baseType="lpstr">
      <vt:lpstr>Microsoft YaHei</vt:lpstr>
      <vt:lpstr>Arial</vt:lpstr>
      <vt:lpstr>Arial Unicode MS</vt:lpstr>
      <vt:lpstr>Calibri</vt:lpstr>
      <vt:lpstr>Calibri Light</vt:lpstr>
      <vt:lpstr>Monotype Sorts</vt:lpstr>
      <vt:lpstr>Times New Roman</vt:lpstr>
      <vt:lpstr>Motiv Office</vt:lpstr>
      <vt:lpstr>Zdravý životní styl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2020-07-28T16:37:17Z</dcterms:created>
  <dcterms:modified xsi:type="dcterms:W3CDTF">2020-10-23T09:14:02Z</dcterms:modified>
</cp:coreProperties>
</file>