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C31D439-48AB-434B-BFB7-99C8A36D6B82}">
          <p14:sldIdLst>
            <p14:sldId id="262"/>
          </p14:sldIdLst>
        </p14:section>
        <p14:section name="Oddíl bez názvu" id="{6FD61613-78AE-421B-A099-F032A041F23F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03F43-B904-403E-931D-C330B66D497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AE4A-A0B6-4F57-A60C-C0E5CABA02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5474EA5-86D1-4444-854E-9F887ABD15B6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5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0ABFDF7-AF16-48B3-8789-8F8D675CDDA1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11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8D30BB5-4EE2-4787-8CD1-3F5266929EC2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12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0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3933358A-31F2-47BC-A264-692BDEC473F3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13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5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AE997F7-E6F4-4FC3-9A32-D40A7853A879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14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686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4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E525B52-5D1E-4FB0-9AE7-5233637B6330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15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706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13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FAD6BA8-7A2B-472A-A928-7E1E0C646F27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16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727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7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39B2EBC-41C4-466F-98CA-1099A23CAA21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17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747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0527F95-F701-4A8F-BE80-61D78C351EEE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18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9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1E81A14-02FA-41E7-B358-E9E37B4B2699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19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788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11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7297DA7-4163-4C10-A14E-117FEC63A23F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20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808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6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0A5F43B3-87FF-4720-9FB6-83EC4751B8A0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3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D80BADB-295C-402E-ADBE-E442182BC618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21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829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54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97D5C73E-E2B6-4861-ABA3-D66B02CFD699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22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76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58D389B-4F25-448A-9256-03FD7468C723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24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880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1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4F951EF-8230-45FB-9FC1-657D23CA78A7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25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2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C1009942-5C37-4FE2-B5C9-4ECA5232E50D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26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10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8FC7DC0-F7A6-4EB0-982D-DC46B14E3E5E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27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61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2A58CB5-6FA8-4854-AB67-9A090D46EACB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28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30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F129BC3-67A8-46BD-B3B9-1F27F1544A65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29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983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8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653DFA8-8ED8-4149-89FE-C417892C7A36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30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1003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0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AF7299F3-0A5F-4E77-81AB-4BFAE7228386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31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1024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1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0D5779C3-6671-4F27-B57A-288D59498AED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4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51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D9050DD-E94E-47B9-924A-B6D470E2438A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32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7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E6B8F3C-0B7E-4726-ABC2-41645F77E30C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5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6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1317B58-B971-40A0-A290-2ABFEFA6F713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6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3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CBAFFCA-E105-4C8D-B910-74D35F79D8A9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7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5E71FFB-6309-4870-87AD-8257084F71CE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8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7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26A3F6A9-56FD-43CA-8F2E-91F28DBABDDF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9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9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3038" algn="l"/>
                <a:tab pos="3165475" algn="l"/>
                <a:tab pos="3617913" algn="l"/>
                <a:tab pos="4070350" algn="l"/>
                <a:tab pos="4522788" algn="l"/>
                <a:tab pos="4975225" algn="l"/>
                <a:tab pos="5427663" algn="l"/>
                <a:tab pos="5880100" algn="l"/>
                <a:tab pos="6332538" algn="l"/>
                <a:tab pos="6784975" algn="l"/>
                <a:tab pos="7239000" algn="l"/>
                <a:tab pos="7691438" algn="l"/>
                <a:tab pos="8143875" algn="l"/>
                <a:tab pos="8596313" algn="l"/>
                <a:tab pos="9048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348758-A133-4DA1-885A-2C20B1D17C88}" type="slidenum">
              <a:rPr lang="cs-CZ" altLang="cs-CZ" sz="1200" smtClean="0">
                <a:solidFill>
                  <a:srgbClr val="000000"/>
                </a:solidFill>
                <a:ea typeface="Arial Unicode MS" charset="-128"/>
              </a:rPr>
              <a:pPr/>
              <a:t>10</a:t>
            </a:fld>
            <a:endParaRPr lang="cs-CZ" altLang="cs-CZ" sz="1200" smtClean="0">
              <a:solidFill>
                <a:srgbClr val="000000"/>
              </a:solidFill>
              <a:ea typeface="Arial Unicode MS" charset="-128"/>
            </a:endParaRPr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Zdravý životní styl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"/>
          <p:cNvGrpSpPr>
            <a:grpSpLocks/>
          </p:cNvGrpSpPr>
          <p:nvPr/>
        </p:nvGrpSpPr>
        <p:grpSpPr bwMode="auto">
          <a:xfrm>
            <a:off x="3287714" y="261939"/>
            <a:ext cx="6929437" cy="1163637"/>
            <a:chOff x="657" y="165"/>
            <a:chExt cx="4819" cy="733"/>
          </a:xfrm>
        </p:grpSpPr>
        <p:pic>
          <p:nvPicPr>
            <p:cNvPr id="5939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5"/>
              <a:ext cx="481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400" name="Text Box 3"/>
            <p:cNvSpPr txBox="1">
              <a:spLocks noChangeArrowheads="1"/>
            </p:cNvSpPr>
            <p:nvPr/>
          </p:nvSpPr>
          <p:spPr bwMode="auto">
            <a:xfrm>
              <a:off x="657" y="165"/>
              <a:ext cx="481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0243" name="Text Box 4">
            <a:extLst>
              <a:ext uri="{FF2B5EF4-FFF2-40B4-BE49-F238E27FC236}">
                <a16:creationId xmlns:a16="http://schemas.microsoft.com/office/drawing/2014/main" id="{D0CF72ED-CBA5-4A2B-B6A4-03F2339A4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916113"/>
            <a:ext cx="8008937" cy="421005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kladou menší váhu na hodnotu zdraví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obvykle pijí více kávy než nekuřáci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konzumují obvykle více alkoholu než nekuřáci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jsou méně fyzicky zdatní </a:t>
            </a:r>
          </a:p>
        </p:txBody>
      </p:sp>
      <p:grpSp>
        <p:nvGrpSpPr>
          <p:cNvPr id="59396" name="Group 5"/>
          <p:cNvGrpSpPr>
            <a:grpSpLocks/>
          </p:cNvGrpSpPr>
          <p:nvPr/>
        </p:nvGrpSpPr>
        <p:grpSpPr bwMode="auto">
          <a:xfrm>
            <a:off x="8256589" y="4308475"/>
            <a:ext cx="1755775" cy="2165350"/>
            <a:chOff x="3878" y="2341"/>
            <a:chExt cx="1106" cy="1364"/>
          </a:xfrm>
        </p:grpSpPr>
        <p:pic>
          <p:nvPicPr>
            <p:cNvPr id="5939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341"/>
              <a:ext cx="1106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8" name="Text Box 7"/>
            <p:cNvSpPr txBox="1">
              <a:spLocks noChangeArrowheads="1"/>
            </p:cNvSpPr>
            <p:nvPr/>
          </p:nvSpPr>
          <p:spPr bwMode="auto">
            <a:xfrm>
              <a:off x="3878" y="2341"/>
              <a:ext cx="1106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23663964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1"/>
          <p:cNvGrpSpPr>
            <a:grpSpLocks/>
          </p:cNvGrpSpPr>
          <p:nvPr/>
        </p:nvGrpSpPr>
        <p:grpSpPr bwMode="auto">
          <a:xfrm>
            <a:off x="4479926" y="404814"/>
            <a:ext cx="5921375" cy="1049337"/>
            <a:chOff x="612" y="161"/>
            <a:chExt cx="4864" cy="891"/>
          </a:xfrm>
        </p:grpSpPr>
        <p:pic>
          <p:nvPicPr>
            <p:cNvPr id="6144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61"/>
              <a:ext cx="486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6" name="Text Box 3"/>
            <p:cNvSpPr txBox="1">
              <a:spLocks noChangeArrowheads="1"/>
            </p:cNvSpPr>
            <p:nvPr/>
          </p:nvSpPr>
          <p:spPr bwMode="auto">
            <a:xfrm>
              <a:off x="612" y="161"/>
              <a:ext cx="4864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1267" name="Text Box 4">
            <a:extLst>
              <a:ext uri="{FF2B5EF4-FFF2-40B4-BE49-F238E27FC236}">
                <a16:creationId xmlns:a16="http://schemas.microsoft.com/office/drawing/2014/main" id="{B49A6B4C-A37C-478C-9216-1F5ABCB19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981200"/>
            <a:ext cx="8405813" cy="441325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indent="-279400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Kouření není zlozvyk, kouření je závislost. 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Neexistuje jiná droga, kterou je možné tak často a legálně aplikovat a ze které by měl stát i výrobce legální zisk</a:t>
            </a:r>
          </a:p>
          <a:p>
            <a:pPr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Daň z jedné cigarety 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- cca. 2,63 Kč (údaj pro rok 2018)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450"/>
              </a:spcBef>
              <a:buSzPct val="70000"/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365626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70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620713"/>
            <a:ext cx="75612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4">
            <a:extLst>
              <a:ext uri="{FF2B5EF4-FFF2-40B4-BE49-F238E27FC236}">
                <a16:creationId xmlns:a16="http://schemas.microsoft.com/office/drawing/2014/main" id="{2047541A-39DA-4478-B90B-FE9CBF40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420938"/>
            <a:ext cx="7772400" cy="411480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Náplast</a:t>
            </a: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s </a:t>
            </a: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nikotinem</a:t>
            </a:r>
            <a:endParaRPr lang="sk-SK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Žvýkačka</a:t>
            </a: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s </a:t>
            </a: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nikotinem</a:t>
            </a:r>
            <a:endParaRPr lang="sk-SK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Plastová špička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Nosní spray s </a:t>
            </a: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nikotinem</a:t>
            </a:r>
            <a:endParaRPr lang="sk-SK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Sublingvální</a:t>
            </a: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tableta</a:t>
            </a:r>
          </a:p>
          <a:p>
            <a:pPr>
              <a:spcBef>
                <a:spcPts val="600"/>
              </a:spcBef>
              <a:buSzPct val="70000"/>
              <a:defRPr/>
            </a:pPr>
            <a:endParaRPr lang="sk-SK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349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581525"/>
            <a:ext cx="345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8676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2566988" y="255588"/>
            <a:ext cx="7650162" cy="1414462"/>
            <a:chOff x="657" y="161"/>
            <a:chExt cx="4819" cy="891"/>
          </a:xfrm>
        </p:grpSpPr>
        <p:pic>
          <p:nvPicPr>
            <p:cNvPr id="655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1"/>
              <a:ext cx="4819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542" name="Text Box 3"/>
            <p:cNvSpPr txBox="1">
              <a:spLocks noChangeArrowheads="1"/>
            </p:cNvSpPr>
            <p:nvPr/>
          </p:nvSpPr>
          <p:spPr bwMode="auto">
            <a:xfrm>
              <a:off x="657" y="161"/>
              <a:ext cx="4819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3315" name="Text Box 4">
            <a:extLst>
              <a:ext uri="{FF2B5EF4-FFF2-40B4-BE49-F238E27FC236}">
                <a16:creationId xmlns:a16="http://schemas.microsoft.com/office/drawing/2014/main" id="{357F5E58-452C-4588-9019-01ECC6DA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981201"/>
            <a:ext cx="8496300" cy="450532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7675" indent="-376238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70000"/>
              </a:lnSpc>
              <a:spcBef>
                <a:spcPts val="750"/>
              </a:spcBef>
              <a:buSzPct val="70000"/>
              <a:defRPr/>
            </a:pPr>
            <a:endParaRPr lang="cs-CZ" altLang="cs-CZ" sz="30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zajišťuje stálou hladinu nikotinu v krvi, 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uvolňuje nikotin po dobu její aplikace, 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má konstantní množství 15 mg, 10 mg, 5 mg nebo 21 mg, 14 mg a 7 mg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NiQuitin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CQ – 24 hodinová aplikace, </a:t>
            </a: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Nicorette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patch – 16 hodinová aplikace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Náplast se aplikuje ráno po probuzení na suchou nemastnou a neochlupenou část těla, 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nejlépe na vnitřní stranu paže, předloktí či na krajinu ledvin, hýždí, tyto místa se střídají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013325"/>
            <a:ext cx="14732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46975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"/>
          <p:cNvGrpSpPr>
            <a:grpSpLocks/>
          </p:cNvGrpSpPr>
          <p:nvPr/>
        </p:nvGrpSpPr>
        <p:grpSpPr bwMode="auto">
          <a:xfrm>
            <a:off x="2703514" y="549275"/>
            <a:ext cx="7648575" cy="1163638"/>
            <a:chOff x="657" y="165"/>
            <a:chExt cx="4819" cy="733"/>
          </a:xfrm>
        </p:grpSpPr>
        <p:pic>
          <p:nvPicPr>
            <p:cNvPr id="675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5"/>
              <a:ext cx="481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592" name="Text Box 3"/>
            <p:cNvSpPr txBox="1">
              <a:spLocks noChangeArrowheads="1"/>
            </p:cNvSpPr>
            <p:nvPr/>
          </p:nvSpPr>
          <p:spPr bwMode="auto">
            <a:xfrm>
              <a:off x="657" y="165"/>
              <a:ext cx="481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4339" name="Text Box 4">
            <a:extLst>
              <a:ext uri="{FF2B5EF4-FFF2-40B4-BE49-F238E27FC236}">
                <a16:creationId xmlns:a16="http://schemas.microsoft.com/office/drawing/2014/main" id="{B3B2327A-F591-4C1E-B359-63C239E4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060575"/>
            <a:ext cx="8497888" cy="4065588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Nicorette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gum, </a:t>
            </a: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Nicorette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mint</a:t>
            </a:r>
            <a:endParaRPr lang="cs-CZ" alt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nikotin se uvolňuje žvýkáním a vstřebává se bukální sliznicí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obsahují 2 mg nebo 4 mg nikotinu, asi polovina dávky se vstřebá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způsob žvýkání je přesně určený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je nutno žvýkat každou 1-2 hodiny po dobu 3 měsíců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724400"/>
            <a:ext cx="164623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013326"/>
            <a:ext cx="1798638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941888"/>
            <a:ext cx="14287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797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11F2853A-ACC2-4DC2-A79B-C5AD6F20D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349501"/>
            <a:ext cx="8424862" cy="417512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 špičky se vkládají nikotinové kapsle, které  se po uzavření špičky  z obou stran otevřou a kuřák může inhalovat nikotin. </a:t>
            </a:r>
          </a:p>
          <a:p>
            <a:pPr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Během 80 potáhnutí ze špičky se získá dávka nikotinu odpovídající 4-5 cigaretám.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508500"/>
            <a:ext cx="25923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3143250" y="404814"/>
            <a:ext cx="6840538" cy="1152525"/>
          </a:xfrm>
          <a:prstGeom prst="rect">
            <a:avLst/>
          </a:prstGeom>
          <a:solidFill>
            <a:srgbClr val="0099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cs-CZ" altLang="cs-CZ" sz="3600">
                <a:solidFill>
                  <a:srgbClr val="CCFFFF"/>
                </a:solidFill>
              </a:rPr>
              <a:t>Nikotinová špička, inhalátor</a:t>
            </a:r>
          </a:p>
        </p:txBody>
      </p:sp>
      <p:sp>
        <p:nvSpPr>
          <p:cNvPr id="69637" name="AutoShape 4"/>
          <p:cNvSpPr>
            <a:spLocks noChangeArrowheads="1"/>
          </p:cNvSpPr>
          <p:nvPr/>
        </p:nvSpPr>
        <p:spPr bwMode="auto">
          <a:xfrm>
            <a:off x="7391401" y="3860800"/>
            <a:ext cx="2665413" cy="259238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696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076700"/>
            <a:ext cx="15430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103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"/>
          <p:cNvGrpSpPr>
            <a:grpSpLocks/>
          </p:cNvGrpSpPr>
          <p:nvPr/>
        </p:nvGrpSpPr>
        <p:grpSpPr bwMode="auto">
          <a:xfrm>
            <a:off x="2782889" y="260351"/>
            <a:ext cx="7458075" cy="1414463"/>
            <a:chOff x="793" y="164"/>
            <a:chExt cx="4698" cy="891"/>
          </a:xfrm>
        </p:grpSpPr>
        <p:pic>
          <p:nvPicPr>
            <p:cNvPr id="7168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4"/>
              <a:ext cx="4698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686" name="Text Box 3"/>
            <p:cNvSpPr txBox="1">
              <a:spLocks noChangeArrowheads="1"/>
            </p:cNvSpPr>
            <p:nvPr/>
          </p:nvSpPr>
          <p:spPr bwMode="auto">
            <a:xfrm>
              <a:off x="793" y="164"/>
              <a:ext cx="4698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6387" name="Text Box 4">
            <a:extLst>
              <a:ext uri="{FF2B5EF4-FFF2-40B4-BE49-F238E27FC236}">
                <a16:creationId xmlns:a16="http://schemas.microsoft.com/office/drawing/2014/main" id="{811F5891-DECE-4136-95CA-350D47DC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276476"/>
            <a:ext cx="8564562" cy="435927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1 mg nikotinu se dostává do mozku téměř tak rychle, jako při kouření cigarety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dochází k výrazným vedlejším účinkům (pálení, slzení)</a:t>
            </a: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149725"/>
            <a:ext cx="255905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20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"/>
          <p:cNvGrpSpPr>
            <a:grpSpLocks/>
          </p:cNvGrpSpPr>
          <p:nvPr/>
        </p:nvGrpSpPr>
        <p:grpSpPr bwMode="auto">
          <a:xfrm>
            <a:off x="2927351" y="260350"/>
            <a:ext cx="7542213" cy="1290638"/>
            <a:chOff x="884" y="164"/>
            <a:chExt cx="4607" cy="813"/>
          </a:xfrm>
        </p:grpSpPr>
        <p:pic>
          <p:nvPicPr>
            <p:cNvPr id="737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64"/>
              <a:ext cx="4607" cy="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734" name="Text Box 3"/>
            <p:cNvSpPr txBox="1">
              <a:spLocks noChangeArrowheads="1"/>
            </p:cNvSpPr>
            <p:nvPr/>
          </p:nvSpPr>
          <p:spPr bwMode="auto">
            <a:xfrm>
              <a:off x="884" y="164"/>
              <a:ext cx="4607" cy="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7411" name="Text Box 4">
            <a:extLst>
              <a:ext uri="{FF2B5EF4-FFF2-40B4-BE49-F238E27FC236}">
                <a16:creationId xmlns:a16="http://schemas.microsoft.com/office/drawing/2014/main" id="{2791E02F-C052-4860-B84C-D485B276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349500"/>
            <a:ext cx="8550275" cy="411480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Microtab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: dává se pod jazyk a nechá rozplynout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tableta obsahuje 2 mg nikotinu a rozpustí se během 20 – 30 minut 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aplikuje se podle potřeby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429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0769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1"/>
          <p:cNvGrpSpPr>
            <a:grpSpLocks/>
          </p:cNvGrpSpPr>
          <p:nvPr/>
        </p:nvGrpSpPr>
        <p:grpSpPr bwMode="auto">
          <a:xfrm>
            <a:off x="2959101" y="404814"/>
            <a:ext cx="7458075" cy="1163637"/>
            <a:chOff x="793" y="164"/>
            <a:chExt cx="4698" cy="733"/>
          </a:xfrm>
        </p:grpSpPr>
        <p:pic>
          <p:nvPicPr>
            <p:cNvPr id="757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4"/>
              <a:ext cx="469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784" name="Text Box 3"/>
            <p:cNvSpPr txBox="1">
              <a:spLocks noChangeArrowheads="1"/>
            </p:cNvSpPr>
            <p:nvPr/>
          </p:nvSpPr>
          <p:spPr bwMode="auto">
            <a:xfrm>
              <a:off x="793" y="164"/>
              <a:ext cx="469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8435" name="Text Box 4">
            <a:extLst>
              <a:ext uri="{FF2B5EF4-FFF2-40B4-BE49-F238E27FC236}">
                <a16:creationId xmlns:a16="http://schemas.microsoft.com/office/drawing/2014/main" id="{CAFD8F2A-C0EA-4A17-9CF3-89CB5DCF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989138"/>
            <a:ext cx="8497887" cy="467995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zákaz jakékoliv reklamní kampaně a podpory distribuce tabákových výrobků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rozsáhlá osvětová kampaň proti kouření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úprava legislativy ve prospěch nekuřáků, právo na nekuřácké prostředí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zapojení zdravotníků do kampaně proti kouření</a:t>
            </a:r>
          </a:p>
        </p:txBody>
      </p:sp>
      <p:grpSp>
        <p:nvGrpSpPr>
          <p:cNvPr id="75780" name="Group 5"/>
          <p:cNvGrpSpPr>
            <a:grpSpLocks/>
          </p:cNvGrpSpPr>
          <p:nvPr/>
        </p:nvGrpSpPr>
        <p:grpSpPr bwMode="auto">
          <a:xfrm>
            <a:off x="5591176" y="4797426"/>
            <a:ext cx="1489075" cy="1420813"/>
            <a:chOff x="2562" y="3022"/>
            <a:chExt cx="938" cy="895"/>
          </a:xfrm>
        </p:grpSpPr>
        <p:pic>
          <p:nvPicPr>
            <p:cNvPr id="7578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022"/>
              <a:ext cx="938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782" name="Text Box 7"/>
            <p:cNvSpPr txBox="1">
              <a:spLocks noChangeArrowheads="1"/>
            </p:cNvSpPr>
            <p:nvPr/>
          </p:nvSpPr>
          <p:spPr bwMode="auto">
            <a:xfrm>
              <a:off x="2562" y="3022"/>
              <a:ext cx="938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2025223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"/>
          <p:cNvGrpSpPr>
            <a:grpSpLocks/>
          </p:cNvGrpSpPr>
          <p:nvPr/>
        </p:nvGrpSpPr>
        <p:grpSpPr bwMode="auto">
          <a:xfrm>
            <a:off x="3432175" y="404813"/>
            <a:ext cx="6808788" cy="1270000"/>
            <a:chOff x="748" y="164"/>
            <a:chExt cx="4743" cy="891"/>
          </a:xfrm>
        </p:grpSpPr>
        <p:pic>
          <p:nvPicPr>
            <p:cNvPr id="778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4"/>
              <a:ext cx="4743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829" name="Text Box 3"/>
            <p:cNvSpPr txBox="1">
              <a:spLocks noChangeArrowheads="1"/>
            </p:cNvSpPr>
            <p:nvPr/>
          </p:nvSpPr>
          <p:spPr bwMode="auto">
            <a:xfrm>
              <a:off x="748" y="164"/>
              <a:ext cx="4743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/>
            </a:p>
          </p:txBody>
        </p:sp>
      </p:grpSp>
      <p:sp>
        <p:nvSpPr>
          <p:cNvPr id="19459" name="Text Box 4">
            <a:extLst>
              <a:ext uri="{FF2B5EF4-FFF2-40B4-BE49-F238E27FC236}">
                <a16:creationId xmlns:a16="http://schemas.microsoft.com/office/drawing/2014/main" id="{65B80F1A-DEDA-4DDE-8146-6848CE3A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276475"/>
            <a:ext cx="8694737" cy="411480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Strategií prevence je doporučit nekouřit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Model úspěšného chování v moderní evropské společnosti je spojen s nekuřáctvím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Zřizovat poradny pro odvykání kouření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Motivovat kuřáky v rozhodnutí přestat</a:t>
            </a:r>
          </a:p>
          <a:p>
            <a:pPr>
              <a:spcBef>
                <a:spcPts val="600"/>
              </a:spcBef>
              <a:buSzPct val="70000"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http://www.kurakovaplice.cz/ </a:t>
            </a:r>
          </a:p>
        </p:txBody>
      </p:sp>
    </p:spTree>
    <p:extLst>
      <p:ext uri="{BB962C8B-B14F-4D97-AF65-F5344CB8AC3E}">
        <p14:creationId xmlns:p14="http://schemas.microsoft.com/office/powerpoint/2010/main" val="27454347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BF59D52-F36C-4533-A9DC-90236AF17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97163" y="1981201"/>
            <a:ext cx="7772400" cy="4727575"/>
          </a:xfrm>
          <a:gradFill flip="none" rotWithShape="1"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marL="342900" indent="-336550" algn="ctr">
              <a:spcBef>
                <a:spcPts val="11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Kouření, alkohol.</a:t>
            </a:r>
          </a:p>
          <a:p>
            <a:pPr marL="342900" indent="-336550" algn="ctr">
              <a:spcBef>
                <a:spcPts val="11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b="1" dirty="0">
              <a:solidFill>
                <a:srgbClr val="000000"/>
              </a:solidFill>
              <a:latin typeface="Arial" charset="0"/>
            </a:endParaRPr>
          </a:p>
          <a:p>
            <a:pPr marL="342900" indent="-336550" algn="ctr">
              <a:spcBef>
                <a:spcPts val="11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b="1" dirty="0">
              <a:solidFill>
                <a:srgbClr val="000000"/>
              </a:solidFill>
              <a:latin typeface="Arial" charset="0"/>
            </a:endParaRPr>
          </a:p>
          <a:p>
            <a:pPr marL="342900" indent="-336550" algn="ctr">
              <a:spcBef>
                <a:spcPts val="11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b="1" dirty="0">
              <a:solidFill>
                <a:srgbClr val="000000"/>
              </a:solidFill>
              <a:latin typeface="Arial" charset="0"/>
            </a:endParaRPr>
          </a:p>
          <a:p>
            <a:pPr marL="342900" indent="-336550" algn="r">
              <a:spcBef>
                <a:spcPts val="45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800" b="1" dirty="0">
              <a:solidFill>
                <a:srgbClr val="000000"/>
              </a:solidFill>
              <a:latin typeface="Arial" charset="0"/>
            </a:endParaRP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6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6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6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6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6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  <a:t>Mgr. Gabriela Světnická</a:t>
            </a:r>
            <a:b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  <a:t>ÚSTAV OŠETŘOVATELSTVÍ FVP</a:t>
            </a:r>
            <a:b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SLU V OPAVĚ</a:t>
            </a:r>
            <a:b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cs-CZ" altLang="cs-CZ" sz="1400" b="1" dirty="0">
                <a:solidFill>
                  <a:srgbClr val="000066"/>
                </a:solidFill>
                <a:latin typeface="Arial" panose="020B0604020202020204" pitchFamily="34" charset="0"/>
              </a:rPr>
              <a:t>2020</a:t>
            </a:r>
          </a:p>
          <a:p>
            <a:pPr marL="342900" indent="-336550" algn="r">
              <a:spcBef>
                <a:spcPts val="40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1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06863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58152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9105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/>
          </p:cNvSpPr>
          <p:nvPr>
            <p:ph idx="1"/>
          </p:nvPr>
        </p:nvSpPr>
        <p:spPr>
          <a:xfrm>
            <a:off x="2697163" y="4292600"/>
            <a:ext cx="7772400" cy="1803400"/>
          </a:xfrm>
        </p:spPr>
        <p:txBody>
          <a:bodyPr/>
          <a:lstStyle/>
          <a:p>
            <a:pPr marL="342900" indent="-336550" algn="ctr">
              <a:spcBef>
                <a:spcPts val="1350"/>
              </a:spcBef>
              <a:buSzPct val="7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 b="1">
                <a:solidFill>
                  <a:srgbClr val="000000"/>
                </a:solidFill>
                <a:latin typeface="Arial" panose="020B0604020202020204" pitchFamily="34" charset="0"/>
              </a:rPr>
              <a:t>Alkohol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765175"/>
            <a:ext cx="3673475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5838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1"/>
          <p:cNvGrpSpPr>
            <a:grpSpLocks/>
          </p:cNvGrpSpPr>
          <p:nvPr/>
        </p:nvGrpSpPr>
        <p:grpSpPr bwMode="auto">
          <a:xfrm>
            <a:off x="2927351" y="260351"/>
            <a:ext cx="7313613" cy="1414463"/>
            <a:chOff x="884" y="164"/>
            <a:chExt cx="4607" cy="891"/>
          </a:xfrm>
        </p:grpSpPr>
        <p:pic>
          <p:nvPicPr>
            <p:cNvPr id="819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64"/>
              <a:ext cx="4607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6" name="Text Box 3"/>
            <p:cNvSpPr txBox="1">
              <a:spLocks noChangeArrowheads="1"/>
            </p:cNvSpPr>
            <p:nvPr/>
          </p:nvSpPr>
          <p:spPr bwMode="auto">
            <a:xfrm>
              <a:off x="884" y="164"/>
              <a:ext cx="4607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1507" name="Text Box 4">
            <a:extLst>
              <a:ext uri="{FF2B5EF4-FFF2-40B4-BE49-F238E27FC236}">
                <a16:creationId xmlns:a16="http://schemas.microsoft.com/office/drawing/2014/main" id="{7BDDFDAB-3A9C-4039-B293-4E8CE3283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981200"/>
            <a:ext cx="8837613" cy="411480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6088" indent="-377825"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SzPct val="70000"/>
              <a:defRPr/>
            </a:pPr>
            <a:endParaRPr lang="cs-CZ" altLang="cs-CZ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jednoduchá a malá molekula, která vzniká kvašením cukrů</a:t>
            </a: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patří mezi psychotropní látky</a:t>
            </a:r>
            <a:r>
              <a:rPr lang="cs-CZ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149725"/>
            <a:ext cx="2752725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4402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"/>
          <p:cNvGrpSpPr>
            <a:grpSpLocks/>
          </p:cNvGrpSpPr>
          <p:nvPr/>
        </p:nvGrpSpPr>
        <p:grpSpPr bwMode="auto">
          <a:xfrm>
            <a:off x="3000375" y="260351"/>
            <a:ext cx="7240588" cy="1146175"/>
            <a:chOff x="930" y="164"/>
            <a:chExt cx="4561" cy="722"/>
          </a:xfrm>
        </p:grpSpPr>
        <p:pic>
          <p:nvPicPr>
            <p:cNvPr id="839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4"/>
              <a:ext cx="4561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976" name="Text Box 3"/>
            <p:cNvSpPr txBox="1">
              <a:spLocks noChangeArrowheads="1"/>
            </p:cNvSpPr>
            <p:nvPr/>
          </p:nvSpPr>
          <p:spPr bwMode="auto">
            <a:xfrm>
              <a:off x="930" y="164"/>
              <a:ext cx="4561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2531" name="Text Box 4">
            <a:extLst>
              <a:ext uri="{FF2B5EF4-FFF2-40B4-BE49-F238E27FC236}">
                <a16:creationId xmlns:a16="http://schemas.microsoft.com/office/drawing/2014/main" id="{D1302420-5CF3-4A9D-A11F-B8614C79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981200"/>
            <a:ext cx="8694738" cy="411480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pohybuje se v rozmezí od úplné abstinence po pravidelné těžké pití (alkoholismus). 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Rizikové pití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s pravděpodobnými zdravotními následky je </a:t>
            </a:r>
            <a:r>
              <a:rPr lang="cs-CZ" altLang="cs-CZ" sz="2200" u="sng" dirty="0">
                <a:solidFill>
                  <a:srgbClr val="000000"/>
                </a:solidFill>
                <a:latin typeface="Arial" panose="020B0604020202020204" pitchFamily="34" charset="0"/>
              </a:rPr>
              <a:t>u mužů 350 g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alkoholu týdně, </a:t>
            </a:r>
            <a:r>
              <a:rPr lang="cs-CZ" altLang="cs-CZ" sz="2200" u="sng" dirty="0">
                <a:solidFill>
                  <a:srgbClr val="000000"/>
                </a:solidFill>
                <a:latin typeface="Arial" panose="020B0604020202020204" pitchFamily="34" charset="0"/>
              </a:rPr>
              <a:t>u žen 210 g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alkoholu týdně. 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Při tomto množství alkoholu může dojít k poškození duševního i somatického zdraví. 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10 g alkoholu je obsaženo v 1 sklence vína, 0,5 l piva, 1 stopce destilátu. 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941889"/>
            <a:ext cx="1709738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4724400"/>
            <a:ext cx="1333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300664"/>
            <a:ext cx="208756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122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431F9-8864-4F93-9A95-692669CAF9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Konzumace alkoholu u mládeže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8E461-2B19-46E6-B0EA-BD75CAD2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901" y="2320926"/>
            <a:ext cx="7954963" cy="4068763"/>
          </a:xfr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100" b="1" i="1" dirty="0">
                <a:solidFill>
                  <a:schemeClr val="bg1"/>
                </a:solidFill>
              </a:rPr>
              <a:t>40% mladistvých </a:t>
            </a:r>
            <a:r>
              <a:rPr lang="cs-CZ" sz="2000" b="1" i="1" dirty="0">
                <a:solidFill>
                  <a:schemeClr val="bg1"/>
                </a:solidFill>
              </a:rPr>
              <a:t>(16 let) </a:t>
            </a:r>
            <a:r>
              <a:rPr lang="cs-CZ" sz="2100" b="1" i="1" dirty="0">
                <a:solidFill>
                  <a:schemeClr val="bg1"/>
                </a:solidFill>
              </a:rPr>
              <a:t>pilo v posledních 30 dnech 5 a více sklenek alkoholu </a:t>
            </a:r>
            <a:r>
              <a:rPr lang="cs-CZ" sz="2100" dirty="0">
                <a:solidFill>
                  <a:schemeClr val="bg1"/>
                </a:solidFill>
              </a:rPr>
              <a:t>při jedné příležitosti, pití nadměrných dávek uvedlo 12,5% mladistvých (ESPAD, 2015)</a:t>
            </a:r>
          </a:p>
          <a:p>
            <a:pPr>
              <a:defRPr/>
            </a:pPr>
            <a:r>
              <a:rPr lang="cs-CZ" sz="2100" b="1" i="1" dirty="0">
                <a:solidFill>
                  <a:schemeClr val="bg1"/>
                </a:solidFill>
              </a:rPr>
              <a:t>Alespoň 1 opilost za posledních 30 dní </a:t>
            </a:r>
            <a:r>
              <a:rPr lang="cs-CZ" sz="2100" dirty="0">
                <a:solidFill>
                  <a:schemeClr val="bg1"/>
                </a:solidFill>
              </a:rPr>
              <a:t>– 17,5% chlapců a 11,9%dívek</a:t>
            </a:r>
          </a:p>
          <a:p>
            <a:pPr>
              <a:defRPr/>
            </a:pPr>
            <a:r>
              <a:rPr lang="cs-CZ" sz="2100" b="1" i="1" dirty="0">
                <a:solidFill>
                  <a:schemeClr val="bg1"/>
                </a:solidFill>
              </a:rPr>
              <a:t>Preferovaný nápoj </a:t>
            </a:r>
            <a:r>
              <a:rPr lang="cs-CZ" sz="2100" dirty="0">
                <a:solidFill>
                  <a:schemeClr val="bg1"/>
                </a:solidFill>
              </a:rPr>
              <a:t>– pivo</a:t>
            </a:r>
          </a:p>
          <a:p>
            <a:pPr>
              <a:defRPr/>
            </a:pPr>
            <a:r>
              <a:rPr lang="cs-CZ" sz="2100" dirty="0">
                <a:solidFill>
                  <a:schemeClr val="bg1"/>
                </a:solidFill>
              </a:rPr>
              <a:t>80% uvádí snadnou možnost obstarání piva, 50% jiného alkoholu.</a:t>
            </a:r>
          </a:p>
        </p:txBody>
      </p:sp>
      <p:pic>
        <p:nvPicPr>
          <p:cNvPr id="8602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338764"/>
            <a:ext cx="430847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7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>
            <a:extLst>
              <a:ext uri="{FF2B5EF4-FFF2-40B4-BE49-F238E27FC236}">
                <a16:creationId xmlns:a16="http://schemas.microsoft.com/office/drawing/2014/main" id="{D685B7E8-59B4-4FE4-ABAD-10A69AA56E74}"/>
              </a:ext>
            </a:extLst>
          </p:cNvPr>
          <p:cNvGrpSpPr>
            <a:grpSpLocks/>
          </p:cNvGrpSpPr>
          <p:nvPr/>
        </p:nvGrpSpPr>
        <p:grpSpPr bwMode="auto">
          <a:xfrm>
            <a:off x="2952751" y="476673"/>
            <a:ext cx="7516813" cy="1401763"/>
            <a:chOff x="748" y="164"/>
            <a:chExt cx="4735" cy="883"/>
          </a:xfrm>
          <a:solidFill>
            <a:srgbClr val="FFC000">
              <a:alpha val="17000"/>
            </a:srgbClr>
          </a:solidFill>
        </p:grpSpPr>
        <p:pic>
          <p:nvPicPr>
            <p:cNvPr id="23556" name="Picture 2">
              <a:extLst>
                <a:ext uri="{FF2B5EF4-FFF2-40B4-BE49-F238E27FC236}">
                  <a16:creationId xmlns:a16="http://schemas.microsoft.com/office/drawing/2014/main" id="{314DA3B0-45F3-4FEF-B1E6-0FB197C6B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4"/>
              <a:ext cx="4735" cy="8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7" name="Text Box 3">
              <a:extLst>
                <a:ext uri="{FF2B5EF4-FFF2-40B4-BE49-F238E27FC236}">
                  <a16:creationId xmlns:a16="http://schemas.microsoft.com/office/drawing/2014/main" id="{3ABA02B3-EF4F-4114-9CB1-2F9AF30B2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64"/>
              <a:ext cx="4735" cy="8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 altLang="cs-CZ"/>
            </a:p>
          </p:txBody>
        </p:sp>
      </p:grpSp>
      <p:sp>
        <p:nvSpPr>
          <p:cNvPr id="23555" name="Text Box 4">
            <a:extLst>
              <a:ext uri="{FF2B5EF4-FFF2-40B4-BE49-F238E27FC236}">
                <a16:creationId xmlns:a16="http://schemas.microsoft.com/office/drawing/2014/main" id="{25F7C317-F120-46E5-B345-1F111058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133600"/>
            <a:ext cx="8621712" cy="446405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Abstinent </a:t>
            </a:r>
            <a:r>
              <a:rPr lang="cs-CZ" alt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– odmítá z jakéhokoliv důvodu alkohol, žízeň hasí např. minerálkou. Občas nejsou společností správně pochopeni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Konzument</a:t>
            </a:r>
            <a:r>
              <a:rPr lang="cs-CZ" alt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– většina lidí pijících „příležitostně.“ Pijí pro tekutinu a chuť 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Piják </a:t>
            </a:r>
            <a:r>
              <a:rPr lang="cs-CZ" alt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– žádá účinky alkoholu – tj. především euforii </a:t>
            </a:r>
          </a:p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Alkoholik</a:t>
            </a:r>
            <a:r>
              <a:rPr lang="cs-CZ" alt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- pije vše co mu přijde pod ruku, pije denně, je to droga</a:t>
            </a:r>
          </a:p>
        </p:txBody>
      </p:sp>
    </p:spTree>
    <p:extLst>
      <p:ext uri="{BB962C8B-B14F-4D97-AF65-F5344CB8AC3E}">
        <p14:creationId xmlns:p14="http://schemas.microsoft.com/office/powerpoint/2010/main" val="19943856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"/>
          <p:cNvGrpSpPr>
            <a:grpSpLocks/>
          </p:cNvGrpSpPr>
          <p:nvPr/>
        </p:nvGrpSpPr>
        <p:grpSpPr bwMode="auto">
          <a:xfrm>
            <a:off x="2855913" y="260351"/>
            <a:ext cx="7385050" cy="1146175"/>
            <a:chOff x="839" y="164"/>
            <a:chExt cx="4652" cy="722"/>
          </a:xfrm>
        </p:grpSpPr>
        <p:pic>
          <p:nvPicPr>
            <p:cNvPr id="8909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4"/>
              <a:ext cx="4652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093" name="Text Box 3"/>
            <p:cNvSpPr txBox="1">
              <a:spLocks noChangeArrowheads="1"/>
            </p:cNvSpPr>
            <p:nvPr/>
          </p:nvSpPr>
          <p:spPr bwMode="auto">
            <a:xfrm>
              <a:off x="839" y="164"/>
              <a:ext cx="4652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4579" name="Text Box 4">
            <a:extLst>
              <a:ext uri="{FF2B5EF4-FFF2-40B4-BE49-F238E27FC236}">
                <a16:creationId xmlns:a16="http://schemas.microsoft.com/office/drawing/2014/main" id="{CBD8EB8C-7978-44E9-A814-2869DD1A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060576"/>
            <a:ext cx="8466138" cy="450532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7675" indent="-376238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98550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70000"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Pozitiva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u mírných až středních konzumentů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(10 - 30g alkoholu denně):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Snížení mortality na ICHS, okluzivní CMP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Etanol: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snižuje krevní srážlivost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zvyšuje HDL cholesterol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Antioxidační účinky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polyfenolických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substancí obsažených ve víně (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resveratrol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Psychika: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euforie, uvolnění, ztráta ostychu a zábran, sociální konverzace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defRPr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http://www.ceskatelevize.cz/porady/1093836883-na-plovarne/211522160100023-na-plovarne-s-milanem-samankem/</a:t>
            </a:r>
          </a:p>
        </p:txBody>
      </p:sp>
    </p:spTree>
    <p:extLst>
      <p:ext uri="{BB962C8B-B14F-4D97-AF65-F5344CB8AC3E}">
        <p14:creationId xmlns:p14="http://schemas.microsoft.com/office/powerpoint/2010/main" val="296715237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"/>
          <p:cNvGrpSpPr>
            <a:grpSpLocks/>
          </p:cNvGrpSpPr>
          <p:nvPr/>
        </p:nvGrpSpPr>
        <p:grpSpPr bwMode="auto">
          <a:xfrm>
            <a:off x="3935413" y="549276"/>
            <a:ext cx="6437312" cy="1146175"/>
            <a:chOff x="975" y="210"/>
            <a:chExt cx="4055" cy="722"/>
          </a:xfrm>
        </p:grpSpPr>
        <p:pic>
          <p:nvPicPr>
            <p:cNvPr id="911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10"/>
              <a:ext cx="4055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1141" name="Text Box 3"/>
            <p:cNvSpPr txBox="1">
              <a:spLocks noChangeArrowheads="1"/>
            </p:cNvSpPr>
            <p:nvPr/>
          </p:nvSpPr>
          <p:spPr bwMode="auto">
            <a:xfrm>
              <a:off x="975" y="210"/>
              <a:ext cx="4055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5603" name="Text Box 4">
            <a:extLst>
              <a:ext uri="{FF2B5EF4-FFF2-40B4-BE49-F238E27FC236}">
                <a16:creationId xmlns:a16="http://schemas.microsoft.com/office/drawing/2014/main" id="{EAE0FE7E-15AD-455D-8140-0F91BA92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20938"/>
            <a:ext cx="8694738" cy="4176712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7675" indent="-376238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SzPct val="70000"/>
              <a:defRPr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Prevalence závislosti</a:t>
            </a:r>
          </a:p>
          <a:p>
            <a:pPr>
              <a:spcBef>
                <a:spcPts val="600"/>
              </a:spcBef>
              <a:buSzPct val="70000"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Muži: 		1     	z 	3 - 4</a:t>
            </a:r>
          </a:p>
          <a:p>
            <a:pPr>
              <a:spcBef>
                <a:spcPts val="600"/>
              </a:spcBef>
              <a:buSzPct val="70000"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Ženy:		1	z	10</a:t>
            </a:r>
          </a:p>
          <a:p>
            <a:pPr>
              <a:spcBef>
                <a:spcPts val="600"/>
              </a:spcBef>
              <a:buSzPct val="70000"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SzPct val="70000"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SzPct val="70000"/>
              <a:defRPr/>
            </a:pPr>
            <a:r>
              <a:rPr lang="cs-CZ" altLang="cs-CZ" b="1" dirty="0">
                <a:solidFill>
                  <a:srgbClr val="3366CC"/>
                </a:solidFill>
                <a:latin typeface="Arial" panose="020B0604020202020204" pitchFamily="34" charset="0"/>
              </a:rPr>
              <a:t>V dospělosti: 2 - 4 % úmrtí na rakovinu díky konzumaci alkoholu</a:t>
            </a:r>
          </a:p>
        </p:txBody>
      </p:sp>
    </p:spTree>
    <p:extLst>
      <p:ext uri="{BB962C8B-B14F-4D97-AF65-F5344CB8AC3E}">
        <p14:creationId xmlns:p14="http://schemas.microsoft.com/office/powerpoint/2010/main" val="12098982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>
            <a:extLst>
              <a:ext uri="{FF2B5EF4-FFF2-40B4-BE49-F238E27FC236}">
                <a16:creationId xmlns:a16="http://schemas.microsoft.com/office/drawing/2014/main" id="{F4DDC0BD-E00A-4B22-A66A-147940E5BF78}"/>
              </a:ext>
            </a:extLst>
          </p:cNvPr>
          <p:cNvGrpSpPr>
            <a:grpSpLocks/>
          </p:cNvGrpSpPr>
          <p:nvPr/>
        </p:nvGrpSpPr>
        <p:grpSpPr bwMode="auto">
          <a:xfrm>
            <a:off x="2917181" y="692696"/>
            <a:ext cx="7552382" cy="1401762"/>
            <a:chOff x="284" y="165"/>
            <a:chExt cx="5188" cy="883"/>
          </a:xfrm>
          <a:solidFill>
            <a:srgbClr val="FFC000">
              <a:alpha val="8000"/>
            </a:srgbClr>
          </a:solidFill>
        </p:grpSpPr>
        <p:pic>
          <p:nvPicPr>
            <p:cNvPr id="26629" name="Picture 2">
              <a:extLst>
                <a:ext uri="{FF2B5EF4-FFF2-40B4-BE49-F238E27FC236}">
                  <a16:creationId xmlns:a16="http://schemas.microsoft.com/office/drawing/2014/main" id="{A83D5A30-3E61-4AA0-A3F5-69FCEEBDF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5"/>
              <a:ext cx="5188" cy="8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0" name="Text Box 3">
              <a:extLst>
                <a:ext uri="{FF2B5EF4-FFF2-40B4-BE49-F238E27FC236}">
                  <a16:creationId xmlns:a16="http://schemas.microsoft.com/office/drawing/2014/main" id="{13E22697-29AD-42CB-BA04-480A3924A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5"/>
              <a:ext cx="5188" cy="8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 altLang="cs-CZ"/>
            </a:p>
          </p:txBody>
        </p:sp>
      </p:grpSp>
      <p:sp>
        <p:nvSpPr>
          <p:cNvPr id="26627" name="Text Box 4">
            <a:extLst>
              <a:ext uri="{FF2B5EF4-FFF2-40B4-BE49-F238E27FC236}">
                <a16:creationId xmlns:a16="http://schemas.microsoft.com/office/drawing/2014/main" id="{97353C4E-FA37-49C0-B3C6-990D762F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2852739"/>
            <a:ext cx="4373563" cy="281622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Symbol" panose="05050102010706020507" pitchFamily="18" charset="2"/>
              <a:buChar char=""/>
              <a:defRPr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poruchy zdraví</a:t>
            </a:r>
          </a:p>
          <a:p>
            <a:pPr>
              <a:spcBef>
                <a:spcPts val="600"/>
              </a:spcBef>
              <a:buSzPct val="70000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   (fyzické, psychické poškození)</a:t>
            </a: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Symbol" panose="05050102010706020507" pitchFamily="18" charset="2"/>
              <a:buChar char=""/>
              <a:defRPr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mravní škody</a:t>
            </a: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Symbol" panose="05050102010706020507" pitchFamily="18" charset="2"/>
              <a:buChar char=""/>
              <a:defRPr/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sociální škody</a:t>
            </a:r>
          </a:p>
        </p:txBody>
      </p:sp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19514"/>
            <a:ext cx="3681413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4714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1"/>
          <p:cNvGrpSpPr>
            <a:grpSpLocks/>
          </p:cNvGrpSpPr>
          <p:nvPr/>
        </p:nvGrpSpPr>
        <p:grpSpPr bwMode="auto">
          <a:xfrm>
            <a:off x="3216275" y="260350"/>
            <a:ext cx="7221538" cy="1163638"/>
            <a:chOff x="839" y="164"/>
            <a:chExt cx="4652" cy="733"/>
          </a:xfrm>
        </p:grpSpPr>
        <p:pic>
          <p:nvPicPr>
            <p:cNvPr id="952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4"/>
              <a:ext cx="4652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238" name="Text Box 3"/>
            <p:cNvSpPr txBox="1">
              <a:spLocks noChangeArrowheads="1"/>
            </p:cNvSpPr>
            <p:nvPr/>
          </p:nvSpPr>
          <p:spPr bwMode="auto">
            <a:xfrm>
              <a:off x="839" y="164"/>
              <a:ext cx="4652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7651" name="Text Box 4">
            <a:extLst>
              <a:ext uri="{FF2B5EF4-FFF2-40B4-BE49-F238E27FC236}">
                <a16:creationId xmlns:a16="http://schemas.microsoft.com/office/drawing/2014/main" id="{998F23E2-17F8-4F51-81A4-46FEEAED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700214"/>
            <a:ext cx="8734425" cy="5106987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098550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Cirhóza jater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Arial" panose="020B0604020202020204" pitchFamily="34" charset="0"/>
              <a:buChar char=""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Zvýšení mortality na nádorová onemocnění, např.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Rakovina jater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Rakovina dutiny ústní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Rakovina faryngu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Rakovina žaludku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Rakovina tlustého střeva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Zvýšené riziko: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cévní mozkové příhody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hypertenze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kongestivní kardiomyopatie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nižší schopnost erekce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poruchy spánku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bolesti hlavy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úrazy, dopravní nehody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70000"/>
              <a:defRPr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52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741614"/>
            <a:ext cx="2901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379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1"/>
          <p:cNvGrpSpPr>
            <a:grpSpLocks/>
          </p:cNvGrpSpPr>
          <p:nvPr/>
        </p:nvGrpSpPr>
        <p:grpSpPr bwMode="auto">
          <a:xfrm>
            <a:off x="2927351" y="260350"/>
            <a:ext cx="7313613" cy="1163638"/>
            <a:chOff x="884" y="164"/>
            <a:chExt cx="4607" cy="733"/>
          </a:xfrm>
        </p:grpSpPr>
        <p:pic>
          <p:nvPicPr>
            <p:cNvPr id="9728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64"/>
              <a:ext cx="4607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289" name="Text Box 3"/>
            <p:cNvSpPr txBox="1">
              <a:spLocks noChangeArrowheads="1"/>
            </p:cNvSpPr>
            <p:nvPr/>
          </p:nvSpPr>
          <p:spPr bwMode="auto">
            <a:xfrm>
              <a:off x="884" y="164"/>
              <a:ext cx="4607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8675" name="Text Box 4">
            <a:extLst>
              <a:ext uri="{FF2B5EF4-FFF2-40B4-BE49-F238E27FC236}">
                <a16:creationId xmlns:a16="http://schemas.microsoft.com/office/drawing/2014/main" id="{D0584551-5045-4449-B5CA-84235B04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751013"/>
            <a:ext cx="8326437" cy="4525962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rozvrat rodiny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finanční problémy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zneužívání dětí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problémy spojené s výkonem zaměstnání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neúmyslné  zranění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sebevraždy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násilí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závažné trestné činy</a:t>
            </a:r>
          </a:p>
        </p:txBody>
      </p:sp>
      <p:grpSp>
        <p:nvGrpSpPr>
          <p:cNvPr id="97284" name="Group 5"/>
          <p:cNvGrpSpPr>
            <a:grpSpLocks/>
          </p:cNvGrpSpPr>
          <p:nvPr/>
        </p:nvGrpSpPr>
        <p:grpSpPr bwMode="auto">
          <a:xfrm>
            <a:off x="4868863" y="5561013"/>
            <a:ext cx="1693862" cy="944562"/>
            <a:chOff x="1383" y="3430"/>
            <a:chExt cx="1067" cy="595"/>
          </a:xfrm>
        </p:grpSpPr>
        <p:pic>
          <p:nvPicPr>
            <p:cNvPr id="9728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430"/>
              <a:ext cx="106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1383" y="3430"/>
              <a:ext cx="1067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pic>
        <p:nvPicPr>
          <p:cNvPr id="9728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81525"/>
            <a:ext cx="3048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3638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509589"/>
            <a:ext cx="648017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4">
            <a:extLst>
              <a:ext uri="{FF2B5EF4-FFF2-40B4-BE49-F238E27FC236}">
                <a16:creationId xmlns:a16="http://schemas.microsoft.com/office/drawing/2014/main" id="{73477090-6F9E-4530-B4D6-C49390F1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090738"/>
            <a:ext cx="8497887" cy="4464050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jakákoliv spotřeba tabáku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- kouření cigaret, dýmky, doutníku, žvýkání tabáku, jeho šňupání, pasivní vystavení produktům hoření tabáku. </a:t>
            </a:r>
          </a:p>
          <a:p>
            <a:pPr algn="ctr">
              <a:spcBef>
                <a:spcPts val="500"/>
              </a:spcBef>
              <a:buSzPct val="70000"/>
              <a:defRPr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750"/>
              </a:spcBef>
              <a:buSzPct val="70000"/>
              <a:defRPr/>
            </a:pPr>
            <a:endParaRPr lang="cs-CZ" altLang="cs-CZ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750"/>
              </a:spcBef>
              <a:buSzPct val="70000"/>
              <a:defRPr/>
            </a:pPr>
            <a:endParaRPr lang="cs-CZ" altLang="cs-CZ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500"/>
              </a:spcBef>
              <a:buSzPct val="70000"/>
              <a:defRPr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500"/>
              </a:spcBef>
              <a:buSzPct val="70000"/>
              <a:defRPr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500"/>
              </a:spcBef>
              <a:buSzPct val="70000"/>
              <a:defRPr/>
            </a:pPr>
            <a:r>
              <a:rPr lang="cs-CZ" altLang="cs-CZ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„Lidé kouří nikoli proto, že chtějí kouřit, </a:t>
            </a:r>
          </a:p>
          <a:p>
            <a:pPr algn="ctr">
              <a:spcBef>
                <a:spcPts val="500"/>
              </a:spcBef>
              <a:buSzPct val="70000"/>
              <a:defRPr/>
            </a:pPr>
            <a:r>
              <a:rPr lang="cs-CZ" altLang="cs-CZ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ale protože nemohou přestat.„ </a:t>
            </a:r>
          </a:p>
        </p:txBody>
      </p:sp>
      <p:grpSp>
        <p:nvGrpSpPr>
          <p:cNvPr id="45060" name="Group 5"/>
          <p:cNvGrpSpPr>
            <a:grpSpLocks/>
          </p:cNvGrpSpPr>
          <p:nvPr/>
        </p:nvGrpSpPr>
        <p:grpSpPr bwMode="auto">
          <a:xfrm>
            <a:off x="5303839" y="3357564"/>
            <a:ext cx="2033587" cy="1398587"/>
            <a:chOff x="2426" y="1842"/>
            <a:chExt cx="1281" cy="881"/>
          </a:xfrm>
        </p:grpSpPr>
        <p:pic>
          <p:nvPicPr>
            <p:cNvPr id="4506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842"/>
              <a:ext cx="1281" cy="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62" name="Text Box 7"/>
            <p:cNvSpPr txBox="1">
              <a:spLocks noChangeArrowheads="1"/>
            </p:cNvSpPr>
            <p:nvPr/>
          </p:nvSpPr>
          <p:spPr bwMode="auto">
            <a:xfrm>
              <a:off x="2426" y="1842"/>
              <a:ext cx="1281" cy="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6945736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"/>
          <p:cNvGrpSpPr>
            <a:grpSpLocks/>
          </p:cNvGrpSpPr>
          <p:nvPr/>
        </p:nvGrpSpPr>
        <p:grpSpPr bwMode="auto">
          <a:xfrm>
            <a:off x="4251325" y="476250"/>
            <a:ext cx="6089650" cy="1163638"/>
            <a:chOff x="1292" y="164"/>
            <a:chExt cx="4199" cy="733"/>
          </a:xfrm>
        </p:grpSpPr>
        <p:pic>
          <p:nvPicPr>
            <p:cNvPr id="99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64"/>
              <a:ext cx="419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339" name="Text Box 3"/>
            <p:cNvSpPr txBox="1">
              <a:spLocks noChangeArrowheads="1"/>
            </p:cNvSpPr>
            <p:nvPr/>
          </p:nvSpPr>
          <p:spPr bwMode="auto">
            <a:xfrm>
              <a:off x="1292" y="164"/>
              <a:ext cx="4199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9699" name="Text Box 4">
            <a:extLst>
              <a:ext uri="{FF2B5EF4-FFF2-40B4-BE49-F238E27FC236}">
                <a16:creationId xmlns:a16="http://schemas.microsoft.com/office/drawing/2014/main" id="{448118C6-4AC2-4739-A8C5-EFEAF056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984376"/>
            <a:ext cx="8653462" cy="4525963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7675" indent="-376238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SzPct val="70000"/>
              <a:defRPr/>
            </a:pPr>
            <a:r>
              <a:rPr lang="cs-CZ" altLang="cs-CZ" b="1" dirty="0">
                <a:solidFill>
                  <a:srgbClr val="3366CC"/>
                </a:solidFill>
                <a:latin typeface="Arial" panose="020B0604020202020204" pitchFamily="34" charset="0"/>
              </a:rPr>
              <a:t>Národní protialkoholická politika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obchodní politika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regulace cen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restrikce reklamy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restrikce místa a času prodeje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zdravotní výchova veřejnosti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zaměření na citlivé skupiny: těhotné ženy, děti, mládež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zaměření na okolnosti, které představují nebezpečí: pracoviště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70000"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9332" name="Group 5"/>
          <p:cNvGrpSpPr>
            <a:grpSpLocks/>
          </p:cNvGrpSpPr>
          <p:nvPr/>
        </p:nvGrpSpPr>
        <p:grpSpPr bwMode="auto">
          <a:xfrm>
            <a:off x="8953500" y="5357814"/>
            <a:ext cx="1227138" cy="1152525"/>
            <a:chOff x="4680" y="3375"/>
            <a:chExt cx="773" cy="726"/>
          </a:xfrm>
        </p:grpSpPr>
        <p:pic>
          <p:nvPicPr>
            <p:cNvPr id="9933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375"/>
              <a:ext cx="773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337" name="Text Box 7"/>
            <p:cNvSpPr txBox="1">
              <a:spLocks noChangeArrowheads="1"/>
            </p:cNvSpPr>
            <p:nvPr/>
          </p:nvSpPr>
          <p:spPr bwMode="auto">
            <a:xfrm>
              <a:off x="4680" y="3375"/>
              <a:ext cx="773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grpSp>
        <p:nvGrpSpPr>
          <p:cNvPr id="99333" name="Group 8"/>
          <p:cNvGrpSpPr>
            <a:grpSpLocks/>
          </p:cNvGrpSpPr>
          <p:nvPr/>
        </p:nvGrpSpPr>
        <p:grpSpPr bwMode="auto">
          <a:xfrm>
            <a:off x="8472489" y="2133600"/>
            <a:ext cx="1868487" cy="1868488"/>
            <a:chOff x="4377" y="1344"/>
            <a:chExt cx="1177" cy="1177"/>
          </a:xfrm>
        </p:grpSpPr>
        <p:pic>
          <p:nvPicPr>
            <p:cNvPr id="9933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344"/>
              <a:ext cx="1177" cy="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9335" name="Text Box 10"/>
            <p:cNvSpPr txBox="1">
              <a:spLocks noChangeArrowheads="1"/>
            </p:cNvSpPr>
            <p:nvPr/>
          </p:nvSpPr>
          <p:spPr bwMode="auto">
            <a:xfrm>
              <a:off x="4377" y="1344"/>
              <a:ext cx="1177" cy="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04138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1"/>
          <p:cNvGrpSpPr>
            <a:grpSpLocks/>
          </p:cNvGrpSpPr>
          <p:nvPr/>
        </p:nvGrpSpPr>
        <p:grpSpPr bwMode="auto">
          <a:xfrm>
            <a:off x="4008439" y="476251"/>
            <a:ext cx="6408737" cy="1008063"/>
            <a:chOff x="793" y="164"/>
            <a:chExt cx="4698" cy="733"/>
          </a:xfrm>
        </p:grpSpPr>
        <p:pic>
          <p:nvPicPr>
            <p:cNvPr id="1013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4"/>
              <a:ext cx="469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384" name="Text Box 3"/>
            <p:cNvSpPr txBox="1">
              <a:spLocks noChangeArrowheads="1"/>
            </p:cNvSpPr>
            <p:nvPr/>
          </p:nvSpPr>
          <p:spPr bwMode="auto">
            <a:xfrm>
              <a:off x="793" y="164"/>
              <a:ext cx="469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30723" name="Text Box 4">
            <a:extLst>
              <a:ext uri="{FF2B5EF4-FFF2-40B4-BE49-F238E27FC236}">
                <a16:creationId xmlns:a16="http://schemas.microsoft.com/office/drawing/2014/main" id="{29546F74-EF31-4D0C-A649-615A8231F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844676"/>
            <a:ext cx="8423275" cy="4525963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7675" indent="-376238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SzPct val="70000"/>
              <a:defRPr/>
            </a:pPr>
            <a:r>
              <a:rPr lang="cs-CZ" altLang="cs-CZ" b="1" dirty="0">
                <a:solidFill>
                  <a:srgbClr val="3366CC"/>
                </a:solidFill>
                <a:latin typeface="Arial" panose="020B0604020202020204" pitchFamily="34" charset="0"/>
              </a:rPr>
              <a:t>Poradenství a pohovory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identifikace problémů spojených s pitím alkoholu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upozornění klientů na nebezpečí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zdůraznění myšlenky omezení pití alkoholu</a:t>
            </a:r>
          </a:p>
        </p:txBody>
      </p:sp>
      <p:grpSp>
        <p:nvGrpSpPr>
          <p:cNvPr id="101380" name="Group 5"/>
          <p:cNvGrpSpPr>
            <a:grpSpLocks/>
          </p:cNvGrpSpPr>
          <p:nvPr/>
        </p:nvGrpSpPr>
        <p:grpSpPr bwMode="auto">
          <a:xfrm>
            <a:off x="5427664" y="4538663"/>
            <a:ext cx="1557337" cy="1390650"/>
            <a:chOff x="2459" y="2859"/>
            <a:chExt cx="981" cy="876"/>
          </a:xfrm>
        </p:grpSpPr>
        <p:pic>
          <p:nvPicPr>
            <p:cNvPr id="10138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" y="2859"/>
              <a:ext cx="981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382" name="Text Box 7"/>
            <p:cNvSpPr txBox="1">
              <a:spLocks noChangeArrowheads="1"/>
            </p:cNvSpPr>
            <p:nvPr/>
          </p:nvSpPr>
          <p:spPr bwMode="auto">
            <a:xfrm>
              <a:off x="2459" y="2859"/>
              <a:ext cx="981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62070905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C4CD1C7E-199A-48F3-B3FE-16EB7F33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989138"/>
            <a:ext cx="7829550" cy="4106862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endParaRPr lang="cs-CZ" altLang="cs-CZ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endParaRPr lang="cs-CZ" altLang="cs-CZ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endParaRPr lang="cs-CZ" altLang="cs-CZ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endParaRPr lang="cs-CZ" altLang="cs-CZ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endParaRPr lang="cs-CZ" altLang="cs-CZ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3200" b="1" dirty="0">
                <a:solidFill>
                  <a:srgbClr val="000000"/>
                </a:solidFill>
                <a:latin typeface="Arial" panose="020B0604020202020204" pitchFamily="34" charset="0"/>
              </a:rPr>
              <a:t>Děkuji za pozornost.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1439"/>
            <a:ext cx="35179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7178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3CEB6E2B-BD40-433C-B639-B3B39EE5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2146301"/>
            <a:ext cx="8135937" cy="4525963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822325" indent="-279400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v ČR kouří asi o 2.300.000 lidí</a:t>
            </a:r>
            <a:b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(zdroj EUROBAROMETR)</a:t>
            </a:r>
          </a:p>
          <a:p>
            <a:pPr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kouří 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26% populace nad 18 let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, zbytek děti a mladiství do 18 let</a:t>
            </a:r>
          </a:p>
          <a:p>
            <a:pPr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za rok 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se v ČR vykouří cca. 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21 miliard cigaret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ročně v ČR na nemoci z kouření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umírá asi 18.000 lidí</a:t>
            </a: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, z toho: 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8.000 na nádorová onemocnění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7.000 na nemoci srdce a cév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3.000 ostatní choroby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SzPct val="70000"/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50"/>
              </a:spcBef>
              <a:buSzPct val="70000"/>
              <a:defRPr/>
            </a:pP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0000"/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     Během 20. století zemřelo na následky kouření 100 milionů lidí. </a:t>
            </a:r>
          </a:p>
          <a:p>
            <a:pPr>
              <a:lnSpc>
                <a:spcPct val="80000"/>
              </a:lnSpc>
              <a:spcBef>
                <a:spcPts val="450"/>
              </a:spcBef>
              <a:buSzPct val="70000"/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	Ročně zemře více než 3 miliony osob, každých 10 vteřin jeden lidský život….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75050" y="688975"/>
            <a:ext cx="4394200" cy="642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3600" b="1">
                <a:solidFill>
                  <a:srgbClr val="000000"/>
                </a:solidFill>
                <a:latin typeface="Arial" panose="020B0604020202020204" pitchFamily="34" charset="0"/>
              </a:rPr>
              <a:t>Statistická data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4" y="519114"/>
            <a:ext cx="24479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85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76250"/>
            <a:ext cx="6408737" cy="1106488"/>
          </a:xfrm>
          <a:prstGeom prst="rect">
            <a:avLst/>
          </a:prstGeom>
          <a:solidFill>
            <a:srgbClr val="FFC00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>
            <a:extLst>
              <a:ext uri="{FF2B5EF4-FFF2-40B4-BE49-F238E27FC236}">
                <a16:creationId xmlns:a16="http://schemas.microsoft.com/office/drawing/2014/main" id="{D990172C-7893-457D-BA07-188A54A2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916113"/>
            <a:ext cx="8497887" cy="4392612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Zkušenosti s kouřením má </a:t>
            </a:r>
            <a:r>
              <a:rPr lang="cs-CZ" altLang="cs-CZ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podle Evropské školní studie o alkoholu a jiných drogách 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altLang="cs-CZ" sz="2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ESPAD, 2015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) – 29,9% kouřilo v posledních 30 dnech, denně kouří 16,4% šestnáctiletých a je mezi nimi téměř 4,5 % silných kuřáků, kteří vykouří více než 11 cigaret denně. 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Jen 60,9 % dotázaných považuje denní kouření více než 20 cigaret za velké zdravotní riziko !!!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5303838" y="4797426"/>
            <a:ext cx="2170112" cy="1211263"/>
            <a:chOff x="2381" y="3022"/>
            <a:chExt cx="1367" cy="763"/>
          </a:xfrm>
        </p:grpSpPr>
        <p:pic>
          <p:nvPicPr>
            <p:cNvPr id="4915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022"/>
              <a:ext cx="136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158" name="Text Box 7"/>
            <p:cNvSpPr txBox="1">
              <a:spLocks noChangeArrowheads="1"/>
            </p:cNvSpPr>
            <p:nvPr/>
          </p:nvSpPr>
          <p:spPr bwMode="auto">
            <a:xfrm>
              <a:off x="2381" y="3022"/>
              <a:ext cx="1367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405674365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CB2F71AB-418E-420D-9E64-31C1713A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12876"/>
            <a:ext cx="8636000" cy="536257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tabákový kouř obsahuje více než 4000 látek (64 kancerogenů)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ročně umírá v ČR na následky pasivního vdechování cigaretového kouře 3.500 nekuřáků (nárůst rizika Ca o 20%)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vznik astmatu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30% kuřaček kouří i během gravidity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novorozenci – děti kuřaček mají o 200 – 250 g méně a mají zvýšené riziko snížení funkce imunitního systému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pasivní kouření u dětí – 2,4 x častější výskyt dýchacích obtíží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při použití malého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rychlozápalného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uhlíku je u vodní dýmky evropský limit pro dehet v cigaretách překročen 32x a pro oxid uhelnatý 17x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jedna 50minutová seance vodní dýmky 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znamená takovou 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dávku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 chemikálií jako 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několik desítek až stovek cigaret (30-300 ks)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 kouři vodní dýmky je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více těžkých kovů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zejména 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arzenu, olova, chromu, niklu a kobaltu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některé z nich jsou prokazatelně karcinogenní.</a:t>
            </a: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9048751" y="5516564"/>
            <a:ext cx="1362075" cy="1258887"/>
            <a:chOff x="4377" y="3249"/>
            <a:chExt cx="994" cy="883"/>
          </a:xfrm>
        </p:grpSpPr>
        <p:pic>
          <p:nvPicPr>
            <p:cNvPr id="512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249"/>
              <a:ext cx="994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4377" y="3249"/>
              <a:ext cx="994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327525" y="404814"/>
            <a:ext cx="6083300" cy="587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2000"/>
              </a:spcBef>
            </a:pPr>
            <a:r>
              <a:rPr lang="cs-CZ" altLang="cs-CZ" sz="3200" b="1">
                <a:solidFill>
                  <a:srgbClr val="000000"/>
                </a:solidFill>
              </a:rPr>
              <a:t>Zajímavosti….</a:t>
            </a:r>
          </a:p>
        </p:txBody>
      </p:sp>
    </p:spTree>
    <p:extLst>
      <p:ext uri="{BB962C8B-B14F-4D97-AF65-F5344CB8AC3E}">
        <p14:creationId xmlns:p14="http://schemas.microsoft.com/office/powerpoint/2010/main" val="38212287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76250"/>
            <a:ext cx="6461125" cy="1233488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>
            <a:extLst>
              <a:ext uri="{FF2B5EF4-FFF2-40B4-BE49-F238E27FC236}">
                <a16:creationId xmlns:a16="http://schemas.microsoft.com/office/drawing/2014/main" id="{95C6D751-522E-4C4F-84E5-96C48B64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916113"/>
            <a:ext cx="8334375" cy="4475162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7675" indent="-376238"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50"/>
              </a:spcBef>
              <a:buSzPct val="70000"/>
              <a:defRPr/>
            </a:pPr>
            <a:endParaRPr lang="cs-CZ" altLang="cs-CZ" sz="2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pocit zvládnutí stresu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vymanění se z pocitů méněcennosti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zvýšení pocitu sebehodnocení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překonání pocitů nejistoty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odstranění pocitů závislosti na druhých lidech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zlepšení pocitů bezmoci a nenacházení naděje a opory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přijetí do (žádoucí) skupiny lidí, kteří kouří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získání pocitu dospělosti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přiblížení se obrazu „ideálního (úspěšného) muže“ či „společensky úspěšné ženy“ </a:t>
            </a:r>
          </a:p>
        </p:txBody>
      </p:sp>
    </p:spTree>
    <p:extLst>
      <p:ext uri="{BB962C8B-B14F-4D97-AF65-F5344CB8AC3E}">
        <p14:creationId xmlns:p14="http://schemas.microsoft.com/office/powerpoint/2010/main" val="382317653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"/>
          <p:cNvGrpSpPr>
            <a:grpSpLocks/>
          </p:cNvGrpSpPr>
          <p:nvPr/>
        </p:nvGrpSpPr>
        <p:grpSpPr bwMode="auto">
          <a:xfrm>
            <a:off x="4151314" y="476250"/>
            <a:ext cx="6065837" cy="1193800"/>
            <a:chOff x="748" y="161"/>
            <a:chExt cx="4728" cy="891"/>
          </a:xfrm>
        </p:grpSpPr>
        <p:pic>
          <p:nvPicPr>
            <p:cNvPr id="553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"/>
              <a:ext cx="4728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3" name="Text Box 3"/>
            <p:cNvSpPr txBox="1">
              <a:spLocks noChangeArrowheads="1"/>
            </p:cNvSpPr>
            <p:nvPr/>
          </p:nvSpPr>
          <p:spPr bwMode="auto">
            <a:xfrm>
              <a:off x="748" y="161"/>
              <a:ext cx="4728" cy="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8195" name="Text Box 4">
            <a:extLst>
              <a:ext uri="{FF2B5EF4-FFF2-40B4-BE49-F238E27FC236}">
                <a16:creationId xmlns:a16="http://schemas.microsoft.com/office/drawing/2014/main" id="{B14C2EBA-EE90-4694-9050-8F69190F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993901"/>
            <a:ext cx="8189913" cy="454342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soustředěnost – koncentraci pozornosti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kladné pocity – radosti, pohody, potěšení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zlepšuje výkon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zlepšuje schopnost vyloučit ze sféry pozornosti nepodstatné detaily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kapacitu paměti a schopnost vybavovat věci z paměti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snižuje napětí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snižuje úzkost </a:t>
            </a:r>
          </a:p>
        </p:txBody>
      </p:sp>
      <p:sp>
        <p:nvSpPr>
          <p:cNvPr id="55300" name="AutoShape 5"/>
          <p:cNvSpPr>
            <a:spLocks noChangeArrowheads="1"/>
          </p:cNvSpPr>
          <p:nvPr/>
        </p:nvSpPr>
        <p:spPr bwMode="auto">
          <a:xfrm>
            <a:off x="7761289" y="4581525"/>
            <a:ext cx="2808287" cy="215900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6" y="4687889"/>
            <a:ext cx="14589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56968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"/>
          <p:cNvGrpSpPr>
            <a:grpSpLocks/>
          </p:cNvGrpSpPr>
          <p:nvPr/>
        </p:nvGrpSpPr>
        <p:grpSpPr bwMode="auto">
          <a:xfrm>
            <a:off x="4295776" y="404813"/>
            <a:ext cx="6048375" cy="1027112"/>
            <a:chOff x="703" y="161"/>
            <a:chExt cx="4773" cy="741"/>
          </a:xfrm>
        </p:grpSpPr>
        <p:pic>
          <p:nvPicPr>
            <p:cNvPr id="5734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61"/>
              <a:ext cx="4773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50" name="Text Box 3"/>
            <p:cNvSpPr txBox="1">
              <a:spLocks noChangeArrowheads="1"/>
            </p:cNvSpPr>
            <p:nvPr/>
          </p:nvSpPr>
          <p:spPr bwMode="auto">
            <a:xfrm>
              <a:off x="703" y="161"/>
              <a:ext cx="4773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9219" name="Text Box 4">
            <a:extLst>
              <a:ext uri="{FF2B5EF4-FFF2-40B4-BE49-F238E27FC236}">
                <a16:creationId xmlns:a16="http://schemas.microsoft.com/office/drawing/2014/main" id="{0E1DC974-6676-48A3-9022-25B26EDE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1" y="1916114"/>
            <a:ext cx="8424863" cy="4752975"/>
          </a:xfrm>
          <a:prstGeom prst="rect">
            <a:avLst/>
          </a:prstGeom>
          <a:gradFill>
            <a:gsLst>
              <a:gs pos="6528">
                <a:srgbClr val="D8FFEF"/>
              </a:gs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7000">
                <a:srgbClr val="DFFF79"/>
              </a:gs>
              <a:gs pos="12000">
                <a:schemeClr val="accent1">
                  <a:lumMod val="20000"/>
                  <a:lumOff val="80000"/>
                </a:schemeClr>
              </a:gs>
            </a:gsLst>
            <a:lin ang="13500000" scaled="1"/>
          </a:gradFill>
          <a:ln>
            <a:noFill/>
          </a:ln>
          <a:effectLst/>
        </p:spPr>
        <p:txBody>
          <a:bodyPr lIns="90000" tIns="46800" rIns="90000" bIns="46800"/>
          <a:lstStyle>
            <a:lvl1pPr marL="441325" indent="-382588"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325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riziko chronické bronchitidy, dýchacích obtíži a emfyzému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riziko vzniku žaludečních vředů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nebezpečí nehod (např. při řízení vozidel)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nebezpečí založení ohně a popálení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negativní vliv na řadu fyziologických funkcí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snižuje tvorbu HDL cholesterolu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koagulaci krve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zvyšuje riziko srdeční krize v interakci s jinými faktory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snižuje kognitivní výkony dospívajících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bývá úvodním druhem závislosti k dalším závislostem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negativně ovlivňuje nekuřáky, kteří jsou v blízkosti kuřáků</a:t>
            </a:r>
          </a:p>
          <a:p>
            <a:pPr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buFont typeface="Monotype Sorts" charset="2"/>
              <a:buChar char=""/>
              <a:defRPr/>
            </a:pPr>
            <a:endParaRPr lang="cs-CZ" alt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8737" indent="0"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defRPr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dirty="0"/>
              <a:t>https://www.youtube.com/watch?v=yskYG-EVlBY</a:t>
            </a:r>
          </a:p>
          <a:p>
            <a:pPr marL="58737" indent="0">
              <a:lnSpc>
                <a:spcPct val="70000"/>
              </a:lnSpc>
              <a:spcBef>
                <a:spcPts val="550"/>
              </a:spcBef>
              <a:buClr>
                <a:srgbClr val="0099CC"/>
              </a:buClr>
              <a:buSzPct val="70000"/>
              <a:defRPr/>
            </a:pPr>
            <a:endParaRPr lang="cs-CZ" alt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5691189"/>
            <a:ext cx="14224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353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9332cfc-b023-4904-b12a-69ce444ff898"/>
    <ds:schemaRef ds:uri="79b7b8bb-93ec-47cc-a1d6-47c5928ac23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1380</Words>
  <PresentationFormat>Širokoúhlá obrazovka</PresentationFormat>
  <Paragraphs>228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 Unicode MS</vt:lpstr>
      <vt:lpstr>Microsoft YaHei</vt:lpstr>
      <vt:lpstr>Arial</vt:lpstr>
      <vt:lpstr>Calibri</vt:lpstr>
      <vt:lpstr>Calibri Light</vt:lpstr>
      <vt:lpstr>Monotype Sorts</vt:lpstr>
      <vt:lpstr>Symbol</vt:lpstr>
      <vt:lpstr>Times New Roman</vt:lpstr>
      <vt:lpstr>Motiv Office</vt:lpstr>
      <vt:lpstr>Zdravý životní styl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Konzumace alkoholu u mládeže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2020-07-28T16:37:17Z</dcterms:created>
  <dcterms:modified xsi:type="dcterms:W3CDTF">2020-10-23T09:47:30Z</dcterms:modified>
</cp:coreProperties>
</file>