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E2F4571-EE98-4F07-ACBD-BEE41F69EC73}">
          <p14:sldIdLst>
            <p14:sldId id="262"/>
          </p14:sldIdLst>
        </p14:section>
        <p14:section name="Oddíl bez názvu" id="{E6CC2E3A-AC36-40F1-9014-73E56D1BB709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05C8A-F381-4E37-8641-3FF1F8367B8B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1110A-3235-463B-9CAC-FA5A3E3768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21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08135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9131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22541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74284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97879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15213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1288" cy="12487276"/>
          </a:xfrm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csvukrs</a:t>
            </a:r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C0377E1-AD68-436F-88A1-BA1DF6C25C74}" type="slidenum">
              <a:rPr lang="cs-CZ" altLang="cs-CZ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2816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1288" cy="12487276"/>
          </a:xfrm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csvukrs</a:t>
            </a:r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E99C35-215B-4772-9E05-8CDC395C92FF}" type="slidenum">
              <a:rPr lang="cs-CZ" altLang="cs-CZ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2766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1288" cy="12487276"/>
          </a:xfrm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csvukrs</a:t>
            </a:r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74A01FB-4A0C-4AA4-8F01-5FA03660148C}" type="slidenum">
              <a:rPr lang="cs-CZ" altLang="cs-CZ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870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1288" cy="12487276"/>
          </a:xfrm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csvukrs</a:t>
            </a:r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3201B3-689E-4370-B518-27489BDDBD50}" type="slidenum">
              <a:rPr lang="cs-CZ" altLang="cs-CZ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0393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1288" cy="12487276"/>
          </a:xfrm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csvukrs</a:t>
            </a:r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C19329F-BD7B-48BD-924C-E10458EE07D4}" type="slidenum">
              <a:rPr lang="cs-CZ" altLang="cs-CZ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652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02449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1288" cy="12487276"/>
          </a:xfrm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csvukrs</a:t>
            </a:r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527409-A2AF-4494-A86E-D026559917F2}" type="slidenum">
              <a:rPr lang="cs-CZ" altLang="cs-CZ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9020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1288" cy="12487276"/>
          </a:xfrm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csvukrs</a:t>
            </a:r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074A27D-43F7-4545-97AD-0996F462E0D4}" type="slidenum">
              <a:rPr lang="cs-CZ" altLang="cs-CZ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1566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1288" cy="12487276"/>
          </a:xfrm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csvukrs</a:t>
            </a:r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57ACEA-AE4D-4ACD-9EE4-2A70A64AC831}" type="slidenum">
              <a:rPr lang="cs-CZ" altLang="cs-CZ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4705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1288" cy="12487276"/>
          </a:xfrm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csvukrs</a:t>
            </a:r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5D0704-C621-42D8-9AC0-64C5DF06E7EE}" type="slidenum">
              <a:rPr lang="cs-CZ" altLang="cs-CZ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2637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1288" cy="12487276"/>
          </a:xfrm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csvukrs</a:t>
            </a:r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DC99C0-622F-4241-9D16-45B4F94F663B}" type="slidenum">
              <a:rPr lang="cs-CZ" altLang="cs-CZ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5349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1288" cy="12487276"/>
          </a:xfrm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csvukrs</a:t>
            </a:r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4D47A5-FF0E-415D-B3CA-C9DD41019F0A}" type="slidenum">
              <a:rPr lang="cs-CZ" altLang="cs-CZ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297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8510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7244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487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1999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6766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6178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64041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713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303214"/>
            <a:ext cx="127423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B5CAD02-5120-4C78-B0CC-053C21B2A034}"/>
              </a:ext>
            </a:extLst>
          </p:cNvPr>
          <p:cNvCxnSpPr/>
          <p:nvPr userDrawn="1"/>
        </p:nvCxnSpPr>
        <p:spPr>
          <a:xfrm>
            <a:off x="334433" y="933450"/>
            <a:ext cx="9889067" cy="0"/>
          </a:xfrm>
          <a:prstGeom prst="line">
            <a:avLst/>
          </a:prstGeom>
          <a:ln w="9525" cmpd="sng">
            <a:solidFill>
              <a:srgbClr val="65548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EA4DDC2-1268-4FF4-96AC-3BED984A181D}"/>
              </a:ext>
            </a:extLst>
          </p:cNvPr>
          <p:cNvCxnSpPr/>
          <p:nvPr userDrawn="1"/>
        </p:nvCxnSpPr>
        <p:spPr>
          <a:xfrm>
            <a:off x="334434" y="6308725"/>
            <a:ext cx="11548533" cy="0"/>
          </a:xfrm>
          <a:prstGeom prst="line">
            <a:avLst/>
          </a:prstGeom>
          <a:ln w="9525" cmpd="sng">
            <a:solidFill>
              <a:srgbClr val="65548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 baseline="0">
                <a:solidFill>
                  <a:srgbClr val="655481"/>
                </a:solidFill>
              </a:defRPr>
            </a:lvl1pPr>
          </a:lstStyle>
          <a:p>
            <a:r>
              <a:rPr lang="cs-CZ" dirty="0"/>
              <a:t>Název listu</a:t>
            </a:r>
          </a:p>
        </p:txBody>
      </p:sp>
      <p:sp>
        <p:nvSpPr>
          <p:cNvPr id="6" name="Zástupný symbol pro zápatí 18">
            <a:extLst>
              <a:ext uri="{FF2B5EF4-FFF2-40B4-BE49-F238E27FC236}">
                <a16:creationId xmlns:a16="http://schemas.microsoft.com/office/drawing/2014/main" id="{A1D45AFF-F674-45D8-860B-5B3952BCB0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5384" y="6308726"/>
            <a:ext cx="3860800" cy="365125"/>
          </a:xfrm>
        </p:spPr>
        <p:txBody>
          <a:bodyPr/>
          <a:lstStyle>
            <a:lvl1pPr algn="l">
              <a:defRPr sz="800">
                <a:solidFill>
                  <a:srgbClr val="655481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cs-CZ" altLang="cs-CZ"/>
              <a:t>Prostor pro doplňující informace, poznámky</a:t>
            </a:r>
            <a:endParaRPr lang="cs-CZ" altLang="cs-CZ" dirty="0"/>
          </a:p>
        </p:txBody>
      </p:sp>
      <p:sp>
        <p:nvSpPr>
          <p:cNvPr id="8" name="Zástupný symbol pro číslo snímku 19">
            <a:extLst>
              <a:ext uri="{FF2B5EF4-FFF2-40B4-BE49-F238E27FC236}">
                <a16:creationId xmlns:a16="http://schemas.microsoft.com/office/drawing/2014/main" id="{B06541CE-10B4-439E-B72E-35EBDC9CA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6118" y="6308726"/>
            <a:ext cx="1441449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CF714E-16C1-4BE6-8BE6-0D725CB442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048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riceos.cz/" TargetMode="External"/><Relationship Id="rId3" Type="http://schemas.openxmlformats.org/officeDocument/2006/relationships/hyperlink" Target="http://www.drogy-info.cz/" TargetMode="External"/><Relationship Id="rId7" Type="http://schemas.openxmlformats.org/officeDocument/2006/relationships/hyperlink" Target="http://www.mcssp.cz/riap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rogy.net/" TargetMode="External"/><Relationship Id="rId5" Type="http://schemas.openxmlformats.org/officeDocument/2006/relationships/hyperlink" Target="http://www.drogovaporadna.cz/" TargetMode="External"/><Relationship Id="rId4" Type="http://schemas.openxmlformats.org/officeDocument/2006/relationships/hyperlink" Target="http://www.sananim.cz/" TargetMode="External"/><Relationship Id="rId9" Type="http://schemas.openxmlformats.org/officeDocument/2006/relationships/hyperlink" Target="http://www.renarkon.cz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Zdravý životní styl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72F80947-7910-4026-9512-82F711F9E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765176"/>
            <a:ext cx="8591550" cy="1431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3200" u="sng" dirty="0">
                <a:solidFill>
                  <a:schemeClr val="accent6">
                    <a:lumMod val="50000"/>
                  </a:schemeClr>
                </a:solidFill>
              </a:rPr>
              <a:t>Nejčastěji zneužívané skupiny návykových látek</a:t>
            </a: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2060575" y="2492375"/>
            <a:ext cx="830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opioidy </a:t>
            </a:r>
            <a:r>
              <a:rPr lang="cs-CZ" altLang="cs-CZ" b="0">
                <a:solidFill>
                  <a:schemeClr val="tx1"/>
                </a:solidFill>
              </a:rPr>
              <a:t>(heroin, morfin)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kanabinoidy</a:t>
            </a:r>
            <a:r>
              <a:rPr lang="cs-CZ" altLang="cs-CZ" b="0">
                <a:solidFill>
                  <a:schemeClr val="tx1"/>
                </a:solidFill>
              </a:rPr>
              <a:t> (marihuana, hašiš)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sedativa, hypnotika</a:t>
            </a:r>
            <a:r>
              <a:rPr lang="cs-CZ" altLang="cs-CZ" b="0">
                <a:solidFill>
                  <a:schemeClr val="tx1"/>
                </a:solidFill>
              </a:rPr>
              <a:t> (benzodiazepiny, dříve barbituráty)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stimulancia </a:t>
            </a:r>
            <a:r>
              <a:rPr lang="cs-CZ" altLang="cs-CZ" b="0">
                <a:solidFill>
                  <a:schemeClr val="tx1"/>
                </a:solidFill>
              </a:rPr>
              <a:t>(metamfetamin, efedrin, kokain)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halucinogeny </a:t>
            </a:r>
            <a:r>
              <a:rPr lang="cs-CZ" altLang="cs-CZ" b="0">
                <a:solidFill>
                  <a:schemeClr val="tx1"/>
                </a:solidFill>
              </a:rPr>
              <a:t>(psylocybin z hub, LSD)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tabák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organická rozpouštědla </a:t>
            </a:r>
            <a:r>
              <a:rPr lang="cs-CZ" altLang="cs-CZ" b="0">
                <a:solidFill>
                  <a:schemeClr val="tx1"/>
                </a:solidFill>
              </a:rPr>
              <a:t>(barvy, ředidla, laky)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kombinace uvedených látek</a:t>
            </a:r>
          </a:p>
        </p:txBody>
      </p:sp>
    </p:spTree>
    <p:extLst>
      <p:ext uri="{BB962C8B-B14F-4D97-AF65-F5344CB8AC3E}">
        <p14:creationId xmlns:p14="http://schemas.microsoft.com/office/powerpoint/2010/main" val="1720036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4B0D63B1-594C-44FE-B3C6-8B94ACBD0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333376"/>
            <a:ext cx="616426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3600" u="sng" dirty="0">
                <a:solidFill>
                  <a:schemeClr val="accent6">
                    <a:lumMod val="50000"/>
                  </a:schemeClr>
                </a:solidFill>
              </a:rPr>
              <a:t>Zdravotní následky</a:t>
            </a: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1919288" y="2052638"/>
            <a:ext cx="8424862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předávkování </a:t>
            </a:r>
            <a:r>
              <a:rPr lang="cs-CZ" altLang="cs-CZ" b="0">
                <a:solidFill>
                  <a:schemeClr val="tx1"/>
                </a:solidFill>
              </a:rPr>
              <a:t>(vědomé, nevědomé)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respirační komplikace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kardiovaskulární komplikace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účinek na CNS </a:t>
            </a:r>
            <a:r>
              <a:rPr lang="cs-CZ" altLang="cs-CZ" b="0">
                <a:solidFill>
                  <a:schemeClr val="tx1"/>
                </a:solidFill>
              </a:rPr>
              <a:t>(křeče, optická neuropatie)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vliv na reprodukční orgány, sexuální funkce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psychologický účinek </a:t>
            </a:r>
            <a:r>
              <a:rPr lang="cs-CZ" altLang="cs-CZ" b="0">
                <a:solidFill>
                  <a:schemeClr val="tx1"/>
                </a:solidFill>
              </a:rPr>
              <a:t>(poruchy vnímání, paměti)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psychiatrická onemocnění </a:t>
            </a:r>
            <a:r>
              <a:rPr lang="cs-CZ" altLang="cs-CZ" b="0">
                <a:solidFill>
                  <a:schemeClr val="tx1"/>
                </a:solidFill>
              </a:rPr>
              <a:t>(schizofrenie, deprese, hypomanie)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sebevražedné chování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přenos infekčních chorob </a:t>
            </a:r>
            <a:r>
              <a:rPr lang="cs-CZ" altLang="cs-CZ" b="0">
                <a:solidFill>
                  <a:schemeClr val="tx1"/>
                </a:solidFill>
              </a:rPr>
              <a:t>(HIV, hepatitidy)</a:t>
            </a:r>
          </a:p>
        </p:txBody>
      </p:sp>
      <p:grpSp>
        <p:nvGrpSpPr>
          <p:cNvPr id="69636" name="Group 3"/>
          <p:cNvGrpSpPr>
            <a:grpSpLocks/>
          </p:cNvGrpSpPr>
          <p:nvPr/>
        </p:nvGrpSpPr>
        <p:grpSpPr bwMode="auto">
          <a:xfrm>
            <a:off x="7824789" y="620714"/>
            <a:ext cx="2624137" cy="1965325"/>
            <a:chOff x="3878" y="346"/>
            <a:chExt cx="1653" cy="1238"/>
          </a:xfrm>
        </p:grpSpPr>
        <p:pic>
          <p:nvPicPr>
            <p:cNvPr id="6963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346"/>
              <a:ext cx="1653" cy="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638" name="Text Box 5"/>
            <p:cNvSpPr txBox="1">
              <a:spLocks noChangeArrowheads="1"/>
            </p:cNvSpPr>
            <p:nvPr/>
          </p:nvSpPr>
          <p:spPr bwMode="auto">
            <a:xfrm>
              <a:off x="3878" y="346"/>
              <a:ext cx="1653" cy="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411558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80611433-6211-4A83-B596-27C30D83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196851"/>
            <a:ext cx="74898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3600" u="sng" dirty="0">
                <a:solidFill>
                  <a:schemeClr val="accent6">
                    <a:lumMod val="50000"/>
                  </a:schemeClr>
                </a:solidFill>
              </a:rPr>
              <a:t>Cíle prevence</a:t>
            </a: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2381250" y="1628776"/>
            <a:ext cx="82867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b="0">
                <a:solidFill>
                  <a:schemeClr val="tx1"/>
                </a:solidFill>
              </a:rPr>
              <a:t>snížení individuálního rizika zneužívání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b="0">
                <a:solidFill>
                  <a:schemeClr val="tx1"/>
                </a:solidFill>
              </a:rPr>
              <a:t>snížení společenských škod spojených s užíváním drog</a:t>
            </a:r>
          </a:p>
          <a:p>
            <a:pPr>
              <a:lnSpc>
                <a:spcPct val="80000"/>
              </a:lnSpc>
              <a:spcBef>
                <a:spcPts val="600"/>
              </a:spcBef>
              <a:buSzPct val="100000"/>
            </a:pPr>
            <a:endParaRPr lang="cs-CZ" altLang="cs-CZ" b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SzPct val="100000"/>
            </a:pPr>
            <a:endParaRPr lang="cs-CZ" altLang="cs-CZ" sz="1800" b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cs-CZ" altLang="cs-CZ" i="1" u="sng">
                <a:solidFill>
                  <a:schemeClr val="tx1"/>
                </a:solidFill>
              </a:rPr>
              <a:t>Pět strategií pro prevenci: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i="1">
                <a:solidFill>
                  <a:schemeClr val="tx1"/>
                </a:solidFill>
              </a:rPr>
              <a:t>legislativní opatření </a:t>
            </a:r>
            <a:r>
              <a:rPr lang="cs-CZ" altLang="cs-CZ" sz="2000" b="0">
                <a:solidFill>
                  <a:schemeClr val="tx1"/>
                </a:solidFill>
              </a:rPr>
              <a:t>( zákaz nebo omezení zneužívání je dáno legislativou)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i="1">
                <a:solidFill>
                  <a:schemeClr val="tx1"/>
                </a:solidFill>
              </a:rPr>
              <a:t>výchova a vzdělávání </a:t>
            </a:r>
            <a:r>
              <a:rPr lang="cs-CZ" altLang="cs-CZ" sz="2000" b="0">
                <a:solidFill>
                  <a:schemeClr val="tx1"/>
                </a:solidFill>
              </a:rPr>
              <a:t>( výchovné programy na 2.stupni ZŠ, středních školách, media, tisk)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i="1">
                <a:solidFill>
                  <a:schemeClr val="tx1"/>
                </a:solidFill>
              </a:rPr>
              <a:t>včasné odhalení </a:t>
            </a:r>
            <a:r>
              <a:rPr lang="cs-CZ" altLang="cs-CZ" sz="2000" b="0">
                <a:solidFill>
                  <a:schemeClr val="tx1"/>
                </a:solidFill>
              </a:rPr>
              <a:t>(anamnestické údaje, laboratorní testy)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i="1">
                <a:solidFill>
                  <a:schemeClr val="tx1"/>
                </a:solidFill>
              </a:rPr>
              <a:t>léčba</a:t>
            </a:r>
            <a:r>
              <a:rPr lang="cs-CZ" altLang="cs-CZ" b="0">
                <a:solidFill>
                  <a:schemeClr val="tx1"/>
                </a:solidFill>
              </a:rPr>
              <a:t> </a:t>
            </a:r>
            <a:r>
              <a:rPr lang="cs-CZ" altLang="cs-CZ" sz="2000" b="0">
                <a:solidFill>
                  <a:schemeClr val="tx1"/>
                </a:solidFill>
              </a:rPr>
              <a:t>( krizová centra, léčebna, terapeutická komunita)</a:t>
            </a:r>
            <a:r>
              <a:rPr lang="cs-CZ" altLang="cs-CZ" b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i="1">
                <a:solidFill>
                  <a:schemeClr val="tx1"/>
                </a:solidFill>
              </a:rPr>
              <a:t>omezování škodlivých následků  </a:t>
            </a:r>
            <a:r>
              <a:rPr lang="cs-CZ" altLang="cs-CZ" sz="2000" b="0">
                <a:solidFill>
                  <a:schemeClr val="tx1"/>
                </a:solidFill>
              </a:rPr>
              <a:t>(zabránění přenosu inf. onemocnění při aplikaci – výměna jehel)</a:t>
            </a:r>
          </a:p>
        </p:txBody>
      </p:sp>
    </p:spTree>
    <p:extLst>
      <p:ext uri="{BB962C8B-B14F-4D97-AF65-F5344CB8AC3E}">
        <p14:creationId xmlns:p14="http://schemas.microsoft.com/office/powerpoint/2010/main" val="2817015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759524D1-77AA-41D6-97BF-3301F5EAE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6" y="473076"/>
            <a:ext cx="78454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3600" u="sng" dirty="0">
                <a:solidFill>
                  <a:schemeClr val="accent6">
                    <a:lumMod val="50000"/>
                  </a:schemeClr>
                </a:solidFill>
              </a:rPr>
              <a:t>Doporučení pro praxi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1847850" y="1898651"/>
            <a:ext cx="8351838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i="1">
                <a:solidFill>
                  <a:schemeClr val="tx1"/>
                </a:solidFill>
              </a:rPr>
              <a:t>znalost symptomů zneužívání drog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i="1">
                <a:solidFill>
                  <a:schemeClr val="tx1"/>
                </a:solidFill>
              </a:rPr>
              <a:t>výchovné programy podávat v širším rámci výchovy k podpoře zdraví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i="1">
                <a:solidFill>
                  <a:schemeClr val="tx1"/>
                </a:solidFill>
              </a:rPr>
              <a:t>neprovádět testy bez souhlasu pacienta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i="1">
                <a:solidFill>
                  <a:schemeClr val="tx1"/>
                </a:solidFill>
              </a:rPr>
              <a:t>při stanovení problému informovat o možnostech léčby, rizicích spojených s užíváním </a:t>
            </a:r>
            <a:r>
              <a:rPr lang="cs-CZ" altLang="cs-CZ" b="0">
                <a:solidFill>
                  <a:schemeClr val="tx1"/>
                </a:solidFill>
              </a:rPr>
              <a:t>(přenos chorob, zdravotní a psychosociální komplikace), nabídnout pomoc dalších odborníků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i="1">
                <a:solidFill>
                  <a:schemeClr val="tx1"/>
                </a:solidFill>
              </a:rPr>
              <a:t>doporučit, aby klient pod vlivem drogy neřídil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i="1">
                <a:solidFill>
                  <a:schemeClr val="tx1"/>
                </a:solidFill>
              </a:rPr>
              <a:t>poskytovat </a:t>
            </a:r>
            <a:r>
              <a:rPr lang="cs-CZ" altLang="cs-CZ" b="0">
                <a:solidFill>
                  <a:schemeClr val="tx1"/>
                </a:solidFill>
              </a:rPr>
              <a:t>ve spolupráci s místními odbornými službami a svépomocnými skupinami </a:t>
            </a:r>
            <a:r>
              <a:rPr lang="cs-CZ" altLang="cs-CZ" i="1">
                <a:solidFill>
                  <a:schemeClr val="tx1"/>
                </a:solidFill>
              </a:rPr>
              <a:t>poradenství</a:t>
            </a:r>
            <a:r>
              <a:rPr lang="cs-CZ" altLang="cs-CZ" b="0">
                <a:solidFill>
                  <a:schemeClr val="tx1"/>
                </a:solidFill>
              </a:rPr>
              <a:t>, dlouhodobou podporu pacientovi i jeho rodině</a:t>
            </a:r>
          </a:p>
        </p:txBody>
      </p:sp>
    </p:spTree>
    <p:extLst>
      <p:ext uri="{BB962C8B-B14F-4D97-AF65-F5344CB8AC3E}">
        <p14:creationId xmlns:p14="http://schemas.microsoft.com/office/powerpoint/2010/main" val="1979399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37602EA5-5E93-43FA-ADE0-C8357A1A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9" y="460376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3200" u="sng" dirty="0">
                <a:solidFill>
                  <a:schemeClr val="accent6">
                    <a:lumMod val="50000"/>
                  </a:schemeClr>
                </a:solidFill>
              </a:rPr>
              <a:t>Možnost průkazu drog po aplikaci</a:t>
            </a:r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1847851" y="2111375"/>
            <a:ext cx="4968875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b="0">
                <a:solidFill>
                  <a:schemeClr val="tx1"/>
                </a:solidFill>
              </a:rPr>
              <a:t>Benzodiazepiny, barbituráty do 5 dnů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b="0">
                <a:solidFill>
                  <a:schemeClr val="tx1"/>
                </a:solidFill>
              </a:rPr>
              <a:t>LSD do 8 hodin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b="0">
                <a:solidFill>
                  <a:schemeClr val="tx1"/>
                </a:solidFill>
              </a:rPr>
              <a:t>Morfin do 48 hodin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b="0">
                <a:solidFill>
                  <a:schemeClr val="tx1"/>
                </a:solidFill>
              </a:rPr>
              <a:t>Heroin do 6 hodin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b="0">
                <a:solidFill>
                  <a:schemeClr val="tx1"/>
                </a:solidFill>
              </a:rPr>
              <a:t>Těkavá rozpouštědla do 14 dnů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b="0">
                <a:solidFill>
                  <a:schemeClr val="tx1"/>
                </a:solidFill>
              </a:rPr>
              <a:t>Kanabinoidy do 3 týdnů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b="0">
                <a:solidFill>
                  <a:schemeClr val="tx1"/>
                </a:solidFill>
              </a:rPr>
              <a:t>Amfetamin do 3-5 dnů</a:t>
            </a:r>
          </a:p>
        </p:txBody>
      </p:sp>
      <p:grpSp>
        <p:nvGrpSpPr>
          <p:cNvPr id="75780" name="Group 3"/>
          <p:cNvGrpSpPr>
            <a:grpSpLocks/>
          </p:cNvGrpSpPr>
          <p:nvPr/>
        </p:nvGrpSpPr>
        <p:grpSpPr bwMode="auto">
          <a:xfrm>
            <a:off x="7104063" y="2492375"/>
            <a:ext cx="3200400" cy="3443288"/>
            <a:chOff x="3515" y="1570"/>
            <a:chExt cx="2016" cy="2169"/>
          </a:xfrm>
        </p:grpSpPr>
        <p:pic>
          <p:nvPicPr>
            <p:cNvPr id="7578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570"/>
              <a:ext cx="2016" cy="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782" name="Text Box 5"/>
            <p:cNvSpPr txBox="1">
              <a:spLocks noChangeArrowheads="1"/>
            </p:cNvSpPr>
            <p:nvPr/>
          </p:nvSpPr>
          <p:spPr bwMode="auto">
            <a:xfrm>
              <a:off x="3515" y="1570"/>
              <a:ext cx="2016" cy="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1857414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BCD8EC98-6ACD-4AD5-BC57-4D20B389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9" y="333376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3600" u="sng" dirty="0">
                <a:solidFill>
                  <a:schemeClr val="accent6">
                    <a:lumMod val="50000"/>
                  </a:schemeClr>
                </a:solidFill>
              </a:rPr>
              <a:t>Možnosti pomoci a léčba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4BE39705-0D68-405A-9E92-51DC0D49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784350"/>
            <a:ext cx="8424862" cy="4692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cs-CZ" dirty="0">
                <a:solidFill>
                  <a:schemeClr val="tx1"/>
                </a:solidFill>
              </a:rPr>
              <a:t>Krizové centrum </a:t>
            </a:r>
            <a:r>
              <a:rPr lang="cs-CZ" altLang="cs-CZ" sz="2000" b="0" dirty="0">
                <a:solidFill>
                  <a:schemeClr val="tx1"/>
                </a:solidFill>
              </a:rPr>
              <a:t>(terénní, poradenské, psychoterapeutické služby)</a:t>
            </a:r>
          </a:p>
          <a:p>
            <a:pPr>
              <a:spcBef>
                <a:spcPts val="5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cs-CZ" dirty="0">
                <a:solidFill>
                  <a:schemeClr val="tx1"/>
                </a:solidFill>
              </a:rPr>
              <a:t>Odborné ambulance </a:t>
            </a:r>
            <a:r>
              <a:rPr lang="cs-CZ" altLang="cs-CZ" sz="2000" b="0" dirty="0">
                <a:solidFill>
                  <a:schemeClr val="tx1"/>
                </a:solidFill>
              </a:rPr>
              <a:t>(psychologické, psychiatrické)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cs-CZ" dirty="0">
                <a:solidFill>
                  <a:schemeClr val="tx1"/>
                </a:solidFill>
              </a:rPr>
              <a:t>Ústavní odvykací léčba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cs-CZ" dirty="0">
                <a:solidFill>
                  <a:schemeClr val="tx1"/>
                </a:solidFill>
              </a:rPr>
              <a:t>Komunitní léčba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cs-CZ" dirty="0">
                <a:solidFill>
                  <a:schemeClr val="tx1"/>
                </a:solidFill>
              </a:rPr>
              <a:t>Informační servery</a:t>
            </a:r>
          </a:p>
          <a:p>
            <a:pPr>
              <a:spcBef>
                <a:spcPts val="600"/>
              </a:spcBef>
              <a:buSzPct val="100000"/>
              <a:defRPr/>
            </a:pPr>
            <a:r>
              <a:rPr lang="cs-CZ" altLang="cs-CZ" b="0" dirty="0"/>
              <a:t>              </a:t>
            </a:r>
            <a:r>
              <a:rPr lang="cs-CZ" altLang="cs-CZ" b="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www.drogy-info.cz</a:t>
            </a:r>
            <a:r>
              <a:rPr lang="cs-CZ" altLang="cs-CZ" b="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altLang="cs-CZ" b="0" dirty="0"/>
              <a:t>                </a:t>
            </a:r>
            <a:r>
              <a:rPr lang="cs-CZ" altLang="cs-CZ" b="0" dirty="0">
                <a:solidFill>
                  <a:srgbClr val="CCCCFF"/>
                </a:solidFill>
                <a:hlinkClick r:id="rId4"/>
              </a:rPr>
              <a:t>www.sananim.cz</a:t>
            </a:r>
          </a:p>
          <a:p>
            <a:pPr>
              <a:spcBef>
                <a:spcPts val="600"/>
              </a:spcBef>
              <a:buSzPct val="100000"/>
              <a:defRPr/>
            </a:pPr>
            <a:r>
              <a:rPr lang="cs-CZ" altLang="cs-CZ" b="0" dirty="0"/>
              <a:t>              </a:t>
            </a:r>
            <a:r>
              <a:rPr lang="cs-CZ" altLang="cs-CZ" b="0" dirty="0">
                <a:solidFill>
                  <a:srgbClr val="CCCCFF"/>
                </a:solidFill>
                <a:hlinkClick r:id="rId5"/>
              </a:rPr>
              <a:t>www.drogovaporadna.cz</a:t>
            </a:r>
            <a:r>
              <a:rPr lang="cs-CZ" altLang="cs-CZ" b="0" dirty="0"/>
              <a:t>         </a:t>
            </a:r>
            <a:r>
              <a:rPr lang="cs-CZ" altLang="cs-CZ" b="0" dirty="0">
                <a:solidFill>
                  <a:srgbClr val="CCCCFF"/>
                </a:solidFill>
                <a:hlinkClick r:id="rId6"/>
              </a:rPr>
              <a:t>www.drogy.net</a:t>
            </a:r>
          </a:p>
          <a:p>
            <a:pPr>
              <a:spcBef>
                <a:spcPts val="600"/>
              </a:spcBef>
              <a:buSzPct val="100000"/>
              <a:defRPr/>
            </a:pPr>
            <a:r>
              <a:rPr lang="cs-CZ" altLang="cs-CZ" b="0" dirty="0"/>
              <a:t>              </a:t>
            </a:r>
            <a:r>
              <a:rPr lang="cs-CZ" altLang="cs-CZ" b="0" dirty="0">
                <a:solidFill>
                  <a:srgbClr val="CCCCFF"/>
                </a:solidFill>
                <a:hlinkClick r:id="rId7"/>
              </a:rPr>
              <a:t>www.mcssp.cz/riaps</a:t>
            </a:r>
            <a:r>
              <a:rPr lang="cs-CZ" altLang="cs-CZ" b="0" dirty="0"/>
              <a:t>                </a:t>
            </a:r>
            <a:r>
              <a:rPr lang="cs-CZ" altLang="cs-CZ" b="0" dirty="0">
                <a:solidFill>
                  <a:srgbClr val="CCCCFF"/>
                </a:solidFill>
                <a:hlinkClick r:id="rId8"/>
              </a:rPr>
              <a:t>www.kriceos.cz</a:t>
            </a:r>
          </a:p>
          <a:p>
            <a:pPr>
              <a:spcBef>
                <a:spcPts val="600"/>
              </a:spcBef>
              <a:buSzPct val="100000"/>
              <a:defRPr/>
            </a:pPr>
            <a:r>
              <a:rPr lang="cs-CZ" altLang="cs-CZ" b="0" dirty="0"/>
              <a:t>              </a:t>
            </a:r>
            <a:r>
              <a:rPr lang="cs-CZ" altLang="cs-CZ" b="0" dirty="0">
                <a:solidFill>
                  <a:srgbClr val="CCCCFF"/>
                </a:solidFill>
                <a:hlinkClick r:id="rId9"/>
              </a:rPr>
              <a:t>www.renarkon.cz</a:t>
            </a:r>
          </a:p>
          <a:p>
            <a:pPr>
              <a:spcBef>
                <a:spcPts val="600"/>
              </a:spcBef>
              <a:buSzPct val="100000"/>
              <a:defRPr/>
            </a:pPr>
            <a:endParaRPr lang="cs-CZ" altLang="cs-CZ" b="0" dirty="0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82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792246-82B6-4B01-833B-165C002DA9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19288" y="2670176"/>
            <a:ext cx="8748712" cy="374491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2000" b="1" i="1" u="sng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Situace v ČR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76,5% (6,7 mil.) tuzemské populace v roce 2016 v roli uživatelů internetu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83,2 % ve věkové skupině 16 – 74 let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53,9% mužů  X  46,1 % žen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Pravidelný uživatel = připojení alespoň jednou v posledních 3 měsících    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(ukazatel pro mezinárodní srovnání)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 mil. - počet lidí, kteří internet nikdy nepoužili 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(věk nad 65 let, základní vzdělání nebo nezaměstnanost)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58% populace bylo uživateli chytrých mobilních telefonů (2016)</a:t>
            </a:r>
          </a:p>
          <a:p>
            <a:pPr marL="0" indent="0" algn="r">
              <a:buNone/>
              <a:defRPr/>
            </a:pPr>
            <a:endParaRPr lang="cs-CZ" sz="19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  <a:defRPr/>
            </a:pPr>
            <a:r>
              <a:rPr lang="cs-CZ" sz="12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(zdroj: Český statistický úřad)</a:t>
            </a:r>
          </a:p>
        </p:txBody>
      </p:sp>
      <p:sp>
        <p:nvSpPr>
          <p:cNvPr id="79875" name="Zástupný symbol pro obsah 2"/>
          <p:cNvSpPr txBox="1">
            <a:spLocks/>
          </p:cNvSpPr>
          <p:nvPr/>
        </p:nvSpPr>
        <p:spPr bwMode="auto">
          <a:xfrm>
            <a:off x="1890714" y="2133601"/>
            <a:ext cx="8593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altLang="cs-CZ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 a dostupnost informačních technologií  - PC, chytré telefony, internet 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BFEA714-7BD1-4A91-99D7-7F2C47A60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6" y="1125539"/>
            <a:ext cx="8208963" cy="676275"/>
          </a:xfrm>
        </p:spPr>
        <p:txBody>
          <a:bodyPr/>
          <a:lstStyle/>
          <a:p>
            <a:pPr algn="ctr">
              <a:defRPr/>
            </a:pPr>
            <a:r>
              <a:rPr lang="cs-CZ" sz="2800" b="1" dirty="0">
                <a:solidFill>
                  <a:schemeClr val="tx1"/>
                </a:solidFill>
              </a:rPr>
              <a:t>INFORMAČNÍ TECHNOLOGIE JAKO REALITA DNEŠNÍCH DNÍ</a:t>
            </a:r>
          </a:p>
        </p:txBody>
      </p:sp>
    </p:spTree>
    <p:extLst>
      <p:ext uri="{BB962C8B-B14F-4D97-AF65-F5344CB8AC3E}">
        <p14:creationId xmlns:p14="http://schemas.microsoft.com/office/powerpoint/2010/main" val="11957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E2DE2C-B0E1-490D-84E4-445DE7719B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39901" y="2133601"/>
            <a:ext cx="8748713" cy="4511675"/>
          </a:xfrm>
        </p:spPr>
        <p:txBody>
          <a:bodyPr>
            <a:noAutofit/>
          </a:bodyPr>
          <a:lstStyle/>
          <a:p>
            <a:pPr marL="0" indent="0" algn="r">
              <a:buNone/>
              <a:defRPr/>
            </a:pPr>
            <a:endParaRPr lang="cs-CZ" sz="24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cs-CZ" sz="2000" b="1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41 % studentů tráví denně na internetu čtyři a více hodin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3-5% dětí má problém se závislostí na internetu</a:t>
            </a:r>
          </a:p>
          <a:p>
            <a:pPr marL="0" indent="0" algn="r">
              <a:buNone/>
              <a:defRPr/>
            </a:pPr>
            <a:r>
              <a:rPr lang="cs-CZ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(zdroj: ESPAD, 2015)</a:t>
            </a:r>
          </a:p>
          <a:p>
            <a:pPr>
              <a:buFont typeface="Arial" charset="0"/>
              <a:buChar char="•"/>
              <a:defRPr/>
            </a:pPr>
            <a:endParaRPr lang="cs-CZ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Využívání technologií jako doplňku jiných aktivit 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domácí úkoly, vyhledávání informací pro volnočasové aktivity) </a:t>
            </a:r>
          </a:p>
        </p:txBody>
      </p:sp>
      <p:sp>
        <p:nvSpPr>
          <p:cNvPr id="81923" name="Zástupný symbol pro obsah 2"/>
          <p:cNvSpPr txBox="1">
            <a:spLocks/>
          </p:cNvSpPr>
          <p:nvPr/>
        </p:nvSpPr>
        <p:spPr bwMode="auto">
          <a:xfrm>
            <a:off x="1897063" y="1316038"/>
            <a:ext cx="85915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endParaRPr lang="cs-CZ" altLang="cs-CZ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B715003-EB43-4162-B942-EF528C6A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1052513"/>
            <a:ext cx="8712200" cy="677862"/>
          </a:xfrm>
        </p:spPr>
        <p:txBody>
          <a:bodyPr/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SITUACE U DĚTÍ A MLADISTVÝCH v ČR</a:t>
            </a:r>
          </a:p>
        </p:txBody>
      </p:sp>
    </p:spTree>
    <p:extLst>
      <p:ext uri="{BB962C8B-B14F-4D97-AF65-F5344CB8AC3E}">
        <p14:creationId xmlns:p14="http://schemas.microsoft.com/office/powerpoint/2010/main" val="3065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E7582-526E-4154-BC79-13493BFD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1" y="1052513"/>
            <a:ext cx="8035925" cy="677862"/>
          </a:xfrm>
        </p:spPr>
        <p:txBody>
          <a:bodyPr/>
          <a:lstStyle/>
          <a:p>
            <a:pPr>
              <a:defRPr/>
            </a:pPr>
            <a:r>
              <a:rPr lang="cs-CZ" sz="2800" b="1" dirty="0">
                <a:solidFill>
                  <a:schemeClr val="tx1">
                    <a:lumMod val="75000"/>
                  </a:schemeClr>
                </a:solidFill>
              </a:rPr>
              <a:t>ZÁVISLOST NA AUTOMATECH - GAMBLINK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999598-FAD4-4B27-9B74-C4F5CFD79FF1}"/>
              </a:ext>
            </a:extLst>
          </p:cNvPr>
          <p:cNvSpPr txBox="1"/>
          <p:nvPr/>
        </p:nvSpPr>
        <p:spPr>
          <a:xfrm>
            <a:off x="1631950" y="2060576"/>
            <a:ext cx="41783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Arial" charset="0"/>
                <a:ea typeface="Microsoft YaHei" charset="-122"/>
              </a:rPr>
              <a:t>Vysoce podobné chování a problémy jako u závislosti na informačních technologiích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Arial" charset="0"/>
                <a:ea typeface="Microsoft YaHei" charset="-122"/>
              </a:rPr>
              <a:t>Rozdíl – motivací pro hru je zisk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Arial" charset="0"/>
                <a:ea typeface="Microsoft YaHei" charset="-122"/>
              </a:rPr>
              <a:t>Průměrný věk léčených gamblerů – 35 let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Arial" charset="0"/>
                <a:ea typeface="Microsoft YaHei" charset="-122"/>
              </a:rPr>
              <a:t>Průměrná dlužná částka v r. 2017 – 750 tis. Kč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latin typeface="Arial" charset="0"/>
              <a:ea typeface="Microsoft YaHei" charset="-122"/>
            </a:endParaRPr>
          </a:p>
          <a:p>
            <a:pPr>
              <a:defRPr/>
            </a:pPr>
            <a:endParaRPr lang="cs-CZ" dirty="0">
              <a:latin typeface="Arial" charset="0"/>
              <a:ea typeface="Microsoft YaHei" charset="-122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A4E2CF-F1A9-4310-B7C3-2092A035F715}"/>
              </a:ext>
            </a:extLst>
          </p:cNvPr>
          <p:cNvSpPr/>
          <p:nvPr/>
        </p:nvSpPr>
        <p:spPr>
          <a:xfrm>
            <a:off x="6672263" y="1916113"/>
            <a:ext cx="3803650" cy="35099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dirty="0">
                <a:solidFill>
                  <a:schemeClr val="accent6">
                    <a:lumMod val="50000"/>
                  </a:schemeClr>
                </a:solidFill>
                <a:latin typeface="Open Sans"/>
                <a:ea typeface="Microsoft YaHei" charset="-122"/>
              </a:rPr>
              <a:t>MYŠLENKY GAMBLERA</a:t>
            </a:r>
          </a:p>
          <a:p>
            <a:pPr algn="ctr">
              <a:defRPr/>
            </a:pPr>
            <a:endParaRPr lang="cs-CZ" sz="1700" dirty="0">
              <a:solidFill>
                <a:schemeClr val="accent6">
                  <a:lumMod val="50000"/>
                </a:schemeClr>
              </a:solidFill>
              <a:latin typeface="Open Sans"/>
              <a:ea typeface="Microsoft YaHei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>
                <a:solidFill>
                  <a:schemeClr val="accent6">
                    <a:lumMod val="50000"/>
                  </a:schemeClr>
                </a:solidFill>
                <a:latin typeface="Open Sans"/>
                <a:ea typeface="Microsoft YaHei" charset="-122"/>
              </a:rPr>
              <a:t>Jak málo stačí, abych zbohatl.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>
                <a:solidFill>
                  <a:schemeClr val="accent6">
                    <a:lumMod val="50000"/>
                  </a:schemeClr>
                </a:solidFill>
                <a:latin typeface="Open Sans"/>
                <a:ea typeface="Microsoft YaHei" charset="-122"/>
              </a:rPr>
              <a:t>Když se mi to povedlo jednou, proč bych to nemohl zopakovat.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>
                <a:solidFill>
                  <a:schemeClr val="accent6">
                    <a:lumMod val="50000"/>
                  </a:schemeClr>
                </a:solidFill>
                <a:latin typeface="Open Sans"/>
                <a:ea typeface="Microsoft YaHei" charset="-122"/>
              </a:rPr>
              <a:t>Určitě existuje způsob, jak obehrát automat.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>
                <a:solidFill>
                  <a:schemeClr val="accent6">
                    <a:lumMod val="50000"/>
                  </a:schemeClr>
                </a:solidFill>
                <a:latin typeface="Open Sans"/>
                <a:ea typeface="Microsoft YaHei" charset="-122"/>
              </a:rPr>
              <a:t>Já jsem chytřejší než ostatní, nenechám se zatáhnout do závislosti.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>
                <a:solidFill>
                  <a:schemeClr val="accent6">
                    <a:lumMod val="50000"/>
                  </a:schemeClr>
                </a:solidFill>
                <a:latin typeface="Open Sans"/>
                <a:ea typeface="Microsoft YaHei" charset="-122"/>
              </a:rPr>
              <a:t>Teď si zahraju a hned jak něco vyhraju, platím dluhy a končím.</a:t>
            </a:r>
          </a:p>
          <a:p>
            <a:pPr algn="r">
              <a:defRPr/>
            </a:pPr>
            <a:endParaRPr lang="cs-CZ" sz="1000" dirty="0">
              <a:solidFill>
                <a:srgbClr val="000000"/>
              </a:solidFill>
              <a:latin typeface="Open Sans"/>
              <a:ea typeface="Microsoft YaHei" charset="-122"/>
            </a:endParaRPr>
          </a:p>
          <a:p>
            <a:pPr algn="r">
              <a:defRPr/>
            </a:pPr>
            <a:r>
              <a:rPr lang="cs-CZ" sz="800" dirty="0">
                <a:solidFill>
                  <a:srgbClr val="000000"/>
                </a:solidFill>
                <a:latin typeface="Open Sans"/>
                <a:ea typeface="Microsoft YaHei" charset="-122"/>
              </a:rPr>
              <a:t>Zdroj: https://www.vitalia.cz/clanky/gambler-vede-dvoji-zivot/</a:t>
            </a:r>
          </a:p>
        </p:txBody>
      </p:sp>
      <p:pic>
        <p:nvPicPr>
          <p:cNvPr id="83973" name="Picture 2" descr="VÃ½sledek obrÃ¡zku pro hracÃ­ auto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308600"/>
            <a:ext cx="15621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Obdélník 5"/>
          <p:cNvSpPr>
            <a:spLocks noChangeArrowheads="1"/>
          </p:cNvSpPr>
          <p:nvPr/>
        </p:nvSpPr>
        <p:spPr bwMode="auto">
          <a:xfrm>
            <a:off x="2279650" y="6372226"/>
            <a:ext cx="4572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500"/>
              <a:t>Zdroj: https://technet.idnes.cz/vyherni-automaty-vas-vzdy-okradou-dtk-/veda.aspx?c=A140415_143930_veda_kuz</a:t>
            </a:r>
          </a:p>
        </p:txBody>
      </p:sp>
    </p:spTree>
    <p:extLst>
      <p:ext uri="{BB962C8B-B14F-4D97-AF65-F5344CB8AC3E}">
        <p14:creationId xmlns:p14="http://schemas.microsoft.com/office/powerpoint/2010/main" val="22598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84910-E6DD-4A84-8B0E-A2E4717F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76" y="1341439"/>
            <a:ext cx="8785225" cy="676275"/>
          </a:xfrm>
        </p:spPr>
        <p:txBody>
          <a:bodyPr/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RIZIKA SOUVISEJÍCÍ S NADUŽÍVÁNÍM TECHNOLOGIÍ</a:t>
            </a:r>
          </a:p>
        </p:txBody>
      </p:sp>
      <p:sp>
        <p:nvSpPr>
          <p:cNvPr id="84995" name="TextovéPole 2"/>
          <p:cNvSpPr txBox="1">
            <a:spLocks noChangeArrowheads="1"/>
          </p:cNvSpPr>
          <p:nvPr/>
        </p:nvSpPr>
        <p:spPr bwMode="auto">
          <a:xfrm>
            <a:off x="1924051" y="2230439"/>
            <a:ext cx="409416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000" i="1"/>
              <a:t>SOMATICKÁ:</a:t>
            </a:r>
          </a:p>
          <a:p>
            <a:r>
              <a:rPr lang="cs-CZ" altLang="cs-CZ" sz="2000"/>
              <a:t>nedostatek pohybu, onemocnění pohybového systému, obezita, častější úrazy, poškození zraku, epilepsie…</a:t>
            </a:r>
          </a:p>
          <a:p>
            <a:endParaRPr lang="cs-CZ" alt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D6AC14C-03CA-46EF-932F-047916FA63DA}"/>
              </a:ext>
            </a:extLst>
          </p:cNvPr>
          <p:cNvSpPr txBox="1"/>
          <p:nvPr/>
        </p:nvSpPr>
        <p:spPr>
          <a:xfrm>
            <a:off x="6743701" y="2349501"/>
            <a:ext cx="3662363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i="1" dirty="0">
                <a:latin typeface="Arial" charset="0"/>
                <a:ea typeface="Microsoft YaHei" charset="-122"/>
              </a:rPr>
              <a:t>PSYCHO – SOCIÁLNÍ: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charset="0"/>
                <a:ea typeface="Microsoft YaHei" charset="-122"/>
              </a:rPr>
              <a:t>Sklon riskovat, zhoršení vztahů, neschopnost navazovat nové vztahy, úzkost ve vztazích, agresivita, neochota pomáhat druhým, problémy s alkoholem a jinými látkami, stres a vyčerpání  </a:t>
            </a:r>
          </a:p>
          <a:p>
            <a:pPr>
              <a:defRPr/>
            </a:pPr>
            <a:endParaRPr lang="cs-CZ" dirty="0">
              <a:latin typeface="Arial" charset="0"/>
              <a:ea typeface="Microsoft YaHei" charset="-122"/>
            </a:endParaRPr>
          </a:p>
        </p:txBody>
      </p:sp>
      <p:pic>
        <p:nvPicPr>
          <p:cNvPr id="84997" name="Picture 8" descr="VÃ½sledek obrÃ¡zku pro internet zÃ¡visl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6" y="4230688"/>
            <a:ext cx="27543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1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197E61A4-9534-4AFA-87D5-DC5E7D63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25538"/>
            <a:ext cx="77724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cs-CZ" altLang="cs-CZ" sz="3600" dirty="0">
                <a:solidFill>
                  <a:schemeClr val="accent2">
                    <a:lumMod val="50000"/>
                  </a:schemeClr>
                </a:solidFill>
              </a:rPr>
              <a:t>Drogy, </a:t>
            </a:r>
            <a:r>
              <a:rPr lang="cs-CZ" altLang="cs-CZ" sz="3600" dirty="0" err="1">
                <a:solidFill>
                  <a:schemeClr val="accent2">
                    <a:lumMod val="50000"/>
                  </a:schemeClr>
                </a:solidFill>
              </a:rPr>
              <a:t>gambling</a:t>
            </a:r>
            <a:r>
              <a:rPr lang="cs-CZ" altLang="cs-CZ" sz="3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cs-CZ" altLang="cs-CZ" sz="3600" dirty="0" err="1">
                <a:solidFill>
                  <a:schemeClr val="accent2">
                    <a:lumMod val="50000"/>
                  </a:schemeClr>
                </a:solidFill>
              </a:rPr>
              <a:t>netolismus</a:t>
            </a:r>
            <a:r>
              <a:rPr lang="cs-CZ" altLang="cs-CZ" sz="3600" dirty="0">
                <a:solidFill>
                  <a:schemeClr val="accent2">
                    <a:lumMod val="50000"/>
                  </a:schemeClr>
                </a:solidFill>
              </a:rPr>
              <a:t>. Zdravotní rizika a možnosti jejich ovlivnění.</a:t>
            </a:r>
            <a:r>
              <a:rPr lang="cs-CZ" altLang="cs-CZ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id="{D56BB5DC-D025-4303-A4AD-9AE6E4192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5143500"/>
            <a:ext cx="3886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6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spcBef>
                <a:spcPts val="400"/>
              </a:spcBef>
              <a:buSzPct val="70000"/>
              <a:defRPr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Mgr. Gabriela Světnická</a:t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ÚSTAV OŠETŘOVATELSTVÍ FVP</a:t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SLU V OPAVĚ</a:t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2020</a:t>
            </a:r>
          </a:p>
          <a:p>
            <a:pPr algn="r">
              <a:spcBef>
                <a:spcPts val="400"/>
              </a:spcBef>
              <a:buSzPct val="70000"/>
              <a:defRPr/>
            </a:pP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141663"/>
            <a:ext cx="224155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085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893B48F8-5C98-4C0C-BA1B-D9B36744D1E5}"/>
              </a:ext>
            </a:extLst>
          </p:cNvPr>
          <p:cNvSpPr txBox="1">
            <a:spLocks/>
          </p:cNvSpPr>
          <p:nvPr/>
        </p:nvSpPr>
        <p:spPr>
          <a:xfrm>
            <a:off x="1536700" y="2178050"/>
            <a:ext cx="9118600" cy="4692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Chorobná závislost na internetu ve všech virtuálních drogách (hraní webových her, chatování, sledování e-mailů, běžné surfování, mobilní telefon apod.) </a:t>
            </a:r>
          </a:p>
          <a:p>
            <a:pPr>
              <a:defRPr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Jedenáctá Mezinárodní klasifikace nemocí (MKN-11) -  „herní porucha“</a:t>
            </a:r>
          </a:p>
          <a:p>
            <a:pPr>
              <a:defRPr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Ivan </a:t>
            </a:r>
            <a:r>
              <a:rPr lang="cs-CZ" sz="20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Goldberg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(USA) - první zmínka o závislosti na internetu  (1982 – připojeno 200 počítačů)  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cs-CZ" sz="2000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09424CF-F7DB-4836-830B-1A9DCC6E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0" y="981076"/>
            <a:ext cx="8280400" cy="676275"/>
          </a:xfrm>
        </p:spPr>
        <p:txBody>
          <a:bodyPr/>
          <a:lstStyle/>
          <a:p>
            <a:pPr algn="ctr">
              <a:defRPr/>
            </a:pPr>
            <a:r>
              <a:rPr lang="cs-CZ" sz="3200" b="1" dirty="0">
                <a:solidFill>
                  <a:schemeClr val="tx1">
                    <a:lumMod val="75000"/>
                  </a:schemeClr>
                </a:solidFill>
              </a:rPr>
              <a:t>NETOLISMUS</a:t>
            </a:r>
            <a:endParaRPr lang="cs-CZ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6020" name="AutoShape 2" descr="IlustraÄnÃ­ foto"/>
          <p:cNvSpPr>
            <a:spLocks noChangeAspect="1" noChangeArrowheads="1"/>
          </p:cNvSpPr>
          <p:nvPr/>
        </p:nvSpPr>
        <p:spPr bwMode="auto">
          <a:xfrm>
            <a:off x="5943600" y="3225800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pic>
        <p:nvPicPr>
          <p:cNvPr id="86021" name="Picture 6" descr="https://media.novinky.cz/668/646688-gallery1-t91z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9" y="4100513"/>
            <a:ext cx="25304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Obdélník 4"/>
          <p:cNvSpPr>
            <a:spLocks noChangeArrowheads="1"/>
          </p:cNvSpPr>
          <p:nvPr/>
        </p:nvSpPr>
        <p:spPr bwMode="auto">
          <a:xfrm>
            <a:off x="6276975" y="6516689"/>
            <a:ext cx="4572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500"/>
              <a:t>https://www.novinky.cz/internet-a-pc/hry-a-herni-systemy/475531-zavislost-nebo-neskodny-konicek-caste-hrani-videoher-je-na-seznamu-psychickych-poruch.html</a:t>
            </a:r>
          </a:p>
        </p:txBody>
      </p:sp>
    </p:spTree>
    <p:extLst>
      <p:ext uri="{BB962C8B-B14F-4D97-AF65-F5344CB8AC3E}">
        <p14:creationId xmlns:p14="http://schemas.microsoft.com/office/powerpoint/2010/main" val="12252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A21782A5-B5D7-42C7-B021-8EE77EB0BA90}"/>
              </a:ext>
            </a:extLst>
          </p:cNvPr>
          <p:cNvSpPr txBox="1">
            <a:spLocks/>
          </p:cNvSpPr>
          <p:nvPr/>
        </p:nvSpPr>
        <p:spPr>
          <a:xfrm>
            <a:off x="1549400" y="2181225"/>
            <a:ext cx="9118600" cy="4692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americký psychiatr</a:t>
            </a:r>
          </a:p>
          <a:p>
            <a:pPr>
              <a:defRPr/>
            </a:pPr>
            <a:r>
              <a:rPr lang="cs-CZ" sz="2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původní </a:t>
            </a:r>
            <a:r>
              <a:rPr lang="cs-CZ" sz="22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Goldbergův</a:t>
            </a:r>
            <a:r>
              <a:rPr lang="cs-CZ" sz="2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záměr - „vystřelit si“ z některých diagnostických kategorií DSM-IV</a:t>
            </a:r>
          </a:p>
          <a:p>
            <a:pPr>
              <a:defRPr/>
            </a:pPr>
            <a:r>
              <a:rPr lang="cs-CZ" sz="2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umělé vytvoření pojmu IAD – Internet </a:t>
            </a:r>
            <a:r>
              <a:rPr lang="cs-CZ" sz="22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addiction</a:t>
            </a:r>
            <a:r>
              <a:rPr lang="cs-CZ" sz="2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</a:t>
            </a:r>
            <a:r>
              <a:rPr lang="cs-CZ" sz="2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(porucha závislosti na internetu)</a:t>
            </a:r>
          </a:p>
          <a:p>
            <a:pPr>
              <a:defRPr/>
            </a:pPr>
            <a:r>
              <a:rPr lang="cs-CZ" sz="2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založení online podpůrné skupiny pro závislé na internetu                                                                                      (IASG – (Internet </a:t>
            </a:r>
            <a:r>
              <a:rPr lang="cs-CZ" sz="22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Addiction</a:t>
            </a:r>
            <a:r>
              <a:rPr lang="cs-CZ" sz="2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Support Group)   </a:t>
            </a:r>
            <a:r>
              <a:rPr lang="cs-CZ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200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9344385-036E-46C9-B5C3-FEA74411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8" y="981076"/>
            <a:ext cx="8280400" cy="676275"/>
          </a:xfrm>
        </p:spPr>
        <p:txBody>
          <a:bodyPr/>
          <a:lstStyle/>
          <a:p>
            <a:pPr algn="ctr">
              <a:defRPr/>
            </a:pPr>
            <a:r>
              <a:rPr lang="cs-CZ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 GOLDBERG</a:t>
            </a:r>
            <a:endParaRPr lang="cs-CZ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8068" name="Zástupný symbol pro obsah 2"/>
          <p:cNvSpPr txBox="1">
            <a:spLocks/>
          </p:cNvSpPr>
          <p:nvPr/>
        </p:nvSpPr>
        <p:spPr bwMode="auto">
          <a:xfrm>
            <a:off x="8543926" y="6370639"/>
            <a:ext cx="20351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altLang="cs-CZ" sz="700">
                <a:solidFill>
                  <a:srgbClr val="655481"/>
                </a:solidFill>
                <a:latin typeface="Enriqueta" panose="02000000000000000000" pitchFamily="2" charset="0"/>
              </a:rPr>
              <a:t>Zdroj: https://cz.depositphotos.com/103579090/stock-illustration-internet-addiction-group-of-people.html</a:t>
            </a:r>
          </a:p>
        </p:txBody>
      </p:sp>
      <p:pic>
        <p:nvPicPr>
          <p:cNvPr id="88069" name="Picture 2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4" y="4292601"/>
            <a:ext cx="143668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63B59523-DA96-4AF8-8DE8-A077853A6A41}"/>
              </a:ext>
            </a:extLst>
          </p:cNvPr>
          <p:cNvSpPr txBox="1">
            <a:spLocks/>
          </p:cNvSpPr>
          <p:nvPr/>
        </p:nvSpPr>
        <p:spPr>
          <a:xfrm>
            <a:off x="1703388" y="2708275"/>
            <a:ext cx="8964612" cy="30241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i="1" u="sng" dirty="0" err="1">
                <a:solidFill>
                  <a:schemeClr val="tx1">
                    <a:lumMod val="75000"/>
                  </a:schemeClr>
                </a:solidFill>
              </a:rPr>
              <a:t>Kyber</a:t>
            </a:r>
            <a:r>
              <a:rPr lang="cs-CZ" sz="2000" i="1" u="sng" dirty="0">
                <a:solidFill>
                  <a:schemeClr val="tx1">
                    <a:lumMod val="75000"/>
                  </a:schemeClr>
                </a:solidFill>
              </a:rPr>
              <a:t>-vztahová závislost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: abnormální zaujetí online vztahy (sociální sítě)</a:t>
            </a:r>
          </a:p>
          <a:p>
            <a:pPr>
              <a:defRPr/>
            </a:pPr>
            <a:r>
              <a:rPr lang="cs-CZ" sz="2000" i="1" u="sng" dirty="0">
                <a:solidFill>
                  <a:schemeClr val="tx1">
                    <a:lumMod val="75000"/>
                  </a:schemeClr>
                </a:solidFill>
              </a:rPr>
              <a:t>Kompulzivní jednání na síti: 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obsese online sázením, nakupováním</a:t>
            </a:r>
          </a:p>
          <a:p>
            <a:pPr>
              <a:defRPr/>
            </a:pPr>
            <a:r>
              <a:rPr lang="cs-CZ" sz="2000" i="1" u="sng" dirty="0">
                <a:solidFill>
                  <a:schemeClr val="tx1">
                    <a:lumMod val="75000"/>
                  </a:schemeClr>
                </a:solidFill>
              </a:rPr>
              <a:t>Informační přetížení: 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kompulzivní „surfování“ nebo prohledávání databází</a:t>
            </a:r>
          </a:p>
          <a:p>
            <a:pPr>
              <a:defRPr/>
            </a:pPr>
            <a:r>
              <a:rPr lang="cs-CZ" sz="2000" i="1" u="sng" dirty="0">
                <a:solidFill>
                  <a:schemeClr val="tx1">
                    <a:lumMod val="75000"/>
                  </a:schemeClr>
                </a:solidFill>
              </a:rPr>
              <a:t>Závislost na počítačových hrách: 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obsesivní hraní počítačových her</a:t>
            </a:r>
          </a:p>
          <a:p>
            <a:pPr>
              <a:defRPr/>
            </a:pPr>
            <a:r>
              <a:rPr lang="cs-CZ" altLang="cs-CZ" sz="2000" i="1" u="sng" dirty="0" err="1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Kyber</a:t>
            </a:r>
            <a:r>
              <a:rPr lang="cs-CZ" altLang="cs-CZ" sz="2000" i="1" u="sng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–sexuální závislost: </a:t>
            </a:r>
            <a:r>
              <a:rPr lang="cs-CZ" altLang="cs-CZ" sz="20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kompulzivní využívání internetových stránek s pornografickým materiálem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840284E-93C1-41F7-B712-723222DC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9" y="1052513"/>
            <a:ext cx="7921625" cy="677862"/>
          </a:xfrm>
        </p:spPr>
        <p:txBody>
          <a:bodyPr/>
          <a:lstStyle/>
          <a:p>
            <a:pPr algn="ctr">
              <a:defRPr/>
            </a:pPr>
            <a:r>
              <a:rPr lang="cs-CZ" sz="2800" b="1" dirty="0">
                <a:solidFill>
                  <a:schemeClr val="tx1">
                    <a:lumMod val="75000"/>
                  </a:schemeClr>
                </a:solidFill>
              </a:rPr>
              <a:t>OBLASTI INTERNETOVÉ ZÁVISLOSTI</a:t>
            </a:r>
          </a:p>
        </p:txBody>
      </p:sp>
    </p:spTree>
    <p:extLst>
      <p:ext uri="{BB962C8B-B14F-4D97-AF65-F5344CB8AC3E}">
        <p14:creationId xmlns:p14="http://schemas.microsoft.com/office/powerpoint/2010/main" val="31175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sah 2"/>
          <p:cNvSpPr txBox="1">
            <a:spLocks/>
          </p:cNvSpPr>
          <p:nvPr/>
        </p:nvSpPr>
        <p:spPr bwMode="auto">
          <a:xfrm>
            <a:off x="1919289" y="1700214"/>
            <a:ext cx="576103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endParaRPr lang="cs-CZ" altLang="cs-CZ" sz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5F07C0D-DAEC-43B5-84FD-E834F526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76" y="404814"/>
            <a:ext cx="7921625" cy="676275"/>
          </a:xfrm>
        </p:spPr>
        <p:txBody>
          <a:bodyPr/>
          <a:lstStyle/>
          <a:p>
            <a:pPr algn="ctr">
              <a:defRPr/>
            </a:pPr>
            <a:r>
              <a:rPr lang="cs-CZ" sz="2800" b="1" dirty="0">
                <a:solidFill>
                  <a:schemeClr val="tx1"/>
                </a:solidFill>
              </a:rPr>
              <a:t>VYUŽITÍ INTERNETU</a:t>
            </a:r>
          </a:p>
        </p:txBody>
      </p:sp>
      <p:sp>
        <p:nvSpPr>
          <p:cNvPr id="92164" name="Zástupný symbol pro obsah 2"/>
          <p:cNvSpPr txBox="1">
            <a:spLocks/>
          </p:cNvSpPr>
          <p:nvPr/>
        </p:nvSpPr>
        <p:spPr bwMode="auto">
          <a:xfrm>
            <a:off x="6743701" y="6407150"/>
            <a:ext cx="3744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altLang="cs-CZ" sz="1400"/>
              <a:t>Zdroj: </a:t>
            </a:r>
            <a:r>
              <a:rPr lang="en-US" altLang="cs-CZ" sz="1400"/>
              <a:t>Využití internetu dle Young</a:t>
            </a:r>
            <a:endParaRPr lang="cs-CZ" altLang="cs-CZ" sz="140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ECA6308-0456-45EE-BEDB-AE233620121C}"/>
              </a:ext>
            </a:extLst>
          </p:cNvPr>
          <p:cNvGraphicFramePr>
            <a:graphicFrameLocks noGrp="1"/>
          </p:cNvGraphicFramePr>
          <p:nvPr/>
        </p:nvGraphicFramePr>
        <p:xfrm>
          <a:off x="2208213" y="1279525"/>
          <a:ext cx="6983412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551"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 marL="91422" marR="91422" marT="60958" marB="60958"/>
                </a:tc>
                <a:tc gridSpan="2">
                  <a:txBody>
                    <a:bodyPr/>
                    <a:lstStyle/>
                    <a:p>
                      <a:r>
                        <a:rPr lang="cs-CZ" sz="2400" b="1" i="0" u="none" strike="noStrike" kern="1200" baseline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 uživatele</a:t>
                      </a:r>
                      <a:endParaRPr lang="cs-CZ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22" marR="91422" marT="60958" marB="60958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666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Aplikace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Závislí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Nezávislí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66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Chaty, soc. sítě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13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MUDy</a:t>
                      </a:r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(on-line hry)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666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Zpravodajství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666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666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WWW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9808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Informační</a:t>
                      </a:r>
                    </a:p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stránky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cs-CZ" sz="2000" b="1" dirty="0"/>
                    </a:p>
                  </a:txBody>
                  <a:tcPr marL="91422" marR="91422" marT="60958" marB="6095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3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87C08143-E8A7-4302-BBF5-A9DC49C832C7}"/>
              </a:ext>
            </a:extLst>
          </p:cNvPr>
          <p:cNvSpPr txBox="1">
            <a:spLocks/>
          </p:cNvSpPr>
          <p:nvPr/>
        </p:nvSpPr>
        <p:spPr>
          <a:xfrm>
            <a:off x="1670050" y="1773239"/>
            <a:ext cx="7704138" cy="469423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5000" dirty="0"/>
              <a:t>ZTRÁTA OSTATNÍCH ZÁJMŮ</a:t>
            </a:r>
          </a:p>
          <a:p>
            <a:pPr>
              <a:defRPr/>
            </a:pPr>
            <a:r>
              <a:rPr lang="cs-CZ" sz="5000" dirty="0"/>
              <a:t>každodenní chování je podřízeno užívání počítače</a:t>
            </a:r>
          </a:p>
          <a:p>
            <a:pPr>
              <a:defRPr/>
            </a:pPr>
            <a:r>
              <a:rPr lang="cs-CZ" sz="5000" dirty="0"/>
              <a:t>nepřiměřené chování při zákazu užívat počítač</a:t>
            </a:r>
          </a:p>
          <a:p>
            <a:pPr>
              <a:defRPr/>
            </a:pPr>
            <a:r>
              <a:rPr lang="cs-CZ" sz="5000" dirty="0"/>
              <a:t>pocit prázdnoty, když není člověk u počítače</a:t>
            </a:r>
          </a:p>
          <a:p>
            <a:pPr>
              <a:defRPr/>
            </a:pPr>
            <a:r>
              <a:rPr lang="cs-CZ" sz="5000" dirty="0"/>
              <a:t>přemýšlení o počítači, když ho zrovna nepoužívá</a:t>
            </a:r>
          </a:p>
          <a:p>
            <a:pPr>
              <a:defRPr/>
            </a:pPr>
            <a:r>
              <a:rPr lang="cs-CZ" sz="5000" dirty="0"/>
              <a:t>opouštění dřívějších zájmů a přátel</a:t>
            </a:r>
          </a:p>
          <a:p>
            <a:pPr>
              <a:defRPr/>
            </a:pPr>
            <a:endParaRPr lang="cs-CZ" sz="5000" dirty="0"/>
          </a:p>
          <a:p>
            <a:pPr marL="0" indent="0">
              <a:buNone/>
              <a:defRPr/>
            </a:pPr>
            <a:r>
              <a:rPr lang="pl-PL" sz="5000" dirty="0"/>
              <a:t>VENTIL K ZAPOMÍNÁNÍ NA PROBLÉMY</a:t>
            </a:r>
          </a:p>
          <a:p>
            <a:pPr>
              <a:defRPr/>
            </a:pPr>
            <a:r>
              <a:rPr lang="cs-CZ" sz="5000" dirty="0"/>
              <a:t>zbavení negativních emocí a frustrace</a:t>
            </a:r>
          </a:p>
          <a:p>
            <a:pPr>
              <a:defRPr/>
            </a:pPr>
            <a:r>
              <a:rPr lang="cs-CZ" sz="5000" dirty="0"/>
              <a:t>potřeba zapomenout na své každodenní problémy,                                                  nástroj pro únik</a:t>
            </a:r>
          </a:p>
          <a:p>
            <a:pPr marL="0" indent="0">
              <a:buNone/>
              <a:defRPr/>
            </a:pPr>
            <a:endParaRPr lang="cs-CZ" sz="5000" dirty="0"/>
          </a:p>
          <a:p>
            <a:pPr marL="0" indent="0">
              <a:buNone/>
              <a:defRPr/>
            </a:pPr>
            <a:r>
              <a:rPr lang="cs-CZ" sz="5000" dirty="0"/>
              <a:t>POSOUVÁNÍ PRAHU TOLERANCE</a:t>
            </a:r>
          </a:p>
          <a:p>
            <a:pPr>
              <a:defRPr/>
            </a:pPr>
            <a:r>
              <a:rPr lang="cs-CZ" sz="5000" dirty="0"/>
              <a:t>ztráta kontroly nad časem stráveným u počítače</a:t>
            </a:r>
          </a:p>
          <a:p>
            <a:pPr>
              <a:defRPr/>
            </a:pPr>
            <a:r>
              <a:rPr lang="cs-CZ" sz="5000" dirty="0"/>
              <a:t>stále více a více času potřebného k uspokojení ze hry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sz="5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F38668A-BA95-4616-9D1D-91821836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4" y="908050"/>
            <a:ext cx="7920037" cy="673100"/>
          </a:xfrm>
        </p:spPr>
        <p:txBody>
          <a:bodyPr/>
          <a:lstStyle/>
          <a:p>
            <a:pPr algn="ctr">
              <a:defRPr/>
            </a:pPr>
            <a:r>
              <a:rPr lang="cs-CZ" sz="2800" b="1" dirty="0">
                <a:solidFill>
                  <a:schemeClr val="tx1"/>
                </a:solidFill>
              </a:rPr>
              <a:t>VAROVNÉ PŘÍZNAKY</a:t>
            </a:r>
          </a:p>
        </p:txBody>
      </p:sp>
      <p:sp>
        <p:nvSpPr>
          <p:cNvPr id="94212" name="Zástupný symbol pro obsah 2"/>
          <p:cNvSpPr txBox="1">
            <a:spLocks/>
          </p:cNvSpPr>
          <p:nvPr/>
        </p:nvSpPr>
        <p:spPr bwMode="auto">
          <a:xfrm rot="10800000" flipV="1">
            <a:off x="7104064" y="4251325"/>
            <a:ext cx="3779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altLang="cs-CZ" sz="700">
                <a:solidFill>
                  <a:srgbClr val="655481"/>
                </a:solidFill>
                <a:latin typeface="Enriqueta" panose="02000000000000000000" pitchFamily="2" charset="0"/>
              </a:rPr>
              <a:t>Zdroj:  https://sites.google.com/site/sociedadeetec/textos/mundo-virtual-e-o-isolamento-do-homem</a:t>
            </a:r>
          </a:p>
        </p:txBody>
      </p:sp>
      <p:pic>
        <p:nvPicPr>
          <p:cNvPr id="94213" name="Picture 2" descr="VÃ½sledek obrÃ¡zku pro internet zÃ¡visl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2492376"/>
            <a:ext cx="1905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59D7-AA54-44DB-AA0E-84FFDBDF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239" y="952501"/>
            <a:ext cx="4535487" cy="676275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VAROVNÉ PŘÍZNAKY </a:t>
            </a:r>
            <a:r>
              <a:rPr lang="cs-CZ" sz="1800" b="1" dirty="0">
                <a:solidFill>
                  <a:schemeClr val="tx1"/>
                </a:solidFill>
              </a:rPr>
              <a:t>– </a:t>
            </a:r>
            <a:r>
              <a:rPr lang="cs-CZ" sz="1800" b="1" dirty="0" err="1">
                <a:solidFill>
                  <a:schemeClr val="tx1"/>
                </a:solidFill>
              </a:rPr>
              <a:t>pokr</a:t>
            </a:r>
            <a:r>
              <a:rPr lang="cs-CZ" b="1" dirty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2C060DE-E53B-4239-9915-3DB11DEDE552}"/>
              </a:ext>
            </a:extLst>
          </p:cNvPr>
          <p:cNvSpPr/>
          <p:nvPr/>
        </p:nvSpPr>
        <p:spPr>
          <a:xfrm>
            <a:off x="2279650" y="1628776"/>
            <a:ext cx="631825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ea typeface="Microsoft YaHei" charset="-122"/>
              </a:rPr>
              <a:t>ABSTINENČNÍ PŘÍZNAKY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ea typeface="Microsoft YaHei" charset="-122"/>
              </a:rPr>
              <a:t>rostoucí nervozita, neklid, podráždění, když delší dobu nemůže hrát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ea typeface="Microsoft YaHei" charset="-122"/>
              </a:rPr>
              <a:t>ojediněle třes, nadměrné pocení</a:t>
            </a:r>
          </a:p>
          <a:p>
            <a:pPr>
              <a:defRPr/>
            </a:pPr>
            <a:endParaRPr lang="cs-CZ" sz="2000" dirty="0">
              <a:ea typeface="Microsoft YaHei" charset="-122"/>
            </a:endParaRPr>
          </a:p>
          <a:p>
            <a:pPr>
              <a:defRPr/>
            </a:pPr>
            <a:r>
              <a:rPr lang="cs-CZ" sz="2000" dirty="0">
                <a:ea typeface="Microsoft YaHei" charset="-122"/>
              </a:rPr>
              <a:t>ZTRÁTA KONTROLY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ea typeface="Microsoft YaHei" charset="-122"/>
              </a:rPr>
              <a:t>brzké vstávání k počítači nebo ponocování u počítače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ea typeface="Microsoft YaHei" charset="-122"/>
              </a:rPr>
              <a:t>Neschopnost dodržet časové omezení užívání internetu </a:t>
            </a:r>
          </a:p>
          <a:p>
            <a:pPr>
              <a:defRPr/>
            </a:pPr>
            <a:endParaRPr lang="cs-CZ" sz="2000" dirty="0">
              <a:ea typeface="Microsoft YaHei" charset="-122"/>
            </a:endParaRPr>
          </a:p>
          <a:p>
            <a:pPr>
              <a:defRPr/>
            </a:pPr>
            <a:r>
              <a:rPr lang="cs-CZ" sz="2000" dirty="0">
                <a:ea typeface="Microsoft YaHei" charset="-122"/>
              </a:rPr>
              <a:t>RECIDIVA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ea typeface="Microsoft YaHei" charset="-122"/>
              </a:rPr>
              <a:t>Neúspěch v pokusech omezit užívání nebo přestat užívat počítače</a:t>
            </a:r>
          </a:p>
          <a:p>
            <a:pPr>
              <a:defRPr/>
            </a:pP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.</a:t>
            </a: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CC256-8061-42C2-846D-F460969A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664" y="981076"/>
            <a:ext cx="4535487" cy="676275"/>
          </a:xfrm>
        </p:spPr>
        <p:txBody>
          <a:bodyPr/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DOPAD NA BĚŽNÝ ŽIVOT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C8CC4FD-6B0E-4CE8-90C2-605C88D12ACF}"/>
              </a:ext>
            </a:extLst>
          </p:cNvPr>
          <p:cNvSpPr/>
          <p:nvPr/>
        </p:nvSpPr>
        <p:spPr>
          <a:xfrm>
            <a:off x="1703388" y="2133601"/>
            <a:ext cx="5891356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Arial" charset="0"/>
                <a:ea typeface="Microsoft YaHei" charset="-122"/>
              </a:rPr>
              <a:t>nedodržování základních potřeb (jídlo, pití 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ea typeface="Microsoft YaHei" charset="-122"/>
              </a:rPr>
              <a:t>nezájem o svůj zevnějšek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ea typeface="Microsoft YaHei" charset="-122"/>
              </a:rPr>
              <a:t>zanedbávání učení, zhoršující se školní výsledky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ea typeface="Microsoft YaHei" charset="-122"/>
              </a:rPr>
              <a:t>méně vykonané práce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ea typeface="Microsoft YaHei" charset="-122"/>
              </a:rPr>
              <a:t>kradení peněz na nákup her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ea typeface="Microsoft YaHei" charset="-122"/>
              </a:rPr>
              <a:t>lhaní o své závislosti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ea typeface="Microsoft YaHei" charset="-122"/>
              </a:rPr>
              <a:t>narušené vztahy s rodinou</a:t>
            </a:r>
          </a:p>
          <a:p>
            <a:pPr>
              <a:defRPr/>
            </a:pPr>
            <a:endParaRPr lang="cs-CZ" dirty="0">
              <a:ea typeface="Microsoft YaHei" charset="-122"/>
            </a:endParaRPr>
          </a:p>
        </p:txBody>
      </p:sp>
      <p:pic>
        <p:nvPicPr>
          <p:cNvPr id="97284" name="Picture 2" descr="PoÄÃ­taÄ, ZÃ¡vislost, Pomoc, PoÄÃ­taÄovÃ© VyhledÃ¡vÃ¡n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3521076"/>
            <a:ext cx="22923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Obdélník 3"/>
          <p:cNvSpPr>
            <a:spLocks noChangeArrowheads="1"/>
          </p:cNvSpPr>
          <p:nvPr/>
        </p:nvSpPr>
        <p:spPr bwMode="auto">
          <a:xfrm>
            <a:off x="7110413" y="6308726"/>
            <a:ext cx="3238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700"/>
              <a:t>Zdroj: https://pixabay.com/cs/po%C4%8D%C3%ADta%C4%8D-z%C3%A1vislost-pomoc-1106899/</a:t>
            </a:r>
          </a:p>
        </p:txBody>
      </p:sp>
    </p:spTree>
    <p:extLst>
      <p:ext uri="{BB962C8B-B14F-4D97-AF65-F5344CB8AC3E}">
        <p14:creationId xmlns:p14="http://schemas.microsoft.com/office/powerpoint/2010/main" val="36953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sah 2"/>
          <p:cNvSpPr txBox="1">
            <a:spLocks/>
          </p:cNvSpPr>
          <p:nvPr/>
        </p:nvSpPr>
        <p:spPr bwMode="auto">
          <a:xfrm>
            <a:off x="1774826" y="2565400"/>
            <a:ext cx="8569325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2000"/>
              <a:t>Abnormální chování trvá minimálně 1 rok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2000"/>
              <a:t>Cítí se pohlcen internetem, v myšlenkách se jím zaobírá, i když je off-line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2000"/>
              <a:t>Cítí potřebu kvůli dosažení uspokojení trávit na internetu stále více času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2000"/>
              <a:t>Podnikl opakované neúspěšné pokusy mít své používání internetu pod kontrolou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2000"/>
              <a:t>Cítí se neklidný, náladový nebo podrážděný, když se pokouší přerušit nebo omezit své používání internetu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altLang="cs-CZ" sz="2000"/>
              <a:t>Zůstává na internetu déle než původně zamýšlel</a:t>
            </a:r>
            <a:endParaRPr lang="cs-CZ" altLang="cs-CZ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EC00C8-E3B3-4CA9-9CFD-DB45E7E0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9" y="1052513"/>
            <a:ext cx="7921625" cy="677862"/>
          </a:xfrm>
        </p:spPr>
        <p:txBody>
          <a:bodyPr/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DIAGNOSTIKA ZÁVISLOSTI </a:t>
            </a:r>
            <a:r>
              <a:rPr lang="cs-CZ" sz="2800" dirty="0">
                <a:solidFill>
                  <a:schemeClr val="tx1"/>
                </a:solidFill>
              </a:rPr>
              <a:t>– základní kritéria </a:t>
            </a:r>
          </a:p>
        </p:txBody>
      </p:sp>
    </p:spTree>
    <p:extLst>
      <p:ext uri="{BB962C8B-B14F-4D97-AF65-F5344CB8AC3E}">
        <p14:creationId xmlns:p14="http://schemas.microsoft.com/office/powerpoint/2010/main" val="31869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67EF25-D466-4032-9101-C51F5D5A73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44675" y="2636839"/>
            <a:ext cx="8502650" cy="192087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2100" b="1" i="1" dirty="0"/>
              <a:t>Přítomnost minimálně jednoho jevu: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/>
              <a:t>Riskuje ztrátu důležitého vztahu, práce, vzdělávací nebo kariérní příležitosti v souvislosti s používáním internetu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/>
              <a:t>Lže členům rodiny nebo přátelům, aby zatajil, jak často a po jak dlouhou dobu zůstává online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/>
              <a:t>P</a:t>
            </a:r>
            <a:r>
              <a:rPr lang="pt-BR" sz="2000" b="1" dirty="0"/>
              <a:t>řichází na internet, aby unikl problémům nebo se zbavil</a:t>
            </a:r>
            <a:r>
              <a:rPr lang="cs-CZ" sz="2000" b="1" dirty="0"/>
              <a:t> </a:t>
            </a:r>
            <a:r>
              <a:rPr lang="pl-PL" sz="2000" b="1" dirty="0"/>
              <a:t>pocitů jako je bezmocnost, vina, úzkost nebo deprese</a:t>
            </a:r>
          </a:p>
          <a:p>
            <a:pPr marL="0" indent="0">
              <a:buNone/>
              <a:defRPr/>
            </a:pPr>
            <a:endParaRPr lang="cs-CZ" altLang="cs-CZ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ECD844E-4FF1-451D-A191-4454956A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4" y="1052513"/>
            <a:ext cx="7920037" cy="677862"/>
          </a:xfrm>
        </p:spPr>
        <p:txBody>
          <a:bodyPr/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DIAGNOSTIKA ZÁVISLOSTI </a:t>
            </a:r>
            <a:r>
              <a:rPr lang="cs-CZ" sz="2800" dirty="0">
                <a:solidFill>
                  <a:schemeClr val="tx1"/>
                </a:solidFill>
              </a:rPr>
              <a:t>– doplňující kritéria </a:t>
            </a:r>
          </a:p>
        </p:txBody>
      </p:sp>
      <p:sp>
        <p:nvSpPr>
          <p:cNvPr id="100356" name="Zástupný symbol pro obsah 2"/>
          <p:cNvSpPr txBox="1">
            <a:spLocks/>
          </p:cNvSpPr>
          <p:nvPr/>
        </p:nvSpPr>
        <p:spPr bwMode="auto">
          <a:xfrm>
            <a:off x="4224339" y="6308726"/>
            <a:ext cx="3743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endParaRPr lang="cs-CZ" altLang="cs-CZ" sz="140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sah 2"/>
          <p:cNvSpPr txBox="1">
            <a:spLocks/>
          </p:cNvSpPr>
          <p:nvPr/>
        </p:nvSpPr>
        <p:spPr bwMode="auto">
          <a:xfrm>
            <a:off x="1703389" y="1968500"/>
            <a:ext cx="878522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cs-CZ" altLang="cs-CZ" sz="1900"/>
              <a:t>Rozpoznat spouštěče a vyhýbat se jim (např. internetové hry, zprávy, nakupování, hazard, porno)  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cs-CZ" altLang="cs-CZ" sz="1900"/>
              <a:t>Pracovat nepřipojeni k internetu (vypnout počítač po skončení práce)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cs-CZ" altLang="cs-CZ" sz="1900"/>
              <a:t>Plánovat bezpečné aktivity (např. procházka, tělesná práce, poslech hudby, pěstování dobrých vztahů)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cs-CZ" altLang="cs-CZ" sz="1900"/>
              <a:t>Před prací na počítači přemýšlet (co a jak udělat co nejrychleji, příprava tužkou)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cs-CZ" altLang="cs-CZ" sz="1900"/>
              <a:t>Používat počítač jen k plnění konkrétních úkolů (např. napsat nějakou zprávu).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cs-CZ" altLang="cs-CZ" sz="1900"/>
              <a:t>Používat počítač ve vymezené časem.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cs-CZ" altLang="cs-CZ" sz="1900"/>
              <a:t>Uvědomit si více tělo (cvičením ulevit očím, zápěstím, páteři atd.)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7AFF5A3-38C7-4C52-A518-C23437F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981076"/>
            <a:ext cx="7920038" cy="676275"/>
          </a:xfrm>
        </p:spPr>
        <p:txBody>
          <a:bodyPr/>
          <a:lstStyle/>
          <a:p>
            <a:pPr algn="ctr">
              <a:defRPr/>
            </a:pPr>
            <a:r>
              <a:rPr lang="cs-CZ" sz="2800" b="1" dirty="0">
                <a:solidFill>
                  <a:schemeClr val="tx1"/>
                </a:solidFill>
              </a:rPr>
              <a:t>PREVENCE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452F4743-016D-49CB-B017-D4EDE1EE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333376"/>
            <a:ext cx="751046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cs-CZ" altLang="cs-CZ" sz="3600" b="0" u="sng" dirty="0">
                <a:solidFill>
                  <a:schemeClr val="accent2">
                    <a:lumMod val="50000"/>
                  </a:schemeClr>
                </a:solidFill>
              </a:rPr>
              <a:t>Zneužívání návykových látek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919288" y="1905000"/>
            <a:ext cx="8424862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>
                <a:solidFill>
                  <a:schemeClr val="tx1"/>
                </a:solidFill>
              </a:rPr>
              <a:t>užívání </a:t>
            </a:r>
            <a:r>
              <a:rPr lang="cs-CZ" altLang="cs-CZ" b="0">
                <a:solidFill>
                  <a:schemeClr val="tx1"/>
                </a:solidFill>
              </a:rPr>
              <a:t>nelegálních  návykových látek nebo oficiálně předepisovaných léků, </a:t>
            </a:r>
            <a:r>
              <a:rPr lang="cs-CZ" altLang="cs-CZ">
                <a:solidFill>
                  <a:schemeClr val="tx1"/>
                </a:solidFill>
              </a:rPr>
              <a:t>které neodpovídá účelům lékařské péče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i="1">
                <a:solidFill>
                  <a:schemeClr val="tx1"/>
                </a:solidFill>
              </a:rPr>
              <a:t>vznik závislosti je proces </a:t>
            </a:r>
            <a:r>
              <a:rPr lang="cs-CZ" altLang="cs-CZ" b="0">
                <a:solidFill>
                  <a:schemeClr val="tx1"/>
                </a:solidFill>
              </a:rPr>
              <a:t>( postupné navyšování hodnoty návykové látky pro jedince na úkor ostatních hodnot a životních aktivit)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b="0">
                <a:solidFill>
                  <a:schemeClr val="tx1"/>
                </a:solidFill>
              </a:rPr>
              <a:t>termín</a:t>
            </a:r>
            <a:r>
              <a:rPr lang="cs-CZ" altLang="cs-CZ" i="1">
                <a:solidFill>
                  <a:schemeClr val="tx1"/>
                </a:solidFill>
              </a:rPr>
              <a:t> „zneužívání“ </a:t>
            </a:r>
            <a:r>
              <a:rPr lang="cs-CZ" altLang="cs-CZ" b="0">
                <a:solidFill>
                  <a:schemeClr val="tx1"/>
                </a:solidFill>
              </a:rPr>
              <a:t>používán hlavně ve vztahu k ilegálním drogám</a:t>
            </a:r>
          </a:p>
        </p:txBody>
      </p:sp>
      <p:grpSp>
        <p:nvGrpSpPr>
          <p:cNvPr id="53252" name="Group 3"/>
          <p:cNvGrpSpPr>
            <a:grpSpLocks/>
          </p:cNvGrpSpPr>
          <p:nvPr/>
        </p:nvGrpSpPr>
        <p:grpSpPr bwMode="auto">
          <a:xfrm>
            <a:off x="7751763" y="4941888"/>
            <a:ext cx="2082800" cy="1560512"/>
            <a:chOff x="3288" y="2976"/>
            <a:chExt cx="1765" cy="1120"/>
          </a:xfrm>
        </p:grpSpPr>
        <p:pic>
          <p:nvPicPr>
            <p:cNvPr id="5325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976"/>
              <a:ext cx="1765" cy="1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254" name="Text Box 5"/>
            <p:cNvSpPr txBox="1">
              <a:spLocks noChangeArrowheads="1"/>
            </p:cNvSpPr>
            <p:nvPr/>
          </p:nvSpPr>
          <p:spPr bwMode="auto">
            <a:xfrm>
              <a:off x="3288" y="2976"/>
              <a:ext cx="1765" cy="1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3339878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586936-66E7-4D3C-B299-70CF74F5AB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82776" y="2420938"/>
            <a:ext cx="8785225" cy="24765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sz="1700" b="1" dirty="0"/>
              <a:t>Vyhnout se souvisejícím rizikům nebo je omezit </a:t>
            </a:r>
            <a:r>
              <a:rPr lang="cs-CZ" sz="1700" dirty="0"/>
              <a:t>(např. televizi)</a:t>
            </a:r>
          </a:p>
          <a:p>
            <a:pPr>
              <a:buFont typeface="Arial" charset="0"/>
              <a:buChar char="•"/>
              <a:defRPr/>
            </a:pPr>
            <a:r>
              <a:rPr lang="cs-CZ" sz="1700" b="1" dirty="0"/>
              <a:t>Uspokojovat přiměřeně své skutečné potřeby </a:t>
            </a:r>
            <a:r>
              <a:rPr lang="cs-CZ" sz="1700" dirty="0"/>
              <a:t>(jídlo, spánek, cvičení, bezpečí, zdravotní péče, vztahové potřeby) </a:t>
            </a:r>
            <a:br>
              <a:rPr lang="cs-CZ" sz="1700" dirty="0"/>
            </a:br>
            <a:r>
              <a:rPr lang="cs-CZ" sz="1700" b="1" dirty="0"/>
              <a:t>Počítačový půst </a:t>
            </a:r>
            <a:r>
              <a:rPr lang="cs-CZ" sz="1700" dirty="0"/>
              <a:t>(podle možností být nějakou dobu bez počítače) </a:t>
            </a:r>
          </a:p>
          <a:p>
            <a:pPr>
              <a:buFont typeface="Arial" charset="0"/>
              <a:buChar char="•"/>
              <a:defRPr/>
            </a:pPr>
            <a:r>
              <a:rPr lang="cs-CZ" sz="1700" b="1" dirty="0"/>
              <a:t>Rozpoznat a zvládat internetové bažení </a:t>
            </a:r>
            <a:r>
              <a:rPr lang="cs-CZ" sz="1700" dirty="0"/>
              <a:t>(vypněte počítač a dělejte něco jiného)</a:t>
            </a:r>
          </a:p>
          <a:p>
            <a:pPr>
              <a:buFont typeface="Arial" charset="0"/>
              <a:buChar char="•"/>
              <a:defRPr/>
            </a:pPr>
            <a:r>
              <a:rPr lang="cs-CZ" sz="1700" b="1" dirty="0"/>
              <a:t>Dostatečný odpočinek </a:t>
            </a:r>
            <a:r>
              <a:rPr lang="cs-CZ" sz="1700" dirty="0"/>
              <a:t>(odpočatý člověk se lépe ovládá) </a:t>
            </a:r>
          </a:p>
          <a:p>
            <a:pPr>
              <a:buFont typeface="Arial" charset="0"/>
              <a:buChar char="•"/>
              <a:defRPr/>
            </a:pPr>
            <a:r>
              <a:rPr lang="cs-CZ" sz="1700" b="1" dirty="0"/>
              <a:t>Cvičení, tělesná práce, chůze</a:t>
            </a:r>
            <a:endParaRPr lang="cs-CZ" sz="1700" dirty="0"/>
          </a:p>
          <a:p>
            <a:pPr>
              <a:buFont typeface="Arial" charset="0"/>
              <a:buChar char="•"/>
              <a:defRPr/>
            </a:pPr>
            <a:r>
              <a:rPr lang="cs-CZ" sz="1700" b="1" dirty="0"/>
              <a:t>Vyhnout se alkoholu a drogám </a:t>
            </a:r>
            <a:r>
              <a:rPr lang="cs-CZ" sz="1700" dirty="0"/>
              <a:t>(zhoršují sebeovládání)</a:t>
            </a:r>
          </a:p>
          <a:p>
            <a:pPr>
              <a:buFont typeface="Arial" charset="0"/>
              <a:buChar char="•"/>
              <a:defRPr/>
            </a:pPr>
            <a:r>
              <a:rPr lang="cs-CZ" sz="1700" b="1" dirty="0"/>
              <a:t>Pochvala a vhodná odměna při dodržení </a:t>
            </a:r>
            <a:r>
              <a:rPr lang="cs-CZ" sz="1700" dirty="0"/>
              <a:t>svých dobrých předsevzetí </a:t>
            </a:r>
          </a:p>
          <a:p>
            <a:pPr>
              <a:buFont typeface="Arial" charset="0"/>
              <a:buChar char="•"/>
              <a:defRPr/>
            </a:pPr>
            <a:r>
              <a:rPr lang="cs-CZ" sz="1700" dirty="0"/>
              <a:t>Pokud to nestačí, </a:t>
            </a:r>
            <a:r>
              <a:rPr lang="cs-CZ" sz="1700" b="1" dirty="0"/>
              <a:t>vyhledat psychologa nebo psychiatra (</a:t>
            </a:r>
            <a:r>
              <a:rPr lang="cs-CZ" sz="1700" dirty="0"/>
              <a:t>jiné problémy)</a:t>
            </a:r>
          </a:p>
          <a:p>
            <a:pPr marL="0" indent="0" algn="r">
              <a:buNone/>
              <a:defRPr/>
            </a:pPr>
            <a:endParaRPr lang="cs-CZ" sz="1400" dirty="0"/>
          </a:p>
          <a:p>
            <a:pPr marL="0" indent="0" algn="r">
              <a:buNone/>
              <a:defRPr/>
            </a:pPr>
            <a:r>
              <a:rPr lang="cs-CZ" sz="1400" dirty="0"/>
              <a:t>(zdroj: Nešpor, 2018)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DED149A-D904-4635-910E-8DFBA613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9" y="981076"/>
            <a:ext cx="7921625" cy="676275"/>
          </a:xfrm>
        </p:spPr>
        <p:txBody>
          <a:bodyPr/>
          <a:lstStyle/>
          <a:p>
            <a:pPr algn="ctr">
              <a:defRPr/>
            </a:pPr>
            <a:r>
              <a:rPr lang="cs-CZ" sz="2800" b="1" dirty="0"/>
              <a:t>PREVENCE – </a:t>
            </a:r>
            <a:r>
              <a:rPr lang="cs-CZ" sz="2800" b="1" dirty="0" err="1"/>
              <a:t>pokr</a:t>
            </a:r>
            <a:r>
              <a:rPr lang="cs-CZ" sz="2800" b="1" dirty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72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41C94B23-1816-4258-AF13-C3BD158F5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1" y="2708275"/>
            <a:ext cx="374491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700"/>
              </a:spcBef>
              <a:buSzPct val="100000"/>
              <a:defRPr/>
            </a:pPr>
            <a:r>
              <a:rPr lang="cs-CZ" altLang="cs-CZ" sz="2800" b="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cs-CZ" altLang="cs-CZ" sz="3200" i="1" dirty="0">
                <a:solidFill>
                  <a:schemeClr val="accent6">
                    <a:lumMod val="50000"/>
                  </a:schemeClr>
                </a:solidFill>
              </a:rPr>
              <a:t>Hezký den.</a:t>
            </a:r>
          </a:p>
        </p:txBody>
      </p:sp>
      <p:grpSp>
        <p:nvGrpSpPr>
          <p:cNvPr id="106499" name="Group 2"/>
          <p:cNvGrpSpPr>
            <a:grpSpLocks/>
          </p:cNvGrpSpPr>
          <p:nvPr/>
        </p:nvGrpSpPr>
        <p:grpSpPr bwMode="auto">
          <a:xfrm>
            <a:off x="7608888" y="1595438"/>
            <a:ext cx="2139950" cy="3378200"/>
            <a:chOff x="3787" y="1434"/>
            <a:chExt cx="1348" cy="2127"/>
          </a:xfrm>
        </p:grpSpPr>
        <p:pic>
          <p:nvPicPr>
            <p:cNvPr id="1065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1434"/>
              <a:ext cx="1348" cy="2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6504" name="Text Box 4"/>
            <p:cNvSpPr txBox="1">
              <a:spLocks noChangeArrowheads="1"/>
            </p:cNvSpPr>
            <p:nvPr/>
          </p:nvSpPr>
          <p:spPr bwMode="auto">
            <a:xfrm>
              <a:off x="3787" y="1434"/>
              <a:ext cx="1348" cy="2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106500" name="Group 5"/>
          <p:cNvGrpSpPr>
            <a:grpSpLocks/>
          </p:cNvGrpSpPr>
          <p:nvPr/>
        </p:nvGrpSpPr>
        <p:grpSpPr bwMode="auto">
          <a:xfrm>
            <a:off x="2640014" y="3251200"/>
            <a:ext cx="1844675" cy="3232150"/>
            <a:chOff x="839" y="2069"/>
            <a:chExt cx="1162" cy="2036"/>
          </a:xfrm>
        </p:grpSpPr>
        <p:pic>
          <p:nvPicPr>
            <p:cNvPr id="10650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069"/>
              <a:ext cx="1162" cy="2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6502" name="Text Box 7"/>
            <p:cNvSpPr txBox="1">
              <a:spLocks noChangeArrowheads="1"/>
            </p:cNvSpPr>
            <p:nvPr/>
          </p:nvSpPr>
          <p:spPr bwMode="auto">
            <a:xfrm>
              <a:off x="839" y="2069"/>
              <a:ext cx="1162" cy="2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2781941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00BB99ED-168A-4402-9B1C-2BCB8EE43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549276"/>
            <a:ext cx="75120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cs-CZ" altLang="cs-CZ" sz="3600" u="sng" dirty="0">
                <a:solidFill>
                  <a:schemeClr val="accent2">
                    <a:lumMod val="50000"/>
                  </a:schemeClr>
                </a:solidFill>
              </a:rPr>
              <a:t>Prevalence a trendy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774825" y="2276475"/>
            <a:ext cx="8713788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sz="2200" i="1">
                <a:solidFill>
                  <a:schemeClr val="tx1"/>
                </a:solidFill>
              </a:rPr>
              <a:t>Evropa</a:t>
            </a:r>
            <a:r>
              <a:rPr lang="cs-CZ" altLang="cs-CZ" sz="2200" b="0">
                <a:solidFill>
                  <a:schemeClr val="tx1"/>
                </a:solidFill>
              </a:rPr>
              <a:t> - asi 500 000 závislých uživatelů opiátů a amfetaminů, 400 000 uživatelů kokainu a přes 15 milionů uživatelů kanabisu  (WHO)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sz="2200" i="1">
                <a:solidFill>
                  <a:schemeClr val="tx1"/>
                </a:solidFill>
              </a:rPr>
              <a:t>Hlavní uživatelé </a:t>
            </a:r>
            <a:r>
              <a:rPr lang="cs-CZ" altLang="cs-CZ" sz="2200" b="0">
                <a:solidFill>
                  <a:schemeClr val="tx1"/>
                </a:solidFill>
              </a:rPr>
              <a:t>- muži, zvyšuje se nadužívání u žen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sz="2200" i="1">
                <a:solidFill>
                  <a:schemeClr val="tx1"/>
                </a:solidFill>
              </a:rPr>
              <a:t>Průměrný věk uživatelů </a:t>
            </a:r>
            <a:r>
              <a:rPr lang="cs-CZ" altLang="cs-CZ" sz="2200" b="0">
                <a:solidFill>
                  <a:schemeClr val="tx1"/>
                </a:solidFill>
              </a:rPr>
              <a:t>- věková kategorie </a:t>
            </a:r>
            <a:r>
              <a:rPr lang="cs-CZ" altLang="cs-CZ" sz="2200" i="1">
                <a:solidFill>
                  <a:schemeClr val="tx1"/>
                </a:solidFill>
              </a:rPr>
              <a:t>25-35 let</a:t>
            </a:r>
            <a:r>
              <a:rPr lang="cs-CZ" altLang="cs-CZ" sz="2200" b="0">
                <a:solidFill>
                  <a:schemeClr val="tx1"/>
                </a:solidFill>
              </a:rPr>
              <a:t>, snižuje se podíl uživatelů ve věku 15-24 let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sz="2200" b="0">
                <a:solidFill>
                  <a:schemeClr val="tx1"/>
                </a:solidFill>
              </a:rPr>
              <a:t>Věková skupina do 15 let preferuje zneužívání těkavých látek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sz="2200" b="0">
                <a:solidFill>
                  <a:schemeClr val="tx1"/>
                </a:solidFill>
              </a:rPr>
              <a:t>Počet problémových uživatelů drog v ČR je odhadován ve výši 31 000 osob ve věku 15 až 64 let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sz="2200" i="1">
                <a:solidFill>
                  <a:schemeClr val="tx1"/>
                </a:solidFill>
              </a:rPr>
              <a:t>Vyšší výskyt u lidí s nižšími příjmy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sz="2200" i="1">
                <a:solidFill>
                  <a:schemeClr val="tx1"/>
                </a:solidFill>
              </a:rPr>
              <a:t>V roce 2014 bylo stanoveno větší než malé množství  látky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sz="1800" i="1">
                <a:solidFill>
                  <a:schemeClr val="tx1"/>
                </a:solidFill>
              </a:rPr>
              <a:t>http://www.prevence-praha.cz/attachments/article/123/Priloha%20stanoviska%20NS_tabulka.pdf</a:t>
            </a:r>
          </a:p>
        </p:txBody>
      </p:sp>
      <p:grpSp>
        <p:nvGrpSpPr>
          <p:cNvPr id="55300" name="Group 3"/>
          <p:cNvGrpSpPr>
            <a:grpSpLocks/>
          </p:cNvGrpSpPr>
          <p:nvPr/>
        </p:nvGrpSpPr>
        <p:grpSpPr bwMode="auto">
          <a:xfrm>
            <a:off x="7910513" y="188914"/>
            <a:ext cx="2089150" cy="1912937"/>
            <a:chOff x="3787" y="119"/>
            <a:chExt cx="1552" cy="1187"/>
          </a:xfrm>
        </p:grpSpPr>
        <p:pic>
          <p:nvPicPr>
            <p:cNvPr id="5530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119"/>
              <a:ext cx="1552" cy="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02" name="Text Box 5"/>
            <p:cNvSpPr txBox="1">
              <a:spLocks noChangeArrowheads="1"/>
            </p:cNvSpPr>
            <p:nvPr/>
          </p:nvSpPr>
          <p:spPr bwMode="auto">
            <a:xfrm>
              <a:off x="3787" y="119"/>
              <a:ext cx="1552" cy="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1961965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A20439C6-0508-4080-BDD4-4DE9492D7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306389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cs-CZ" altLang="cs-CZ" sz="3600" u="sng" dirty="0">
                <a:solidFill>
                  <a:schemeClr val="accent2">
                    <a:lumMod val="50000"/>
                  </a:schemeClr>
                </a:solidFill>
              </a:rPr>
              <a:t>Stádia vzniku závislosti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992314" y="1773238"/>
            <a:ext cx="8377237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SzPct val="100000"/>
            </a:pPr>
            <a:r>
              <a:rPr lang="cs-CZ" altLang="cs-CZ">
                <a:solidFill>
                  <a:schemeClr val="tx1"/>
                </a:solidFill>
              </a:rPr>
              <a:t>A) Abstinenti</a:t>
            </a:r>
            <a:r>
              <a:rPr lang="cs-CZ" altLang="cs-CZ" b="0">
                <a:solidFill>
                  <a:schemeClr val="tx1"/>
                </a:solidFill>
              </a:rPr>
              <a:t>, „experimentátoři“, rekreační uživatelé</a:t>
            </a:r>
          </a:p>
          <a:p>
            <a:pPr>
              <a:spcBef>
                <a:spcPts val="600"/>
              </a:spcBef>
              <a:buSzPct val="100000"/>
            </a:pPr>
            <a:r>
              <a:rPr lang="cs-CZ" altLang="cs-CZ">
                <a:solidFill>
                  <a:schemeClr val="tx1"/>
                </a:solidFill>
              </a:rPr>
              <a:t>B) Pravidelní uživatelé</a:t>
            </a:r>
            <a:r>
              <a:rPr lang="cs-CZ" altLang="cs-CZ" b="0">
                <a:solidFill>
                  <a:schemeClr val="tx1"/>
                </a:solidFill>
              </a:rPr>
              <a:t>, problémoví uživatelé</a:t>
            </a:r>
          </a:p>
          <a:p>
            <a:pPr>
              <a:spcBef>
                <a:spcPts val="600"/>
              </a:spcBef>
              <a:buSzPct val="100000"/>
            </a:pPr>
            <a:r>
              <a:rPr lang="cs-CZ" altLang="cs-CZ">
                <a:solidFill>
                  <a:schemeClr val="tx1"/>
                </a:solidFill>
              </a:rPr>
              <a:t>C) Závislí, </a:t>
            </a:r>
            <a:r>
              <a:rPr lang="cs-CZ" altLang="cs-CZ" b="0">
                <a:solidFill>
                  <a:schemeClr val="tx1"/>
                </a:solidFill>
              </a:rPr>
              <a:t>duševně nemocní, osoby se zdravotními a infekčními komplikacemi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2351088" y="3933825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ACD8DAC-92DD-49E0-AF6B-2205296B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933826"/>
            <a:ext cx="84963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cs-CZ" altLang="cs-CZ" u="sng" dirty="0">
                <a:solidFill>
                  <a:schemeClr val="accent6">
                    <a:lumMod val="50000"/>
                  </a:schemeClr>
                </a:solidFill>
              </a:rPr>
              <a:t>Skupina A</a:t>
            </a:r>
          </a:p>
          <a:p>
            <a:pPr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altLang="cs-CZ" i="1" dirty="0">
                <a:solidFill>
                  <a:schemeClr val="accent6">
                    <a:lumMod val="50000"/>
                  </a:schemeClr>
                </a:solidFill>
              </a:rPr>
              <a:t>jen preventivní informace </a:t>
            </a: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(peer programy - osvěta  </a:t>
            </a:r>
          </a:p>
          <a:p>
            <a:pPr eaLnBrk="1" hangingPunct="1">
              <a:buSzPct val="100000"/>
              <a:defRPr/>
            </a:pP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  prováděná vrstevníky, např. na školách)</a:t>
            </a:r>
          </a:p>
          <a:p>
            <a:pPr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altLang="cs-CZ" i="1" dirty="0">
                <a:solidFill>
                  <a:schemeClr val="accent6">
                    <a:lumMod val="50000"/>
                  </a:schemeClr>
                </a:solidFill>
              </a:rPr>
              <a:t>riziko narušení normálních funkcí organismu nebo   </a:t>
            </a:r>
          </a:p>
          <a:p>
            <a:pPr eaLnBrk="1" hangingPunct="1">
              <a:buSzPct val="100000"/>
              <a:defRPr/>
            </a:pPr>
            <a:r>
              <a:rPr lang="cs-CZ" altLang="cs-CZ" i="1" dirty="0">
                <a:solidFill>
                  <a:schemeClr val="accent6">
                    <a:lumMod val="50000"/>
                  </a:schemeClr>
                </a:solidFill>
              </a:rPr>
              <a:t>  jiného poškození související s aplikovanou látkou</a:t>
            </a:r>
          </a:p>
        </p:txBody>
      </p:sp>
    </p:spTree>
    <p:extLst>
      <p:ext uri="{BB962C8B-B14F-4D97-AF65-F5344CB8AC3E}">
        <p14:creationId xmlns:p14="http://schemas.microsoft.com/office/powerpoint/2010/main" val="782343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847850" y="404814"/>
            <a:ext cx="4319588" cy="56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cs-CZ" altLang="cs-CZ" b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C6A2EC75-A3DC-4F6C-8372-F2DE60AAC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027113"/>
            <a:ext cx="4464050" cy="3751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r>
              <a:rPr lang="cs-CZ" altLang="cs-CZ" u="sng" dirty="0">
                <a:solidFill>
                  <a:schemeClr val="accent6">
                    <a:lumMod val="50000"/>
                  </a:schemeClr>
                </a:solidFill>
              </a:rPr>
              <a:t>Skupina B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nevyžaduje léčebnou pomoc, spíše </a:t>
            </a:r>
            <a:r>
              <a:rPr lang="cs-CZ" altLang="cs-CZ" i="1" dirty="0">
                <a:solidFill>
                  <a:schemeClr val="accent6">
                    <a:lumMod val="50000"/>
                  </a:schemeClr>
                </a:solidFill>
              </a:rPr>
              <a:t>psychologickou podporu v životní orientaci, hodnotových schématech</a:t>
            </a: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, zvýšení sebekontroly</a:t>
            </a: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cs-CZ" i="1" dirty="0">
                <a:solidFill>
                  <a:schemeClr val="accent6">
                    <a:lumMod val="50000"/>
                  </a:schemeClr>
                </a:solidFill>
              </a:rPr>
              <a:t>dysfunkční užívání</a:t>
            </a: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které vede k poškození psychologických nebo sociálních funkcí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13A4DAF3-DD3E-4376-976A-568FBA03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1700214"/>
            <a:ext cx="4105275" cy="4503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SzPct val="100000"/>
              <a:defRPr/>
            </a:pPr>
            <a:r>
              <a:rPr lang="cs-CZ" altLang="cs-CZ" u="sng" dirty="0">
                <a:solidFill>
                  <a:schemeClr val="accent6">
                    <a:lumMod val="50000"/>
                  </a:schemeClr>
                </a:solidFill>
              </a:rPr>
              <a:t>Skupina C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altLang="cs-CZ" i="1" dirty="0">
                <a:solidFill>
                  <a:schemeClr val="accent6">
                    <a:lumMod val="50000"/>
                  </a:schemeClr>
                </a:solidFill>
              </a:rPr>
              <a:t>vyžaduje léčbu,</a:t>
            </a: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 komplexní přístup, hledání a podpora motivace k ukončení abúzu, což je podmínkou terapeutického zvládnutí závislosti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cs-CZ" altLang="cs-CZ" i="1" dirty="0">
                <a:solidFill>
                  <a:schemeClr val="accent6">
                    <a:lumMod val="50000"/>
                  </a:schemeClr>
                </a:solidFill>
              </a:rPr>
              <a:t>fyzické poškození organismu, rozvoj duševní poruchy </a:t>
            </a:r>
          </a:p>
          <a:p>
            <a:pPr>
              <a:spcBef>
                <a:spcPts val="1500"/>
              </a:spcBef>
              <a:buSzPct val="100000"/>
              <a:defRPr/>
            </a:pPr>
            <a:endParaRPr lang="cs-CZ" altLang="cs-CZ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91088"/>
            <a:ext cx="1557338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2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8E747E14-1E3B-4F27-8E14-B3F70FAC7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231776"/>
            <a:ext cx="8748712" cy="1431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Užívání drog nemá jedinou příčinu, jde o komplexní interakci mezi osobou, drogou a prostředím</a:t>
            </a:r>
          </a:p>
        </p:txBody>
      </p:sp>
      <p:sp>
        <p:nvSpPr>
          <p:cNvPr id="9218" name="AutoShape 2">
            <a:extLst>
              <a:ext uri="{FF2B5EF4-FFF2-40B4-BE49-F238E27FC236}">
                <a16:creationId xmlns:a16="http://schemas.microsoft.com/office/drawing/2014/main" id="{32876FAA-2A63-459F-86F2-F2078EF129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885282" y="662782"/>
            <a:ext cx="1655762" cy="3889375"/>
          </a:xfrm>
          <a:prstGeom prst="wedgeRoundRectCallout">
            <a:avLst>
              <a:gd name="adj1" fmla="val -7472"/>
              <a:gd name="adj2" fmla="val -41468"/>
              <a:gd name="adj3" fmla="val 16667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droga</a:t>
            </a:r>
            <a:r>
              <a:rPr lang="cs-CZ" altLang="cs-CZ" dirty="0"/>
              <a:t> </a:t>
            </a:r>
          </a:p>
          <a:p>
            <a:pPr algn="ctr" eaLnBrk="1" hangingPunct="1">
              <a:buSzPct val="100000"/>
              <a:defRPr/>
            </a:pPr>
            <a:r>
              <a:rPr lang="cs-CZ" altLang="cs-CZ" sz="2000" b="0" dirty="0"/>
              <a:t>(schopnost navozovat libé pocity, toleranci, odvykací stav)</a:t>
            </a:r>
          </a:p>
          <a:p>
            <a:pPr algn="ctr" eaLnBrk="1" hangingPunct="1">
              <a:buSzPct val="100000"/>
              <a:defRPr/>
            </a:pPr>
            <a:endParaRPr lang="cs-CZ" altLang="cs-CZ" sz="20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72C22DF1-BD17-478F-BA9E-AC1B67111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1773238"/>
            <a:ext cx="4105275" cy="1727200"/>
          </a:xfrm>
          <a:prstGeom prst="wedgeRoundRectCallout">
            <a:avLst>
              <a:gd name="adj1" fmla="val -25792"/>
              <a:gd name="adj2" fmla="val 38236"/>
              <a:gd name="adj3" fmla="val 16667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osobnost postiženého </a:t>
            </a:r>
            <a:r>
              <a:rPr lang="cs-CZ" altLang="cs-CZ" sz="2000" b="0" dirty="0"/>
              <a:t>(nevyzrálá, emočně nestabilní, specifická   porucha osobnosti, narušené hodnotové schéma)</a:t>
            </a:r>
          </a:p>
          <a:p>
            <a:pPr algn="ctr" eaLnBrk="1" hangingPunct="1">
              <a:buSzPct val="100000"/>
              <a:defRPr/>
            </a:pPr>
            <a:endParaRPr lang="cs-CZ" altLang="cs-CZ" sz="20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id="{0E963E16-6E6D-4127-83FD-8F4E1964EF1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09738" y="4875214"/>
            <a:ext cx="4392612" cy="1800225"/>
          </a:xfrm>
          <a:prstGeom prst="wedgeRoundRectCallout">
            <a:avLst>
              <a:gd name="adj1" fmla="val -8912"/>
              <a:gd name="adj2" fmla="val 49644"/>
              <a:gd name="adj3" fmla="val 16667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celkové sociální prostředí </a:t>
            </a:r>
            <a:r>
              <a:rPr lang="cs-CZ" altLang="cs-CZ" sz="2000" b="0" dirty="0"/>
              <a:t>(nezaměstnanost, kriminalita, nedostatečné zákonné normy, nepříznivá politická situace, negativní vliv médií)</a:t>
            </a:r>
          </a:p>
          <a:p>
            <a:pPr algn="ctr" eaLnBrk="1" hangingPunct="1">
              <a:buSzPct val="100000"/>
              <a:defRPr/>
            </a:pPr>
            <a:endParaRPr lang="cs-CZ" altLang="cs-CZ" sz="20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1" name="AutoShape 5">
            <a:extLst>
              <a:ext uri="{FF2B5EF4-FFF2-40B4-BE49-F238E27FC236}">
                <a16:creationId xmlns:a16="http://schemas.microsoft.com/office/drawing/2014/main" id="{C39A6490-F5D8-4C11-9ECF-EA21224E5BF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89688" y="4875214"/>
            <a:ext cx="3973512" cy="1774825"/>
          </a:xfrm>
          <a:prstGeom prst="wedgeRoundRectCallout">
            <a:avLst>
              <a:gd name="adj1" fmla="val 259"/>
              <a:gd name="adj2" fmla="val 48551"/>
              <a:gd name="adj3" fmla="val 16667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vyvolávající moment</a:t>
            </a:r>
            <a:r>
              <a:rPr lang="cs-CZ" altLang="cs-CZ" b="0" dirty="0"/>
              <a:t> </a:t>
            </a:r>
            <a:r>
              <a:rPr lang="cs-CZ" altLang="cs-CZ" sz="2000" b="0" dirty="0"/>
              <a:t>(„svedení“ v partě toxikomanů, pracovní stres zdravotníků s dostupností návykové látky, stav deprese)</a:t>
            </a:r>
          </a:p>
          <a:p>
            <a:pPr algn="ctr" eaLnBrk="1" hangingPunct="1">
              <a:buSzPct val="100000"/>
              <a:defRPr/>
            </a:pPr>
            <a:endParaRPr lang="cs-CZ" altLang="cs-CZ" sz="20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3000375" y="3500438"/>
            <a:ext cx="727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C4F05665-14AF-410B-BD6E-194A16622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3644900"/>
            <a:ext cx="56165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  <a:defRPr/>
            </a:pPr>
            <a:r>
              <a:rPr lang="cs-CZ" altLang="cs-CZ" sz="2800" u="sng" dirty="0">
                <a:solidFill>
                  <a:schemeClr val="accent6">
                    <a:lumMod val="50000"/>
                  </a:schemeClr>
                </a:solidFill>
              </a:rPr>
              <a:t>Urbanův interakční tetraedr</a:t>
            </a:r>
          </a:p>
        </p:txBody>
      </p:sp>
      <p:sp>
        <p:nvSpPr>
          <p:cNvPr id="61449" name="AutoShape 8"/>
          <p:cNvSpPr>
            <a:spLocks noChangeArrowheads="1"/>
          </p:cNvSpPr>
          <p:nvPr/>
        </p:nvSpPr>
        <p:spPr bwMode="auto">
          <a:xfrm>
            <a:off x="3071814" y="3500439"/>
            <a:ext cx="287337" cy="433387"/>
          </a:xfrm>
          <a:prstGeom prst="curvedRightArrow">
            <a:avLst>
              <a:gd name="adj1" fmla="val 30166"/>
              <a:gd name="adj2" fmla="val 60332"/>
              <a:gd name="adj3" fmla="val 33333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61450" name="AutoShape 9"/>
          <p:cNvSpPr>
            <a:spLocks noChangeArrowheads="1"/>
          </p:cNvSpPr>
          <p:nvPr/>
        </p:nvSpPr>
        <p:spPr bwMode="auto">
          <a:xfrm>
            <a:off x="8759825" y="3644901"/>
            <a:ext cx="287338" cy="360363"/>
          </a:xfrm>
          <a:prstGeom prst="curvedLeftArrow">
            <a:avLst>
              <a:gd name="adj1" fmla="val 25083"/>
              <a:gd name="adj2" fmla="val 50166"/>
              <a:gd name="adj3" fmla="val 33333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61451" name="AutoShape 10"/>
          <p:cNvSpPr>
            <a:spLocks noChangeArrowheads="1"/>
          </p:cNvSpPr>
          <p:nvPr/>
        </p:nvSpPr>
        <p:spPr bwMode="auto">
          <a:xfrm rot="10800000">
            <a:off x="3078163" y="4233863"/>
            <a:ext cx="360362" cy="360362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61452" name="AutoShape 11"/>
          <p:cNvSpPr>
            <a:spLocks noChangeArrowheads="1"/>
          </p:cNvSpPr>
          <p:nvPr/>
        </p:nvSpPr>
        <p:spPr bwMode="auto">
          <a:xfrm rot="10620000">
            <a:off x="8767763" y="4298951"/>
            <a:ext cx="360362" cy="288925"/>
          </a:xfrm>
          <a:prstGeom prst="curvedRightArrow">
            <a:avLst>
              <a:gd name="adj1" fmla="val 20000"/>
              <a:gd name="adj2" fmla="val 40000"/>
              <a:gd name="adj3" fmla="val 41575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1447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8FDDDB72-344E-4103-B431-A5E73E57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244476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3600" u="sng" dirty="0">
                <a:solidFill>
                  <a:schemeClr val="accent6">
                    <a:lumMod val="50000"/>
                  </a:schemeClr>
                </a:solidFill>
              </a:rPr>
              <a:t>Typy závislosti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DAF1F292-FFB8-493E-9E7F-143A9C08E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SzPct val="100000"/>
              <a:defRPr/>
            </a:pPr>
            <a:r>
              <a:rPr lang="cs-CZ" altLang="cs-CZ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psychická</a:t>
            </a:r>
            <a:r>
              <a:rPr lang="cs-CZ" altLang="cs-CZ" sz="32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užití látky vyvolává příjemné pocity a uspokojení. K dosažení tohoto stavu nebo zabránění nepříjemných pocitů při absenci je nutná opakovaná aplikace </a:t>
            </a:r>
          </a:p>
          <a:p>
            <a:pPr>
              <a:spcBef>
                <a:spcPts val="600"/>
              </a:spcBef>
              <a:buSzPct val="100000"/>
              <a:defRPr/>
            </a:pPr>
            <a:endParaRPr lang="cs-CZ" altLang="cs-CZ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600"/>
              </a:spcBef>
              <a:buSzPct val="100000"/>
              <a:defRPr/>
            </a:pPr>
            <a:r>
              <a:rPr lang="cs-CZ" altLang="cs-CZ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fyzická</a:t>
            </a:r>
          </a:p>
          <a:p>
            <a:pPr>
              <a:spcBef>
                <a:spcPts val="6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adaptační stav, projevuje se  intenzivními tělesnými obtížemi, pokud je podávání návykové látky omezeno nebo je mu zabráněno </a:t>
            </a:r>
          </a:p>
        </p:txBody>
      </p:sp>
    </p:spTree>
    <p:extLst>
      <p:ext uri="{BB962C8B-B14F-4D97-AF65-F5344CB8AC3E}">
        <p14:creationId xmlns:p14="http://schemas.microsoft.com/office/powerpoint/2010/main" val="1346589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ACC46E56-FB74-4FFF-BE6C-611A4F64E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38139"/>
            <a:ext cx="460851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cs-CZ" altLang="cs-CZ" sz="3600" u="sng" dirty="0">
                <a:solidFill>
                  <a:schemeClr val="accent6">
                    <a:lumMod val="50000"/>
                  </a:schemeClr>
                </a:solidFill>
              </a:rPr>
              <a:t>Účinky drog</a:t>
            </a: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2100263" y="1916114"/>
            <a:ext cx="7848600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sz="2200" i="1">
                <a:solidFill>
                  <a:schemeClr val="tx1"/>
                </a:solidFill>
              </a:rPr>
              <a:t>psychické</a:t>
            </a:r>
            <a:r>
              <a:rPr lang="cs-CZ" altLang="cs-CZ" sz="2200" b="0">
                <a:solidFill>
                  <a:schemeClr val="tx1"/>
                </a:solidFill>
              </a:rPr>
              <a:t> – </a:t>
            </a:r>
            <a:r>
              <a:rPr lang="cs-CZ" altLang="cs-CZ" sz="2200">
                <a:solidFill>
                  <a:schemeClr val="tx1"/>
                </a:solidFill>
              </a:rPr>
              <a:t>farmakologické psychotropické efekty </a:t>
            </a:r>
            <a:r>
              <a:rPr lang="cs-CZ" altLang="cs-CZ" sz="2200" b="0">
                <a:solidFill>
                  <a:schemeClr val="tx1"/>
                </a:solidFill>
              </a:rPr>
              <a:t>– excitace, veselost, euforie, zrakové a sluchové halucinace, zvýšené sebevědomí, změněné vnímání, deprese, agresivita</a:t>
            </a:r>
          </a:p>
          <a:p>
            <a:pPr>
              <a:spcBef>
                <a:spcPts val="500"/>
              </a:spcBef>
              <a:buClr>
                <a:srgbClr val="99FF66"/>
              </a:buClr>
              <a:buSzPct val="100000"/>
              <a:buFont typeface="Wingdings" panose="05000000000000000000" pitchFamily="2" charset="2"/>
              <a:buChar char=""/>
            </a:pPr>
            <a:r>
              <a:rPr lang="cs-CZ" altLang="cs-CZ" sz="2200" i="1">
                <a:solidFill>
                  <a:schemeClr val="tx1"/>
                </a:solidFill>
              </a:rPr>
              <a:t>sociální</a:t>
            </a:r>
            <a:r>
              <a:rPr lang="cs-CZ" altLang="cs-CZ" sz="2200" b="0">
                <a:solidFill>
                  <a:schemeClr val="tx1"/>
                </a:solidFill>
              </a:rPr>
              <a:t> - </a:t>
            </a:r>
            <a:r>
              <a:rPr lang="cs-CZ" altLang="cs-CZ" sz="2200">
                <a:solidFill>
                  <a:schemeClr val="tx1"/>
                </a:solidFill>
              </a:rPr>
              <a:t>nefarmakologické efekty </a:t>
            </a:r>
            <a:r>
              <a:rPr lang="cs-CZ" altLang="cs-CZ" sz="2200" b="0">
                <a:solidFill>
                  <a:schemeClr val="tx1"/>
                </a:solidFill>
              </a:rPr>
              <a:t>– „drogové chování“ – zanedbávání povinností doma, v práci, ve škole, násilnosti, trestná činnost </a:t>
            </a:r>
          </a:p>
        </p:txBody>
      </p:sp>
      <p:grpSp>
        <p:nvGrpSpPr>
          <p:cNvPr id="65540" name="Group 3"/>
          <p:cNvGrpSpPr>
            <a:grpSpLocks/>
          </p:cNvGrpSpPr>
          <p:nvPr/>
        </p:nvGrpSpPr>
        <p:grpSpPr bwMode="auto">
          <a:xfrm>
            <a:off x="9191626" y="188913"/>
            <a:ext cx="1103313" cy="1727200"/>
            <a:chOff x="4649" y="119"/>
            <a:chExt cx="831" cy="1357"/>
          </a:xfrm>
        </p:grpSpPr>
        <p:pic>
          <p:nvPicPr>
            <p:cNvPr id="655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119"/>
              <a:ext cx="831" cy="1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545" name="Text Box 5"/>
            <p:cNvSpPr txBox="1">
              <a:spLocks noChangeArrowheads="1"/>
            </p:cNvSpPr>
            <p:nvPr/>
          </p:nvSpPr>
          <p:spPr bwMode="auto">
            <a:xfrm>
              <a:off x="4649" y="119"/>
              <a:ext cx="831" cy="1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65541" name="Group 6"/>
          <p:cNvGrpSpPr>
            <a:grpSpLocks/>
          </p:cNvGrpSpPr>
          <p:nvPr/>
        </p:nvGrpSpPr>
        <p:grpSpPr bwMode="auto">
          <a:xfrm>
            <a:off x="6024563" y="4941889"/>
            <a:ext cx="1376362" cy="1722437"/>
            <a:chOff x="2835" y="3113"/>
            <a:chExt cx="867" cy="1085"/>
          </a:xfrm>
        </p:grpSpPr>
        <p:pic>
          <p:nvPicPr>
            <p:cNvPr id="6554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113"/>
              <a:ext cx="867" cy="1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543" name="Text Box 8"/>
            <p:cNvSpPr txBox="1">
              <a:spLocks noChangeArrowheads="1"/>
            </p:cNvSpPr>
            <p:nvPr/>
          </p:nvSpPr>
          <p:spPr bwMode="auto">
            <a:xfrm>
              <a:off x="2835" y="3113"/>
              <a:ext cx="867" cy="1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3236306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D8EA54-FCDE-4C53-BC95-F76FE7115B9B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89332cfc-b023-4904-b12a-69ce444ff898"/>
    <ds:schemaRef ds:uri="79b7b8bb-93ec-47cc-a1d6-47c5928ac2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1983</Words>
  <PresentationFormat>Širokoúhlá obrazovka</PresentationFormat>
  <Paragraphs>277</Paragraphs>
  <Slides>31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1" baseType="lpstr">
      <vt:lpstr>Microsoft YaHei</vt:lpstr>
      <vt:lpstr>Arial</vt:lpstr>
      <vt:lpstr>Calibri</vt:lpstr>
      <vt:lpstr>Calibri Light</vt:lpstr>
      <vt:lpstr>Century Gothic</vt:lpstr>
      <vt:lpstr>Enriqueta</vt:lpstr>
      <vt:lpstr>Open Sans</vt:lpstr>
      <vt:lpstr>Times New Roman</vt:lpstr>
      <vt:lpstr>Wingdings</vt:lpstr>
      <vt:lpstr>Motiv Office</vt:lpstr>
      <vt:lpstr>Zdravý životní styl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INFORMAČNÍ TECHNOLOGIE JAKO REALITA DNEŠNÍCH DNÍ</vt:lpstr>
      <vt:lpstr>SITUACE U DĚTÍ A MLADISTVÝCH v ČR</vt:lpstr>
      <vt:lpstr>ZÁVISLOST NA AUTOMATECH - GAMBLINK</vt:lpstr>
      <vt:lpstr>RIZIKA SOUVISEJÍCÍ S NADUŽÍVÁNÍM TECHNOLOGIÍ</vt:lpstr>
      <vt:lpstr>NETOLISMUS</vt:lpstr>
      <vt:lpstr>IVAN GOLDBERG</vt:lpstr>
      <vt:lpstr>OBLASTI INTERNETOVÉ ZÁVISLOSTI</vt:lpstr>
      <vt:lpstr>VYUŽITÍ INTERNETU</vt:lpstr>
      <vt:lpstr>VAROVNÉ PŘÍZNAKY</vt:lpstr>
      <vt:lpstr>VAROVNÉ PŘÍZNAKY – pokr.</vt:lpstr>
      <vt:lpstr>DOPAD NA BĚŽNÝ ŽIVOT </vt:lpstr>
      <vt:lpstr>DIAGNOSTIKA ZÁVISLOSTI – základní kritéria </vt:lpstr>
      <vt:lpstr>DIAGNOSTIKA ZÁVISLOSTI – doplňující kritéria </vt:lpstr>
      <vt:lpstr>PREVENCE </vt:lpstr>
      <vt:lpstr>PREVENCE – pokr.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2020-07-28T16:37:17Z</dcterms:created>
  <dcterms:modified xsi:type="dcterms:W3CDTF">2020-10-23T09:48:24Z</dcterms:modified>
</cp:coreProperties>
</file>