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8FABB22-0FE2-44EE-912F-C6C06F5EF862}">
          <p14:sldIdLst>
            <p14:sldId id="262"/>
          </p14:sldIdLst>
        </p14:section>
        <p14:section name="Oddíl bez názvu" id="{B36A0E77-80EC-4C7B-8A92-38E55ADADC38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B585-C376-40B5-8251-1C12C5654B6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E7D6-7918-42B1-856C-ED0DF97A0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5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5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9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0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5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0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6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1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3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5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2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58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12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29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8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80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5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36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3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0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17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2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76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1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887575" y="-12807950"/>
            <a:ext cx="18080038" cy="13560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377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5600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8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7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3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1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C6E36C95-53E1-4E62-A929-B19A5A17A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73025"/>
            <a:ext cx="82296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b="1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Mikronutrienty</a:t>
            </a:r>
            <a:endParaRPr lang="cs-CZ" altLang="cs-CZ" sz="4400" b="1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1AACF8EB-E1CA-46CA-8516-A47D1EA3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268414"/>
            <a:ext cx="87137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funkce biologických regulátorů a modulátorů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mohou ovlivnit genovou expresi, maximalizovat fyziologickou funkci, oddalovat či předcházet chronickým nemocem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Patří mezi ně </a:t>
            </a:r>
            <a:r>
              <a:rPr lang="cs-CZ" altLang="cs-CZ" sz="2000" b="1" dirty="0">
                <a:solidFill>
                  <a:schemeClr val="tx1"/>
                </a:solidFill>
              </a:rPr>
              <a:t>vitamíny a minerály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Vitamíny: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rozpustné ve vodě</a:t>
            </a:r>
            <a:r>
              <a:rPr lang="cs-CZ" altLang="cs-CZ" sz="2000" dirty="0">
                <a:solidFill>
                  <a:schemeClr val="tx1"/>
                </a:solidFill>
              </a:rPr>
              <a:t> (B1, B2, niacin, B6, </a:t>
            </a:r>
            <a:r>
              <a:rPr lang="cs-CZ" altLang="cs-CZ" sz="2000" dirty="0" err="1">
                <a:solidFill>
                  <a:schemeClr val="tx1"/>
                </a:solidFill>
              </a:rPr>
              <a:t>pantothenová</a:t>
            </a:r>
            <a:r>
              <a:rPr lang="cs-CZ" altLang="cs-CZ" sz="2000" dirty="0">
                <a:solidFill>
                  <a:schemeClr val="tx1"/>
                </a:solidFill>
              </a:rPr>
              <a:t> kyselina, biotin, listová kyselina, B12, C)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rozpustné v tucích</a:t>
            </a:r>
            <a:r>
              <a:rPr lang="cs-CZ" altLang="cs-CZ" sz="2000" dirty="0">
                <a:solidFill>
                  <a:schemeClr val="tx1"/>
                </a:solidFill>
              </a:rPr>
              <a:t> – tzv. </a:t>
            </a:r>
            <a:r>
              <a:rPr lang="cs-CZ" altLang="cs-CZ" sz="2000" dirty="0" err="1">
                <a:solidFill>
                  <a:schemeClr val="tx1"/>
                </a:solidFill>
              </a:rPr>
              <a:t>liposolubilní</a:t>
            </a:r>
            <a:r>
              <a:rPr lang="cs-CZ" altLang="cs-CZ" sz="2000" dirty="0">
                <a:solidFill>
                  <a:schemeClr val="tx1"/>
                </a:solidFill>
              </a:rPr>
              <a:t> (A, D, K, E)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Minerály: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základní prvky a </a:t>
            </a:r>
            <a:r>
              <a:rPr lang="cs-CZ" altLang="cs-CZ" sz="2000" i="1" dirty="0" err="1">
                <a:solidFill>
                  <a:schemeClr val="tx1"/>
                </a:solidFill>
              </a:rPr>
              <a:t>makroelementy</a:t>
            </a:r>
            <a:r>
              <a:rPr lang="cs-CZ" altLang="cs-CZ" sz="2000" dirty="0">
                <a:solidFill>
                  <a:schemeClr val="tx1"/>
                </a:solidFill>
              </a:rPr>
              <a:t> – přijímány v denních dávkách nad 100 mg (vápník, fosfor, hořčík, sodík, draslík, chlorid, síra)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mikroelementy – </a:t>
            </a:r>
            <a:r>
              <a:rPr lang="cs-CZ" altLang="cs-CZ" sz="2000" dirty="0">
                <a:solidFill>
                  <a:schemeClr val="tx1"/>
                </a:solidFill>
              </a:rPr>
              <a:t>denní příjem 1-100 mg</a:t>
            </a:r>
            <a:r>
              <a:rPr lang="cs-CZ" altLang="cs-CZ" sz="2000" i="1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(železo, zinek, mangan, fluor, měď) a </a:t>
            </a:r>
            <a:r>
              <a:rPr lang="cs-CZ" altLang="cs-CZ" sz="2000" i="1" dirty="0">
                <a:solidFill>
                  <a:schemeClr val="tx1"/>
                </a:solidFill>
              </a:rPr>
              <a:t>stopové prvky</a:t>
            </a:r>
            <a:r>
              <a:rPr lang="cs-CZ" altLang="cs-CZ" sz="2000" dirty="0">
                <a:solidFill>
                  <a:schemeClr val="tx1"/>
                </a:solidFill>
              </a:rPr>
              <a:t> – denní příjem v </a:t>
            </a:r>
            <a:r>
              <a:rPr lang="cs-CZ" altLang="cs-CZ" sz="2000" dirty="0" err="1">
                <a:solidFill>
                  <a:schemeClr val="tx1"/>
                </a:solidFill>
              </a:rPr>
              <a:t>μg</a:t>
            </a:r>
            <a:r>
              <a:rPr lang="cs-CZ" altLang="cs-CZ" sz="2000" dirty="0">
                <a:solidFill>
                  <a:schemeClr val="tx1"/>
                </a:solidFill>
              </a:rPr>
              <a:t> (</a:t>
            </a:r>
            <a:r>
              <a:rPr lang="cs-CZ" altLang="cs-CZ" sz="2000" dirty="0" err="1">
                <a:solidFill>
                  <a:schemeClr val="tx1"/>
                </a:solidFill>
              </a:rPr>
              <a:t>molybdén</a:t>
            </a:r>
            <a:r>
              <a:rPr lang="cs-CZ" altLang="cs-CZ" sz="2000" dirty="0">
                <a:solidFill>
                  <a:schemeClr val="tx1"/>
                </a:solidFill>
              </a:rPr>
              <a:t>, chrom, jód, selen, kobalt, arsen, bor, cín, křemík, nikl</a:t>
            </a:r>
            <a:r>
              <a:rPr lang="cs-CZ" alt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3535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C2543A3D-DBEC-4E23-9785-C6020D736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623889"/>
            <a:ext cx="82296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Seminutrienty</a:t>
            </a:r>
            <a:endParaRPr lang="cs-CZ" altLang="cs-CZ" sz="4000" b="1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59747" name="Text Box 2">
            <a:extLst>
              <a:ext uri="{FF2B5EF4-FFF2-40B4-BE49-F238E27FC236}">
                <a16:creationId xmlns:a16="http://schemas.microsoft.com/office/drawing/2014/main" id="{59370E34-44C6-46BF-A1FB-C7C9A651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1" y="1484314"/>
            <a:ext cx="87852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dirty="0">
                <a:latin typeface="Verdana" panose="020B0604030504040204" pitchFamily="34" charset="0"/>
              </a:rPr>
              <a:t>v rostlinné stravě </a:t>
            </a:r>
            <a:r>
              <a:rPr lang="cs-CZ" altLang="cs-CZ" dirty="0">
                <a:latin typeface="Verdana" panose="020B0604030504040204" pitchFamily="34" charset="0"/>
              </a:rPr>
              <a:t>(ovoce, zelenina, luštěniny, obiloviny)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dirty="0">
                <a:latin typeface="Verdana" panose="020B0604030504040204" pitchFamily="34" charset="0"/>
              </a:rPr>
              <a:t>mají na člověka biologický účinek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dirty="0">
                <a:latin typeface="Verdana" panose="020B0604030504040204" pitchFamily="34" charset="0"/>
              </a:rPr>
              <a:t>vláknina </a:t>
            </a:r>
            <a:r>
              <a:rPr lang="cs-CZ" altLang="cs-CZ" dirty="0">
                <a:latin typeface="Verdana" panose="020B0604030504040204" pitchFamily="34" charset="0"/>
              </a:rPr>
              <a:t>– reguluje trávení cukrů, tuků, zvětšuje objem stolice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dirty="0">
                <a:latin typeface="Verdana" panose="020B0604030504040204" pitchFamily="34" charset="0"/>
              </a:rPr>
              <a:t>tzv. </a:t>
            </a:r>
            <a:r>
              <a:rPr lang="cs-CZ" altLang="cs-CZ" b="1" dirty="0" err="1">
                <a:latin typeface="Verdana" panose="020B0604030504040204" pitchFamily="34" charset="0"/>
              </a:rPr>
              <a:t>fytoprotektivní</a:t>
            </a:r>
            <a:r>
              <a:rPr lang="cs-CZ" altLang="cs-CZ" b="1" dirty="0">
                <a:latin typeface="Verdana" panose="020B0604030504040204" pitchFamily="34" charset="0"/>
              </a:rPr>
              <a:t> látky = </a:t>
            </a:r>
            <a:r>
              <a:rPr lang="cs-CZ" altLang="cs-CZ" b="1" dirty="0" err="1">
                <a:latin typeface="Verdana" panose="020B0604030504040204" pitchFamily="34" charset="0"/>
              </a:rPr>
              <a:t>semiesenciální</a:t>
            </a:r>
            <a:r>
              <a:rPr lang="cs-CZ" altLang="cs-CZ" b="1" dirty="0">
                <a:latin typeface="Verdana" panose="020B0604030504040204" pitchFamily="34" charset="0"/>
              </a:rPr>
              <a:t> </a:t>
            </a:r>
            <a:r>
              <a:rPr lang="cs-CZ" altLang="cs-CZ" dirty="0">
                <a:latin typeface="Verdana" panose="020B0604030504040204" pitchFamily="34" charset="0"/>
              </a:rPr>
              <a:t>(</a:t>
            </a:r>
            <a:r>
              <a:rPr lang="cs-CZ" altLang="cs-CZ" i="1" dirty="0" err="1">
                <a:latin typeface="Verdana" panose="020B0604030504040204" pitchFamily="34" charset="0"/>
              </a:rPr>
              <a:t>antikarcinogenní</a:t>
            </a:r>
            <a:r>
              <a:rPr lang="cs-CZ" altLang="cs-CZ" i="1" dirty="0">
                <a:latin typeface="Verdana" panose="020B0604030504040204" pitchFamily="34" charset="0"/>
              </a:rPr>
              <a:t> a </a:t>
            </a:r>
            <a:r>
              <a:rPr lang="cs-CZ" altLang="cs-CZ" i="1" dirty="0" err="1">
                <a:latin typeface="Verdana" panose="020B0604030504040204" pitchFamily="34" charset="0"/>
              </a:rPr>
              <a:t>antiaterogenní</a:t>
            </a:r>
            <a:r>
              <a:rPr lang="cs-CZ" altLang="cs-CZ" i="1" dirty="0">
                <a:latin typeface="Verdana" panose="020B0604030504040204" pitchFamily="34" charset="0"/>
              </a:rPr>
              <a:t> účinky)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i="1" dirty="0">
                <a:latin typeface="Verdana" panose="020B0604030504040204" pitchFamily="34" charset="0"/>
              </a:rPr>
              <a:t>přírodní antibiotika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endParaRPr lang="cs-CZ" altLang="cs-CZ" b="1" i="1" dirty="0">
              <a:latin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FFF99"/>
              </a:buClr>
              <a:buNone/>
              <a:defRPr/>
            </a:pPr>
            <a:endParaRPr lang="cs-CZ" altLang="cs-CZ" b="1" i="1" dirty="0">
              <a:latin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FFF99"/>
              </a:buClr>
              <a:buNone/>
              <a:defRPr/>
            </a:pPr>
            <a:endParaRPr lang="cs-CZ" altLang="cs-CZ" b="1" i="1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  <a:defRPr/>
            </a:pPr>
            <a:r>
              <a:rPr lang="cs-CZ" altLang="cs-CZ" b="1" dirty="0">
                <a:latin typeface="Verdana" panose="020B0604030504040204" pitchFamily="34" charset="0"/>
              </a:rPr>
              <a:t>Dělení: </a:t>
            </a:r>
            <a:r>
              <a:rPr lang="cs-CZ" altLang="cs-CZ" b="1" dirty="0" err="1">
                <a:latin typeface="Verdana" panose="020B0604030504040204" pitchFamily="34" charset="0"/>
              </a:rPr>
              <a:t>flavonoidy</a:t>
            </a:r>
            <a:r>
              <a:rPr lang="cs-CZ" altLang="cs-CZ" b="1" dirty="0">
                <a:latin typeface="Verdana" panose="020B0604030504040204" pitchFamily="34" charset="0"/>
              </a:rPr>
              <a:t>, chlorofyly, inhibitory proteáz, indol a jeho deriváty, </a:t>
            </a:r>
            <a:r>
              <a:rPr lang="cs-CZ" altLang="cs-CZ" b="1" dirty="0" err="1">
                <a:latin typeface="Verdana" panose="020B0604030504040204" pitchFamily="34" charset="0"/>
              </a:rPr>
              <a:t>isothiocynáty</a:t>
            </a:r>
            <a:r>
              <a:rPr lang="cs-CZ" altLang="cs-CZ" b="1" dirty="0">
                <a:latin typeface="Verdana" panose="020B0604030504040204" pitchFamily="34" charset="0"/>
              </a:rPr>
              <a:t>, jednoduché </a:t>
            </a:r>
            <a:r>
              <a:rPr lang="cs-CZ" altLang="cs-CZ" b="1" dirty="0" err="1">
                <a:latin typeface="Verdana" panose="020B0604030504040204" pitchFamily="34" charset="0"/>
              </a:rPr>
              <a:t>polyfenolové</a:t>
            </a:r>
            <a:r>
              <a:rPr lang="cs-CZ" altLang="cs-CZ" b="1" dirty="0">
                <a:latin typeface="Verdana" panose="020B0604030504040204" pitchFamily="34" charset="0"/>
              </a:rPr>
              <a:t> sloučeniny, karotenoidy </a:t>
            </a:r>
            <a:r>
              <a:rPr lang="cs-CZ" altLang="cs-CZ" dirty="0">
                <a:latin typeface="Verdana" panose="020B0604030504040204" pitchFamily="34" charset="0"/>
              </a:rPr>
              <a:t>(α-karoten, β-karoten), </a:t>
            </a:r>
            <a:r>
              <a:rPr lang="cs-CZ" altLang="cs-CZ" b="1" dirty="0">
                <a:latin typeface="Verdana" panose="020B0604030504040204" pitchFamily="34" charset="0"/>
              </a:rPr>
              <a:t>sulfidy, terpeny</a:t>
            </a:r>
          </a:p>
        </p:txBody>
      </p:sp>
      <p:pic>
        <p:nvPicPr>
          <p:cNvPr id="159748" name="Picture 7" descr="VÃ½sledek obrÃ¡zku pro vlÃ¡kn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855913"/>
            <a:ext cx="15033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9" descr="VÃ½sledek obrÃ¡zku pro Äesn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608388"/>
            <a:ext cx="19970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5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103B4F8E-9148-46ED-BFB1-93E94ACD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620714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Nenutriční komponenty výživy</a:t>
            </a:r>
          </a:p>
        </p:txBody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1712914" y="1997075"/>
            <a:ext cx="8713787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látky nenutriční povahy - svým účinkem organismu prospěšné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součástí tzv. funkčních potravin = potravin s nutričním účinkem a dalším vlivem na funkci organismu </a:t>
            </a:r>
            <a:r>
              <a:rPr lang="cs-CZ" altLang="cs-CZ">
                <a:latin typeface="Verdana" panose="020B0604030504040204" pitchFamily="34" charset="0"/>
              </a:rPr>
              <a:t>(např. snížení rizika určitých onemocnění)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pod funkční složky potravin se kromě antioxidantů a rostlinných sterolů zařazují probiotika </a:t>
            </a:r>
            <a:r>
              <a:rPr lang="cs-CZ" altLang="cs-CZ">
                <a:latin typeface="Verdana" panose="020B0604030504040204" pitchFamily="34" charset="0"/>
              </a:rPr>
              <a:t>(zdraví prospěšné živé kultury bakterií)</a:t>
            </a:r>
            <a:r>
              <a:rPr lang="cs-CZ" altLang="cs-CZ" b="1">
                <a:latin typeface="Verdana" panose="020B0604030504040204" pitchFamily="34" charset="0"/>
              </a:rPr>
              <a:t> a prebiotika </a:t>
            </a:r>
            <a:r>
              <a:rPr lang="cs-CZ" altLang="cs-CZ">
                <a:latin typeface="Verdana" panose="020B0604030504040204" pitchFamily="34" charset="0"/>
              </a:rPr>
              <a:t>(oligosacharidy)</a:t>
            </a:r>
          </a:p>
        </p:txBody>
      </p:sp>
      <p:pic>
        <p:nvPicPr>
          <p:cNvPr id="161796" name="Picture 5" descr="VÃ½sledek obrÃ¡zku pro prebiot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5130801"/>
            <a:ext cx="15668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963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61B52D1E-39E4-4791-A13A-08A33AC4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Výživová hodnota</a:t>
            </a:r>
          </a:p>
        </p:txBody>
      </p:sp>
      <p:sp>
        <p:nvSpPr>
          <p:cNvPr id="163843" name="Text Box 2"/>
          <p:cNvSpPr txBox="1">
            <a:spLocks noChangeArrowheads="1"/>
          </p:cNvSpPr>
          <p:nvPr/>
        </p:nvSpPr>
        <p:spPr bwMode="auto">
          <a:xfrm>
            <a:off x="1979613" y="1989139"/>
            <a:ext cx="850741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>
                <a:latin typeface="Verdana" panose="020B0604030504040204" pitchFamily="34" charset="0"/>
              </a:rPr>
              <a:t>U dospělých na 1 g bílkovin a 1 g tuků připadají 4 g sacharidů. 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>
                <a:latin typeface="Verdana" panose="020B0604030504040204" pitchFamily="34" charset="0"/>
              </a:rPr>
              <a:t>Oxidací živin se získá: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>
                <a:latin typeface="Verdana" panose="020B0604030504040204" pitchFamily="34" charset="0"/>
              </a:rPr>
              <a:t>z 1 g bílkovin (stejně z 1 g sacharidů) 7,2 kJ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>
                <a:latin typeface="Verdana" panose="020B0604030504040204" pitchFamily="34" charset="0"/>
              </a:rPr>
              <a:t>z 1 g tuků		38,9 kJ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>
                <a:latin typeface="Verdana" panose="020B0604030504040204" pitchFamily="34" charset="0"/>
              </a:rPr>
              <a:t>z 1 g alkoholu	29,3 kJ</a:t>
            </a:r>
          </a:p>
        </p:txBody>
      </p:sp>
      <p:pic>
        <p:nvPicPr>
          <p:cNvPr id="163844" name="Picture 5" descr="VÃ½sledek obrÃ¡zku pro vÃ½Å¾ivovÃ¡ hodn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370388"/>
            <a:ext cx="31638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14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A4F52A6-13F1-495F-A429-6880C88D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27038"/>
            <a:ext cx="77644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2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Nevhodný způsob života</a:t>
            </a:r>
            <a:br>
              <a:rPr lang="cs-CZ" altLang="cs-CZ" sz="32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</a:br>
            <a:r>
              <a:rPr lang="cs-CZ" altLang="cs-CZ" sz="32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energeticky nepřiměřená a nevhodně složená výživa</a:t>
            </a:r>
          </a:p>
        </p:txBody>
      </p:sp>
      <p:sp>
        <p:nvSpPr>
          <p:cNvPr id="165891" name="Text Box 2"/>
          <p:cNvSpPr txBox="1">
            <a:spLocks noChangeArrowheads="1"/>
          </p:cNvSpPr>
          <p:nvPr/>
        </p:nvSpPr>
        <p:spPr bwMode="auto">
          <a:xfrm>
            <a:off x="4295776" y="2276476"/>
            <a:ext cx="626427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>
                <a:latin typeface="Verdana" panose="020B0604030504040204" pitchFamily="34" charset="0"/>
              </a:rPr>
              <a:t>zhoršuje riziko vzniku: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kardiovaskulárních onemocnění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zhoubných nádorů, obezity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nemocí jater a žlučníku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artrózy a osteoporózy</a:t>
            </a:r>
          </a:p>
        </p:txBody>
      </p:sp>
      <p:sp>
        <p:nvSpPr>
          <p:cNvPr id="165892" name="Rectangle 3"/>
          <p:cNvSpPr>
            <a:spLocks noChangeArrowheads="1"/>
          </p:cNvSpPr>
          <p:nvPr/>
        </p:nvSpPr>
        <p:spPr bwMode="auto">
          <a:xfrm>
            <a:off x="2090739" y="5229225"/>
            <a:ext cx="8237537" cy="1208088"/>
          </a:xfrm>
          <a:prstGeom prst="rect">
            <a:avLst/>
          </a:prstGeom>
          <a:solidFill>
            <a:srgbClr val="FF505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FF"/>
                </a:solidFill>
                <a:latin typeface="Times New Roman" panose="02020603050405020304" pitchFamily="18" charset="0"/>
              </a:rPr>
              <a:t>Pro českou stravu je typická  vysoká spotřeba tuků,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nadměrné solení a nedostatek  zeleniny a luštěnin.</a:t>
            </a:r>
          </a:p>
        </p:txBody>
      </p:sp>
      <p:pic>
        <p:nvPicPr>
          <p:cNvPr id="165893" name="Picture 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21097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33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ABE2477F-8FA2-45B6-84C1-4FB0C6F5B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868363"/>
            <a:ext cx="8447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Spotřební trendy dřívějších let</a:t>
            </a:r>
          </a:p>
        </p:txBody>
      </p:sp>
      <p:sp>
        <p:nvSpPr>
          <p:cNvPr id="167939" name="Text Box 2"/>
          <p:cNvSpPr txBox="1">
            <a:spLocks noChangeArrowheads="1"/>
          </p:cNvSpPr>
          <p:nvPr/>
        </p:nvSpPr>
        <p:spPr bwMode="auto">
          <a:xfrm>
            <a:off x="1808164" y="2097088"/>
            <a:ext cx="8497887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>
                <a:solidFill>
                  <a:srgbClr val="800000"/>
                </a:solidFill>
                <a:latin typeface="Verdana" panose="020B0604030504040204" pitchFamily="34" charset="0"/>
              </a:rPr>
              <a:t>V poválečných letech došlo k: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vzestupu spotřeby živočišných produktů, zejména masa, na úkor obilovin a brambor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stoupla spotřeba cukru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vysoká spotřeba soli (12 g/den)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stoupla spotřeba alkoholu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spotřeba vlákniny je nízká (20-25 g/den)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spotřeba askorbové kyseliny je nízká</a:t>
            </a:r>
          </a:p>
        </p:txBody>
      </p:sp>
      <p:pic>
        <p:nvPicPr>
          <p:cNvPr id="167940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5200650"/>
            <a:ext cx="15240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2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5452E903-DD1A-4A74-A8FE-B2045103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334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Vývoj posledních let</a:t>
            </a:r>
          </a:p>
        </p:txBody>
      </p:sp>
      <p:sp>
        <p:nvSpPr>
          <p:cNvPr id="169987" name="Text Box 2"/>
          <p:cNvSpPr txBox="1">
            <a:spLocks noChangeArrowheads="1"/>
          </p:cNvSpPr>
          <p:nvPr/>
        </p:nvSpPr>
        <p:spPr bwMode="auto">
          <a:xfrm>
            <a:off x="1712914" y="1916114"/>
            <a:ext cx="8497887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Z různých důvodů politické změny, které nastaly po listopadu 1989 ovlivnily i naši spotřebu.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Důvodů je několik: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b="1">
                <a:latin typeface="Verdana" panose="020B0604030504040204" pitchFamily="34" charset="0"/>
              </a:rPr>
              <a:t>liberalizace ekonomiky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b="1">
                <a:latin typeface="Verdana" panose="020B0604030504040204" pitchFamily="34" charset="0"/>
              </a:rPr>
              <a:t>pestřejší sortiment potravin na trhu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b="1">
                <a:latin typeface="Verdana" panose="020B0604030504040204" pitchFamily="34" charset="0"/>
              </a:rPr>
              <a:t>vyšší ceny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b="1">
                <a:latin typeface="Verdana" panose="020B0604030504040204" pitchFamily="34" charset="0"/>
              </a:rPr>
              <a:t>konkurující si požadavky na domácí rozpočet </a:t>
            </a:r>
            <a:r>
              <a:rPr lang="cs-CZ" altLang="cs-CZ">
                <a:latin typeface="Verdana" panose="020B0604030504040204" pitchFamily="34" charset="0"/>
              </a:rPr>
              <a:t>(bydlení, doprava, cestování,...)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Font typeface="Symbol" panose="05050102010706020507" pitchFamily="18" charset="2"/>
              <a:buChar char=""/>
            </a:pPr>
            <a:r>
              <a:rPr lang="cs-CZ" altLang="cs-CZ" b="1">
                <a:latin typeface="Verdana" panose="020B0604030504040204" pitchFamily="34" charset="0"/>
              </a:rPr>
              <a:t>větší zdravotní uvědomělost populace.</a:t>
            </a:r>
          </a:p>
        </p:txBody>
      </p:sp>
      <p:pic>
        <p:nvPicPr>
          <p:cNvPr id="169988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2784475"/>
            <a:ext cx="17716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47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10A97556-3CF2-4ADC-859E-F149AA8F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Některé ze změn jsou příznivé</a:t>
            </a:r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1954213" y="1960563"/>
            <a:ext cx="8229600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79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36600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  <a:tab pos="97202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pokles zbytečně vysoké spotřeby masa</a:t>
            </a:r>
            <a:r>
              <a:rPr lang="cs-CZ" altLang="cs-CZ" sz="2400">
                <a:latin typeface="Verdana" panose="020B0604030504040204" pitchFamily="34" charset="0"/>
              </a:rPr>
              <a:t>, která se nepříznivě odrážela i na příjmu tuků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pokles spotřeby tuků a posun spotřeby tuků ve prospěch margarínů a olejů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Font typeface="Symbol" panose="05050102010706020507" pitchFamily="18" charset="2"/>
              <a:buChar char=""/>
            </a:pPr>
            <a:r>
              <a:rPr lang="cs-CZ" altLang="cs-CZ" sz="2400" b="1">
                <a:latin typeface="Verdana" panose="020B0604030504040204" pitchFamily="34" charset="0"/>
              </a:rPr>
              <a:t>vyšší spotřeba zeleniny a ovoce</a:t>
            </a:r>
            <a:r>
              <a:rPr lang="cs-CZ" altLang="cs-CZ" sz="2400">
                <a:latin typeface="Verdana" panose="020B0604030504040204" pitchFamily="34" charset="0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>
                <a:latin typeface="Verdana" panose="020B0604030504040204" pitchFamily="34" charset="0"/>
              </a:rPr>
              <a:t>	která je, doufejme, začátkem dalšího vzestupu.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•"/>
            </a:pPr>
            <a:r>
              <a:rPr lang="cs-CZ" altLang="cs-CZ" sz="2400">
                <a:latin typeface="Verdana" panose="020B0604030504040204" pitchFamily="34" charset="0"/>
              </a:rPr>
              <a:t>Ne zcela jednoznačně lze hodnotit                  </a:t>
            </a:r>
            <a:r>
              <a:rPr lang="cs-CZ" altLang="cs-CZ" sz="2400" b="1">
                <a:latin typeface="Verdana" panose="020B0604030504040204" pitchFamily="34" charset="0"/>
              </a:rPr>
              <a:t>pokles spotřeby mléka a mléčných výrobků, nepříznivá je nízká spotřeba ryb</a:t>
            </a:r>
          </a:p>
        </p:txBody>
      </p:sp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1"/>
            <a:ext cx="838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3860800"/>
            <a:ext cx="18002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17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91994D00-8EE4-4066-A66F-3EEC295E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Výživa a zdraví</a:t>
            </a:r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-279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>
                <a:latin typeface="Verdana" panose="020B0604030504040204" pitchFamily="34" charset="0"/>
              </a:rPr>
              <a:t>Vysoká frekvence hyperlipoproteinémií = vysoká mortalita na KVS nemoci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400" b="1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příjem cholesterolu &lt; 300 – 400 mg/den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příjem vlákniny &gt; 15 g/den </a:t>
            </a:r>
            <a:r>
              <a:rPr lang="cs-CZ" altLang="cs-CZ" sz="2400">
                <a:latin typeface="Verdana" panose="020B0604030504040204" pitchFamily="34" charset="0"/>
              </a:rPr>
              <a:t>(tzn. zhruba 400 – 500 g ovoce a zeleniny)</a:t>
            </a:r>
            <a:r>
              <a:rPr lang="cs-CZ" altLang="cs-CZ" sz="2400" b="1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ideální cholesterolémie &lt; 5,2 mmol/l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400" b="1">
                <a:latin typeface="Verdana" panose="020B0604030504040204" pitchFamily="34" charset="0"/>
              </a:rPr>
              <a:t>koncentrace triacylglycerolů &lt; 2,2 mmol/l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400" b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02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F7736B23-DF6E-4033-9393-B2AB3075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3739"/>
            <a:ext cx="8229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Zásady zdravé výživy dětí a mládeže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6427005-7BF9-483C-8833-029779323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60576"/>
            <a:ext cx="8991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 marL="736600" indent="-2794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pravidelný stravovací režim </a:t>
            </a:r>
            <a:r>
              <a:rPr lang="cs-CZ" altLang="cs-CZ" sz="2000" dirty="0">
                <a:solidFill>
                  <a:schemeClr val="tx1"/>
                </a:solidFill>
              </a:rPr>
              <a:t>– konzumace 5 – 6 jídel denně, energeticky přiměřených (snídaně 25 %, přesnídávka 15 %, oběd 35 – 40%, svačina 10% a večeře 15 % denní energetické dávky)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dostatečný příjem tekutin</a:t>
            </a:r>
            <a:r>
              <a:rPr lang="cs-CZ" altLang="cs-CZ" sz="2000" b="1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– mléko, ovocné čaje a šťávy místo sladkých limonád.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dostatečný příjem bílkovin </a:t>
            </a:r>
            <a:r>
              <a:rPr lang="cs-CZ" altLang="cs-CZ" sz="2200" dirty="0">
                <a:solidFill>
                  <a:schemeClr val="tx1"/>
                </a:solidFill>
              </a:rPr>
              <a:t>v denním jídelníčku:</a:t>
            </a:r>
          </a:p>
          <a:p>
            <a:pPr lvl="1">
              <a:spcBef>
                <a:spcPts val="500"/>
              </a:spcBef>
              <a:buClr>
                <a:srgbClr val="FFFFFF"/>
              </a:buClr>
              <a:buSzPct val="100000"/>
              <a:buFont typeface="Verdana" pitchFamily="32" charset="0"/>
              <a:buChar char="–"/>
              <a:defRPr/>
            </a:pPr>
            <a:r>
              <a:rPr lang="cs-CZ" altLang="cs-CZ" sz="2000" b="1" i="1" dirty="0">
                <a:solidFill>
                  <a:schemeClr val="tx1"/>
                </a:solidFill>
              </a:rPr>
              <a:t>maso 3-4 x týdně </a:t>
            </a:r>
            <a:r>
              <a:rPr lang="cs-CZ" altLang="cs-CZ" sz="2000" dirty="0">
                <a:solidFill>
                  <a:schemeClr val="tx1"/>
                </a:solidFill>
              </a:rPr>
              <a:t>(libové, vařené, dušené nebo slabo pečené)</a:t>
            </a:r>
          </a:p>
          <a:p>
            <a:pPr lvl="1">
              <a:spcBef>
                <a:spcPts val="500"/>
              </a:spcBef>
              <a:buClr>
                <a:srgbClr val="FFFFFF"/>
              </a:buClr>
              <a:buSzPct val="100000"/>
              <a:buFont typeface="Verdana" pitchFamily="32" charset="0"/>
              <a:buChar char="–"/>
              <a:defRPr/>
            </a:pPr>
            <a:r>
              <a:rPr lang="cs-CZ" altLang="cs-CZ" sz="2000" b="1" i="1" dirty="0">
                <a:solidFill>
                  <a:schemeClr val="tx1"/>
                </a:solidFill>
              </a:rPr>
              <a:t>vejce 2-3 ks týdně</a:t>
            </a:r>
          </a:p>
          <a:p>
            <a:pPr lvl="1">
              <a:spcBef>
                <a:spcPts val="500"/>
              </a:spcBef>
              <a:buClr>
                <a:srgbClr val="FFFF70"/>
              </a:buClr>
              <a:buSzPct val="100000"/>
              <a:buFont typeface="Verdana" pitchFamily="32" charset="0"/>
              <a:buChar char="–"/>
              <a:defRPr/>
            </a:pPr>
            <a:r>
              <a:rPr lang="cs-CZ" altLang="cs-CZ" sz="2000" b="1" i="1" dirty="0">
                <a:solidFill>
                  <a:schemeClr val="tx1"/>
                </a:solidFill>
              </a:rPr>
              <a:t>mléko a mléčné výrobky </a:t>
            </a:r>
            <a:r>
              <a:rPr lang="cs-CZ" altLang="cs-CZ" sz="2000" dirty="0">
                <a:solidFill>
                  <a:schemeClr val="tx1"/>
                </a:solidFill>
              </a:rPr>
              <a:t>(jogurt, tvaroh, sýry) </a:t>
            </a:r>
          </a:p>
          <a:p>
            <a:pPr marL="457200" lvl="1" indent="0">
              <a:spcBef>
                <a:spcPts val="500"/>
              </a:spcBef>
              <a:buClr>
                <a:srgbClr val="FFFFFF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   v množství odpovídajícímu 1/3 l mléka na den </a:t>
            </a:r>
          </a:p>
        </p:txBody>
      </p:sp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5157788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69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8E53520-339E-4BA4-B243-40F4790F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1268414"/>
            <a:ext cx="8062913" cy="2160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b="1" dirty="0">
                <a:solidFill>
                  <a:srgbClr val="161616"/>
                </a:solidFill>
                <a:latin typeface="Arial" charset="0"/>
              </a:rPr>
              <a:t>Výživa </a:t>
            </a:r>
            <a:br>
              <a:rPr lang="cs-CZ" altLang="cs-CZ" sz="3600" b="1" dirty="0">
                <a:solidFill>
                  <a:srgbClr val="161616"/>
                </a:solidFill>
                <a:latin typeface="Arial" charset="0"/>
              </a:rPr>
            </a:br>
            <a:r>
              <a:rPr lang="cs-CZ" altLang="cs-CZ" sz="3600" b="1" dirty="0">
                <a:solidFill>
                  <a:srgbClr val="161616"/>
                </a:solidFill>
                <a:latin typeface="Arial" charset="0"/>
              </a:rPr>
              <a:t>Tělesná aktivita</a:t>
            </a:r>
            <a:r>
              <a:rPr lang="cs-CZ" alt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alt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altLang="cs-CZ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altLang="cs-CZ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altLang="cs-CZ" sz="3000" b="1" dirty="0">
                <a:solidFill>
                  <a:srgbClr val="858585"/>
                </a:solidFill>
                <a:latin typeface="Arial" charset="0"/>
              </a:rPr>
              <a:t>Zdravotní rizika a možnosti jejich ovlivnění</a:t>
            </a: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5735639" y="5184775"/>
            <a:ext cx="4581525" cy="1339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70000"/>
              <a:buNone/>
            </a:pPr>
            <a:r>
              <a:rPr lang="cs-CZ" altLang="cs-CZ" sz="1400" b="1">
                <a:latin typeface="Verdana" panose="020B0604030504040204" pitchFamily="34" charset="0"/>
              </a:rPr>
              <a:t>Mgr. Gabriela Světnická</a:t>
            </a:r>
            <a:br>
              <a:rPr lang="cs-CZ" altLang="cs-CZ" sz="1400" b="1">
                <a:latin typeface="Verdana" panose="020B0604030504040204" pitchFamily="34" charset="0"/>
              </a:rPr>
            </a:br>
            <a:r>
              <a:rPr lang="cs-CZ" altLang="cs-CZ" sz="1400" b="1">
                <a:latin typeface="Verdana" panose="020B0604030504040204" pitchFamily="34" charset="0"/>
              </a:rPr>
              <a:t>ÚSTAV OŠETŘOVATELSTVÍ FVP</a:t>
            </a:r>
            <a:br>
              <a:rPr lang="cs-CZ" altLang="cs-CZ" sz="1400" b="1">
                <a:latin typeface="Verdana" panose="020B0604030504040204" pitchFamily="34" charset="0"/>
              </a:rPr>
            </a:br>
            <a:r>
              <a:rPr lang="cs-CZ" altLang="cs-CZ" sz="1400" b="1">
                <a:latin typeface="Verdana" panose="020B0604030504040204" pitchFamily="34" charset="0"/>
              </a:rPr>
              <a:t>SLU V OPAVĚ</a:t>
            </a:r>
            <a:br>
              <a:rPr lang="cs-CZ" altLang="cs-CZ" sz="1400" b="1">
                <a:latin typeface="Verdana" panose="020B0604030504040204" pitchFamily="34" charset="0"/>
              </a:rPr>
            </a:br>
            <a:r>
              <a:rPr lang="cs-CZ" altLang="cs-CZ" sz="1400" b="1">
                <a:latin typeface="Verdana" panose="020B0604030504040204" pitchFamily="34" charset="0"/>
              </a:rPr>
              <a:t> 2020</a:t>
            </a:r>
          </a:p>
        </p:txBody>
      </p:sp>
      <p:pic>
        <p:nvPicPr>
          <p:cNvPr id="141316" name="Picture 5" descr="Výsledek obrázku pro výž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132264"/>
            <a:ext cx="39909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59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6AE49AB9-E2CC-4CD6-86CB-74318C36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938213"/>
            <a:ext cx="82296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Zásady zdravé výživy dětí a mládeže</a:t>
            </a:r>
          </a:p>
        </p:txBody>
      </p:sp>
      <p:sp>
        <p:nvSpPr>
          <p:cNvPr id="178179" name="Text Box 2"/>
          <p:cNvSpPr txBox="1">
            <a:spLocks noChangeArrowheads="1"/>
          </p:cNvSpPr>
          <p:nvPr/>
        </p:nvSpPr>
        <p:spPr bwMode="auto">
          <a:xfrm>
            <a:off x="1689101" y="1773238"/>
            <a:ext cx="850741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ryby nebo rybí výrobky </a:t>
            </a:r>
            <a:r>
              <a:rPr lang="cs-CZ" altLang="cs-CZ" sz="2000">
                <a:latin typeface="Verdana" panose="020B0604030504040204" pitchFamily="34" charset="0"/>
              </a:rPr>
              <a:t>(zdroj nenasycených mastných kyselin a jódu) – </a:t>
            </a:r>
            <a:r>
              <a:rPr lang="cs-CZ" altLang="cs-CZ" sz="2000" b="1">
                <a:latin typeface="Verdana" panose="020B0604030504040204" pitchFamily="34" charset="0"/>
              </a:rPr>
              <a:t>alespoň 1 x týdně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konzumace zeleniny a ovoce nejméně 3 x denně </a:t>
            </a:r>
            <a:r>
              <a:rPr lang="cs-CZ" altLang="cs-CZ" sz="2000">
                <a:latin typeface="Verdana" panose="020B0604030504040204" pitchFamily="34" charset="0"/>
              </a:rPr>
              <a:t>– zdroj vitaminů, minerálů, stopových prvků a vlákniny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zařazování celozrnného chleba a pečiva, obilovin, luštěnin, olejnatých semen a sóji do jídelníčku dítěte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skladba tuků ve prospěch rostlinných tuků a olejů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omezování příjmu uzenin, tučných, slaných a pikantních pokrmů a sladkostí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vytváření žádoucích stravovacích postojů a návyků</a:t>
            </a:r>
          </a:p>
        </p:txBody>
      </p:sp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157788"/>
            <a:ext cx="139858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378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F2A080F1-5365-4BB2-8B13-CD5AA408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1"/>
            <a:ext cx="82296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Výživa ve stáří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5C8CCD66-7754-449F-9E2B-FE38F6CC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96976"/>
            <a:ext cx="8605838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 marL="736600" indent="-279400"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 indent="-222250"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lvl="2"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Podvýživa - častý nález u seniorů. 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     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b="1" i="1" dirty="0">
                <a:solidFill>
                  <a:schemeClr val="tx1"/>
                </a:solidFill>
              </a:rPr>
              <a:t>Důsledky podvýživy:</a:t>
            </a:r>
          </a:p>
          <a:p>
            <a:pPr marL="6350" indent="0">
              <a:spcBef>
                <a:spcPts val="500"/>
              </a:spcBef>
              <a:buClr>
                <a:srgbClr val="FFFF99"/>
              </a:buClr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     - pokles tělesné hmotnosti</a:t>
            </a:r>
          </a:p>
          <a:p>
            <a:pPr marL="6350" indent="0">
              <a:spcBef>
                <a:spcPts val="500"/>
              </a:spcBef>
              <a:buClr>
                <a:srgbClr val="FFFF99"/>
              </a:buClr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     - pokles proteosyntézy</a:t>
            </a:r>
          </a:p>
          <a:p>
            <a:pPr marL="457200" lvl="1" indent="0">
              <a:spcBef>
                <a:spcPts val="500"/>
              </a:spcBef>
              <a:buClr>
                <a:srgbClr val="FFFFFF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pokles syntézy proteinů zodpovědných za imunitní funkci</a:t>
            </a:r>
          </a:p>
          <a:p>
            <a:pPr marL="457200" lvl="1" indent="0">
              <a:spcBef>
                <a:spcPts val="500"/>
              </a:spcBef>
              <a:buClr>
                <a:srgbClr val="FFFFFF"/>
              </a:buClr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- zhoršené hojení ran – operačních, traumatických</a:t>
            </a:r>
          </a:p>
          <a:p>
            <a:pPr marL="457200" lvl="1" indent="0">
              <a:spcBef>
                <a:spcPts val="500"/>
              </a:spcBef>
              <a:buClr>
                <a:srgbClr val="FFFFFF"/>
              </a:buClr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- spojené se snížením přísunu tekutin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</a:p>
          <a:p>
            <a:pPr marL="920750" lvl="2" indent="0">
              <a:spcBef>
                <a:spcPts val="450"/>
              </a:spcBef>
              <a:buClr>
                <a:srgbClr val="FFFF99"/>
              </a:buClr>
              <a:buSzPct val="100000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závratě, tranzitorní ischemické ataky, mozkové cévní příhody</a:t>
            </a:r>
          </a:p>
          <a:p>
            <a:pPr marL="920750" lvl="2" indent="0">
              <a:spcBef>
                <a:spcPts val="450"/>
              </a:spcBef>
              <a:buClr>
                <a:srgbClr val="FFFF99"/>
              </a:buClr>
              <a:buSzPct val="100000"/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flebotrombózy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s možnými následnými plicními emboliemi</a:t>
            </a:r>
          </a:p>
          <a:p>
            <a:pPr marL="920750" lvl="2" indent="0">
              <a:spcBef>
                <a:spcPts val="450"/>
              </a:spcBef>
              <a:buClr>
                <a:srgbClr val="FFFF99"/>
              </a:buClr>
              <a:buSzPct val="100000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snížení prokrvení ledvin vede k menší tvorbě koncentrované moči </a:t>
            </a:r>
            <a:r>
              <a:rPr lang="cs-CZ" altLang="cs-CZ" dirty="0">
                <a:solidFill>
                  <a:schemeClr val="tx1"/>
                </a:solidFill>
              </a:rPr>
              <a:t>– riziko rozvoje močové infekce, příp. urosepse</a:t>
            </a:r>
          </a:p>
        </p:txBody>
      </p:sp>
    </p:spTree>
    <p:extLst>
      <p:ext uri="{BB962C8B-B14F-4D97-AF65-F5344CB8AC3E}">
        <p14:creationId xmlns:p14="http://schemas.microsoft.com/office/powerpoint/2010/main" val="3689976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F92042D5-4715-45B5-B54B-93C1C68C8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73100"/>
            <a:ext cx="8229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Příčiny zhoršení výživy ve stáří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FF466C4-E935-423A-88C5-ABC98BE3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1" y="2133600"/>
            <a:ext cx="88931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ekonomické důvody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psychosociální izolace, deprese, demence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neschopnost zorganizovat si činností v souvislosti s konzumem jídla</a:t>
            </a:r>
            <a:r>
              <a:rPr lang="cs-CZ" altLang="cs-CZ" sz="2000" dirty="0">
                <a:solidFill>
                  <a:schemeClr val="tx1"/>
                </a:solidFill>
              </a:rPr>
              <a:t>: schopnost dojít si nakoupit, donést si nákup, řádně uskladnit potraviny, připravit jídlo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poruchy hybnosti končetin v důsledku mozkových cévních příhod, artróz kyčelních a kolenních kloubů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poruchy polykání, snížení tvorby slin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 err="1">
                <a:solidFill>
                  <a:schemeClr val="tx1"/>
                </a:solidFill>
              </a:rPr>
              <a:t>hypogeusie</a:t>
            </a:r>
            <a:r>
              <a:rPr lang="cs-CZ" altLang="cs-CZ" sz="2000" b="1" dirty="0">
                <a:solidFill>
                  <a:schemeClr val="tx1"/>
                </a:solidFill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</a:rPr>
              <a:t>hyposmie</a:t>
            </a:r>
            <a:r>
              <a:rPr lang="cs-CZ" altLang="cs-CZ" sz="2000" b="1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(poruchy čichu a chuti)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ztráta zubů, problémy se zubní protézou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poruchy žvýkání tuhých soust</a:t>
            </a:r>
          </a:p>
          <a:p>
            <a:pPr>
              <a:spcBef>
                <a:spcPts val="500"/>
              </a:spcBef>
              <a:buSzPct val="100000"/>
              <a:defRPr/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2276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868863"/>
            <a:ext cx="18192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4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B1F5DA52-52BD-4224-A498-4C294875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765175"/>
            <a:ext cx="8229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Prevence poruch výživy u seniorů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264BD71-9ABE-4CB2-BE09-4F25AC25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43076"/>
            <a:ext cx="8351838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 indent="-2794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Znát problémy konkrétního člověka – definovat, umět je ovlivnit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Znát somatický a psychický stav klienta, ekonomické možnosti, jeho vztahy s blízkými příbuznými a se sousedy.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Zajistit dostatečnou výživu pomocí sousedů, známých, příbuzných, </a:t>
            </a:r>
            <a:r>
              <a:rPr lang="cs-CZ" altLang="cs-CZ" sz="2000" dirty="0">
                <a:solidFill>
                  <a:schemeClr val="tx1"/>
                </a:solidFill>
              </a:rPr>
              <a:t>příp. zajistit pečovatelskou službu, event. dům s pečovatelskou péčí, domov důchodců či jiné sociální, respektive charitativní zařízení.</a:t>
            </a:r>
          </a:p>
          <a:p>
            <a:pPr>
              <a:spcBef>
                <a:spcPts val="600"/>
              </a:spcBef>
              <a:buSzPct val="100000"/>
              <a:defRPr/>
            </a:pP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ts val="600"/>
              </a:spcBef>
              <a:buSzPct val="100000"/>
              <a:defRPr/>
            </a:pPr>
            <a:r>
              <a:rPr lang="cs-CZ" altLang="cs-CZ" sz="2400" b="1" i="1" dirty="0">
                <a:solidFill>
                  <a:schemeClr val="bg1">
                    <a:lumMod val="25000"/>
                  </a:schemeClr>
                </a:solidFill>
              </a:rPr>
              <a:t>V zásadě je nutné zabezpečit </a:t>
            </a:r>
          </a:p>
          <a:p>
            <a:pPr lvl="1">
              <a:spcBef>
                <a:spcPts val="600"/>
              </a:spcBef>
              <a:buSzPct val="100000"/>
              <a:defRPr/>
            </a:pPr>
            <a:r>
              <a:rPr lang="cs-CZ" altLang="cs-CZ" sz="2400" b="1" i="1" dirty="0">
                <a:solidFill>
                  <a:schemeClr val="bg1">
                    <a:lumMod val="25000"/>
                  </a:schemeClr>
                </a:solidFill>
              </a:rPr>
              <a:t>alespoň jedno velké teplé jídlo </a:t>
            </a:r>
          </a:p>
          <a:p>
            <a:pPr lvl="1">
              <a:spcBef>
                <a:spcPts val="600"/>
              </a:spcBef>
              <a:buSzPct val="100000"/>
              <a:defRPr/>
            </a:pPr>
            <a:r>
              <a:rPr lang="cs-CZ" altLang="cs-CZ" sz="2400" b="1" i="1" dirty="0">
                <a:solidFill>
                  <a:schemeClr val="bg1">
                    <a:lumMod val="25000"/>
                  </a:schemeClr>
                </a:solidFill>
              </a:rPr>
              <a:t>denně.</a:t>
            </a:r>
          </a:p>
        </p:txBody>
      </p:sp>
      <p:pic>
        <p:nvPicPr>
          <p:cNvPr id="184324" name="Picture 7" descr="VÃ½sledek obrÃ¡zku pro senior str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4" y="4941888"/>
            <a:ext cx="2200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57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5C580016-194E-41BD-859F-5930C7AD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49275"/>
            <a:ext cx="868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Výživa v prevenci nádorových onemocnění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346C519-2D7A-4D21-83DA-C128EA0B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916114"/>
            <a:ext cx="89281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Obecné doporučení pro veřejnost:</a:t>
            </a:r>
          </a:p>
          <a:p>
            <a:pPr>
              <a:spcBef>
                <a:spcPts val="500"/>
              </a:spcBef>
              <a:buSzPct val="100000"/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Omezit příjem tuku na 30 % celkového příjmu energie.</a:t>
            </a: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Zvýšit příjem vlákniny na 20 – 30 g denně.</a:t>
            </a: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Denně konzumovat 400 g ovoce a zeleniny.</a:t>
            </a: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Vyvarovat se obezity.</a:t>
            </a: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Alkoholické nápoje konzumovat umírněně.</a:t>
            </a:r>
          </a:p>
          <a:p>
            <a:pPr lvl="2"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Minimálně jíst nasolované, nakládané a uzené potraviny.</a:t>
            </a:r>
          </a:p>
          <a:p>
            <a:pPr>
              <a:spcBef>
                <a:spcPts val="500"/>
              </a:spcBef>
              <a:buSzPct val="100000"/>
              <a:defRPr/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6372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4724401"/>
            <a:ext cx="11049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93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74C857B2-880D-4B13-BB0D-F4A250AD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44476"/>
            <a:ext cx="74882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Výživa u rozvinutých </a:t>
            </a:r>
            <a:br>
              <a:rPr lang="cs-CZ" altLang="cs-CZ" sz="3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</a:br>
            <a:r>
              <a:rPr lang="cs-CZ" altLang="cs-CZ" sz="3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nádorových onemocnění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1A38D603-D85D-448E-8F46-FA3B8924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284538"/>
            <a:ext cx="86868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SzPct val="100000"/>
              <a:defRPr/>
            </a:pP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zvláště intenzivní u osob se známkami </a:t>
            </a:r>
            <a:r>
              <a:rPr lang="cs-CZ" altLang="cs-CZ" sz="2200" b="1" dirty="0">
                <a:solidFill>
                  <a:schemeClr val="tx1"/>
                </a:solidFill>
              </a:rPr>
              <a:t>malnutrice</a:t>
            </a:r>
            <a:r>
              <a:rPr lang="cs-CZ" altLang="cs-CZ" sz="22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speciální preparáty </a:t>
            </a:r>
            <a:r>
              <a:rPr lang="cs-CZ" altLang="cs-CZ" sz="2200" b="1" dirty="0">
                <a:solidFill>
                  <a:schemeClr val="tx1"/>
                </a:solidFill>
              </a:rPr>
              <a:t>parenterální či enterální výživy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nutná pro zlepšení </a:t>
            </a:r>
            <a:r>
              <a:rPr lang="cs-CZ" altLang="cs-CZ" sz="2200" b="1" dirty="0">
                <a:solidFill>
                  <a:schemeClr val="tx1"/>
                </a:solidFill>
              </a:rPr>
              <a:t>tolerance radioterapie a chemoterapie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pro prevenci komplikací chirurgických výkonů, zejména dehiscencí operačních ran a septických komplikací</a:t>
            </a:r>
          </a:p>
        </p:txBody>
      </p:sp>
      <p:sp>
        <p:nvSpPr>
          <p:cNvPr id="188420" name="Oval 3"/>
          <p:cNvSpPr>
            <a:spLocks noChangeArrowheads="1"/>
          </p:cNvSpPr>
          <p:nvPr/>
        </p:nvSpPr>
        <p:spPr bwMode="auto">
          <a:xfrm>
            <a:off x="4186238" y="1773238"/>
            <a:ext cx="3657600" cy="1371600"/>
          </a:xfrm>
          <a:prstGeom prst="ellipse">
            <a:avLst/>
          </a:prstGeom>
          <a:solidFill>
            <a:srgbClr val="FF505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Nutriční podpora</a:t>
            </a:r>
          </a:p>
        </p:txBody>
      </p:sp>
    </p:spTree>
    <p:extLst>
      <p:ext uri="{BB962C8B-B14F-4D97-AF65-F5344CB8AC3E}">
        <p14:creationId xmlns:p14="http://schemas.microsoft.com/office/powerpoint/2010/main" val="4197468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/>
          <p:cNvSpPr txBox="1">
            <a:spLocks noChangeArrowheads="1"/>
          </p:cNvSpPr>
          <p:nvPr/>
        </p:nvSpPr>
        <p:spPr bwMode="auto">
          <a:xfrm>
            <a:off x="1752600" y="1141413"/>
            <a:ext cx="86868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Doporučení k prevenci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potravinové alergie u dětí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16D727F-BFD3-4B14-BF9B-D1127ED8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2349501"/>
            <a:ext cx="89630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Absence potenciálních alergenů ve výživě matky </a:t>
            </a:r>
            <a:r>
              <a:rPr lang="cs-CZ" altLang="cs-CZ" sz="2200" dirty="0">
                <a:solidFill>
                  <a:schemeClr val="tx1"/>
                </a:solidFill>
              </a:rPr>
              <a:t>(poslední trimestr gravidity, laktace)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Podpora kojení</a:t>
            </a:r>
          </a:p>
          <a:p>
            <a:pPr>
              <a:spcBef>
                <a:spcPts val="6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Zavádění solidní stravy </a:t>
            </a:r>
            <a:r>
              <a:rPr lang="cs-CZ" altLang="cs-CZ" sz="2200" dirty="0">
                <a:solidFill>
                  <a:schemeClr val="tx1"/>
                </a:solidFill>
              </a:rPr>
              <a:t>(příkrmy) </a:t>
            </a:r>
            <a:r>
              <a:rPr lang="cs-CZ" altLang="cs-CZ" sz="2200" b="1" dirty="0">
                <a:solidFill>
                  <a:schemeClr val="tx1"/>
                </a:solidFill>
              </a:rPr>
              <a:t>podle současných doporučení, tj. v 5. měsíci. </a:t>
            </a:r>
            <a:r>
              <a:rPr lang="cs-CZ" altLang="cs-CZ" sz="2200" dirty="0">
                <a:solidFill>
                  <a:schemeClr val="tx1"/>
                </a:solidFill>
              </a:rPr>
              <a:t>U dětí s anamnestickou zátěží je doporučováno podávat solidní stravu ve formě příkrmů až po 1. půlroce věku, kravské mléko po dosažení 1 roku života, vejce, arašídy, ryby až ve 2 letech.</a:t>
            </a:r>
          </a:p>
          <a:p>
            <a:pPr>
              <a:spcBef>
                <a:spcPts val="55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Přerušit kouření rodičů</a:t>
            </a:r>
            <a:r>
              <a:rPr lang="cs-CZ" altLang="cs-CZ" sz="2200" dirty="0">
                <a:solidFill>
                  <a:schemeClr val="tx1"/>
                </a:solidFill>
              </a:rPr>
              <a:t>, odstranit zvířecí chlupy, plísně, roztoče, prach v domácnosti, zvláště v dětském pokoji. </a:t>
            </a:r>
          </a:p>
          <a:p>
            <a:pPr>
              <a:spcBef>
                <a:spcPts val="550"/>
              </a:spcBef>
              <a:buSzPct val="100000"/>
              <a:defRPr/>
            </a:pPr>
            <a:endParaRPr lang="cs-CZ" altLang="cs-CZ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634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C47923AF-07C2-4555-ADBD-B860FAB10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620714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Kontaminující cizorodé látky v potravě</a:t>
            </a:r>
          </a:p>
        </p:txBody>
      </p:sp>
      <p:sp>
        <p:nvSpPr>
          <p:cNvPr id="192515" name="Text Box 2"/>
          <p:cNvSpPr txBox="1">
            <a:spLocks noChangeArrowheads="1"/>
          </p:cNvSpPr>
          <p:nvPr/>
        </p:nvSpPr>
        <p:spPr bwMode="auto">
          <a:xfrm>
            <a:off x="1919288" y="2392364"/>
            <a:ext cx="82296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kadmium, olovo, rtuť, arsen, hliník, dusičnany, polychlorované bifenyly, estery kyseliny ftalové a další</a:t>
            </a:r>
          </a:p>
          <a:p>
            <a:pPr>
              <a:spcBef>
                <a:spcPts val="600"/>
              </a:spcBef>
              <a:buNone/>
            </a:pPr>
            <a:endParaRPr lang="cs-CZ" altLang="cs-CZ" b="1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Do potravního řetězce se dostávají: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ze znečištěného životního prostředí </a:t>
            </a:r>
            <a:r>
              <a:rPr lang="cs-CZ" altLang="cs-CZ">
                <a:latin typeface="Verdana" panose="020B0604030504040204" pitchFamily="34" charset="0"/>
              </a:rPr>
              <a:t>(spadem, půdou, vodou)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při používání agrochemie a šlechtictví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během užité potravinářské technologie, výroby, balení a transportu</a:t>
            </a:r>
          </a:p>
        </p:txBody>
      </p:sp>
    </p:spTree>
    <p:extLst>
      <p:ext uri="{BB962C8B-B14F-4D97-AF65-F5344CB8AC3E}">
        <p14:creationId xmlns:p14="http://schemas.microsoft.com/office/powerpoint/2010/main" val="4218323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ABA0C8A3-82FB-49EC-A144-4B32937A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36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Regulace hmotnosti</a:t>
            </a: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F65315E7-439B-4B16-8DB8-ED1802C0A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25538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>
              <a:spcBef>
                <a:spcPts val="250"/>
              </a:spcBef>
              <a:buSzPct val="100000"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 algn="ctr">
              <a:spcBef>
                <a:spcPts val="500"/>
              </a:spcBef>
              <a:buSzPct val="100000"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Nadměrná hmotnost s sebou přináší některá vážná zdravotní rizika</a:t>
            </a:r>
            <a:r>
              <a:rPr lang="cs-CZ" altLang="cs-CZ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zvyšuje riziko vzniku hypertenze a onemocnění srdce a cév nadměrně zatěžuje srdce, páteř a klouby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omezuje tělesný pohyb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zvyšuje riziko vzniku cukrovky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zvyšuje riziko vzniku nádorů střev, dělohy a prsu</a:t>
            </a:r>
          </a:p>
          <a:p>
            <a:pPr>
              <a:spcBef>
                <a:spcPts val="500"/>
              </a:spcBef>
              <a:buClr>
                <a:srgbClr val="FFFF99"/>
              </a:buClr>
              <a:buSzPct val="100000"/>
              <a:buFont typeface="Symbol" pitchFamily="16" charset="2"/>
              <a:buChar char="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snižuje tělesný půvab a je příčinou nepříjemných                    psychických pocitů</a:t>
            </a:r>
          </a:p>
          <a:p>
            <a:pPr>
              <a:spcBef>
                <a:spcPts val="500"/>
              </a:spcBef>
              <a:buSzPct val="100000"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Co dělat? 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Udržovat přiměřenou tělesnou hmotnost nebo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 jí dosáhnout správnou výživou a pohybem.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Ne jednostrannou dietou!</a:t>
            </a:r>
          </a:p>
        </p:txBody>
      </p:sp>
      <p:pic>
        <p:nvPicPr>
          <p:cNvPr id="194564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2643188"/>
            <a:ext cx="1882775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09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EC2880A4-D0AF-4180-8637-A341B2E0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TĚLESNÁ AKTIVITA</a:t>
            </a:r>
          </a:p>
        </p:txBody>
      </p:sp>
      <p:sp>
        <p:nvSpPr>
          <p:cNvPr id="196611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500"/>
              </a:spcBef>
              <a:buNone/>
            </a:pPr>
            <a:r>
              <a:rPr lang="cs-CZ" altLang="cs-CZ" sz="2000" b="1">
                <a:latin typeface="Verdana" panose="020B0604030504040204" pitchFamily="34" charset="0"/>
              </a:rPr>
              <a:t>Být zdatný znamená:</a:t>
            </a:r>
          </a:p>
          <a:p>
            <a:pPr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udržet si přiměřenou tělesnou hmotnost </a:t>
            </a:r>
            <a:r>
              <a:rPr lang="cs-CZ" altLang="cs-CZ" sz="2000">
                <a:latin typeface="Verdana" panose="020B0604030504040204" pitchFamily="34" charset="0"/>
              </a:rPr>
              <a:t>(BMI)</a:t>
            </a:r>
          </a:p>
          <a:p>
            <a:pPr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mít zdravé a výkonné srdce a plíce</a:t>
            </a:r>
          </a:p>
          <a:p>
            <a:pPr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mít přiměřeně silné svalstvo</a:t>
            </a:r>
          </a:p>
          <a:p>
            <a:pPr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udržet si pohyblivost kloubů, šlach a vazů</a:t>
            </a:r>
          </a:p>
          <a:p>
            <a:pPr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udržet si duševní pohodu </a:t>
            </a:r>
            <a:r>
              <a:rPr lang="cs-CZ" altLang="cs-CZ" sz="2000">
                <a:latin typeface="Verdana" panose="020B0604030504040204" pitchFamily="34" charset="0"/>
              </a:rPr>
              <a:t>(schopnost zvládat stres) 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292601"/>
            <a:ext cx="32194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92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7CDBCC6-BA4D-4C43-AB44-17168BC0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50876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VÝŽIVA</a:t>
            </a: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1857376" y="2060575"/>
            <a:ext cx="8507413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významný faktor životního stylu, který ovlivňuje zdraví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poskytuje pokrytí základních potřeb energie a jednotlivých živin nezbytných k životu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spojení i se smyslovými prožitky </a:t>
            </a:r>
            <a:r>
              <a:rPr lang="cs-CZ" altLang="cs-CZ">
                <a:latin typeface="Verdana" panose="020B0604030504040204" pitchFamily="34" charset="0"/>
              </a:rPr>
              <a:t>– chuti a emocemi, s pocitem uspokojení</a:t>
            </a:r>
          </a:p>
          <a:p>
            <a:pPr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výživa se spolu s fyzickou aktivitou a genetickými dispozicemi podílí na výsledném výživovém stavu jedince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941888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54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AD15842F-8F24-4CB8-8CD9-E55B0BE1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Nízká pohybová aktivita</a:t>
            </a:r>
          </a:p>
        </p:txBody>
      </p:sp>
      <p:sp>
        <p:nvSpPr>
          <p:cNvPr id="198659" name="Text Box 2"/>
          <p:cNvSpPr txBox="1">
            <a:spLocks noChangeArrowheads="1"/>
          </p:cNvSpPr>
          <p:nvPr/>
        </p:nvSpPr>
        <p:spPr bwMode="auto">
          <a:xfrm>
            <a:off x="1905000" y="26670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98660" name="Text Box 3"/>
          <p:cNvSpPr txBox="1">
            <a:spLocks noChangeArrowheads="1"/>
          </p:cNvSpPr>
          <p:nvPr/>
        </p:nvSpPr>
        <p:spPr bwMode="auto">
          <a:xfrm>
            <a:off x="1905000" y="2133601"/>
            <a:ext cx="8763000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Symbol" panose="05050102010706020507" pitchFamily="18" charset="2"/>
              <a:buNone/>
            </a:pPr>
            <a:r>
              <a:rPr lang="cs-CZ" altLang="cs-CZ" b="1">
                <a:latin typeface="Verdana" panose="020B0604030504040204" pitchFamily="34" charset="0"/>
              </a:rPr>
              <a:t>- Snižuje funkční zdatnost a odolnost organizmu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b="1"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Symbol" panose="05050102010706020507" pitchFamily="18" charset="2"/>
              <a:buNone/>
            </a:pPr>
            <a:r>
              <a:rPr lang="cs-CZ" altLang="cs-CZ" b="1">
                <a:latin typeface="Verdana" panose="020B0604030504040204" pitchFamily="34" charset="0"/>
              </a:rPr>
              <a:t>Přispívá ke vzniku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99"/>
              </a:buClr>
            </a:pPr>
            <a:r>
              <a:rPr lang="cs-CZ" altLang="cs-CZ" sz="2000" b="1">
                <a:latin typeface="Verdana" panose="020B0604030504040204" pitchFamily="34" charset="0"/>
              </a:rPr>
              <a:t>srdečně cévních onemocnění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99"/>
              </a:buClr>
            </a:pPr>
            <a:r>
              <a:rPr lang="cs-CZ" altLang="cs-CZ" sz="2000" b="1">
                <a:latin typeface="Verdana" panose="020B0604030504040204" pitchFamily="34" charset="0"/>
              </a:rPr>
              <a:t>nemocí látkové výměny, obezity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99"/>
              </a:buClr>
            </a:pPr>
            <a:r>
              <a:rPr lang="cs-CZ" altLang="cs-CZ" sz="2000" b="1">
                <a:latin typeface="Verdana" panose="020B0604030504040204" pitchFamily="34" charset="0"/>
              </a:rPr>
              <a:t>poruch pohybového ústrojí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</a:pPr>
            <a:endParaRPr lang="cs-CZ" altLang="cs-CZ" sz="32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8661" name="Picture 6" descr="Výsledek obrázku pro zdra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652963"/>
            <a:ext cx="25876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35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/>
          <p:cNvSpPr txBox="1">
            <a:spLocks noChangeArrowheads="1"/>
          </p:cNvSpPr>
          <p:nvPr/>
        </p:nvSpPr>
        <p:spPr bwMode="auto">
          <a:xfrm>
            <a:off x="2044700" y="620714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387405"/>
                </a:solidFill>
                <a:latin typeface="Arial" panose="020B0604020202020204" pitchFamily="34" charset="0"/>
              </a:rPr>
              <a:t>Pravidelná fyzická aktivita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388875BF-3B68-42D7-983D-326CF256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844676"/>
            <a:ext cx="836453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redukuje riziko předčasného úmrtí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redukuje riziko úmrtí zapříčiněného srdečním selháním nebo mozkovou příhodou, které jsou odpovědné za třetinu všech úmrtí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redukuje riziko rozvoje onemocnění srdce a karcinomu tlustého střeva redukuje riziko rozvoje onemocnění diabetes </a:t>
            </a:r>
            <a:r>
              <a:rPr lang="cs-CZ" altLang="cs-CZ" sz="2200" b="1" dirty="0" err="1">
                <a:solidFill>
                  <a:schemeClr val="tx1"/>
                </a:solidFill>
              </a:rPr>
              <a:t>mellitus</a:t>
            </a:r>
            <a:r>
              <a:rPr lang="cs-CZ" altLang="cs-CZ" sz="2200" b="1" dirty="0">
                <a:solidFill>
                  <a:schemeClr val="tx1"/>
                </a:solidFill>
              </a:rPr>
              <a:t> 2. typu pomáhá předcházet/redukuje hypertenzi, která ovlivňuje pětinu dospělé světové populace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pomáhá předcházet/redukuje osteoporózu, redukuje riziko zlomeniny až do výše 50% u žen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buBlip>
                <a:blip r:embed="rId3"/>
              </a:buBlip>
              <a:defRPr/>
            </a:pPr>
            <a:endParaRPr lang="cs-CZ" altLang="cs-CZ" sz="22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00000"/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Minimální aktivita – 30 min/denně!</a:t>
            </a:r>
          </a:p>
        </p:txBody>
      </p:sp>
    </p:spTree>
    <p:extLst>
      <p:ext uri="{BB962C8B-B14F-4D97-AF65-F5344CB8AC3E}">
        <p14:creationId xmlns:p14="http://schemas.microsoft.com/office/powerpoint/2010/main" val="1842326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/>
          <p:cNvSpPr txBox="1">
            <a:spLocks noChangeArrowheads="1"/>
          </p:cNvSpPr>
          <p:nvPr/>
        </p:nvSpPr>
        <p:spPr bwMode="auto">
          <a:xfrm>
            <a:off x="3432176" y="3284539"/>
            <a:ext cx="533876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3200" b="1" i="1">
                <a:solidFill>
                  <a:srgbClr val="387405"/>
                </a:solidFill>
                <a:latin typeface="Arial" panose="020B0604020202020204" pitchFamily="34" charset="0"/>
              </a:rPr>
              <a:t>Děkuji za pozornost.</a:t>
            </a: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252914"/>
            <a:ext cx="2057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7985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547983C6-7429-49B4-A034-E5BA39EA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620713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Komponenty stravy</a:t>
            </a:r>
          </a:p>
        </p:txBody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1774826" y="1844675"/>
            <a:ext cx="84359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	= základní složky výživy se označují jako živiny </a:t>
            </a:r>
            <a:r>
              <a:rPr lang="cs-CZ" altLang="cs-CZ">
                <a:latin typeface="Verdana" panose="020B0604030504040204" pitchFamily="34" charset="0"/>
              </a:rPr>
              <a:t>(nutrienty)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b="1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Dělení: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makronutrienty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mikronutrienty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seminutrienty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b="1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	Makronutrienty jsou nositeli energie, proto jsou někdy také označovány jako kalorifery. </a:t>
            </a:r>
          </a:p>
        </p:txBody>
      </p:sp>
      <p:pic>
        <p:nvPicPr>
          <p:cNvPr id="145412" name="Picture 5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6"/>
            <a:ext cx="34020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27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8AF710B1-7D55-4135-9C93-B04117F6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404814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Komponenty výživy</a:t>
            </a:r>
          </a:p>
        </p:txBody>
      </p:sp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1774825" y="1025526"/>
            <a:ext cx="86423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79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voda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makronutrienty</a:t>
            </a:r>
            <a:r>
              <a:rPr lang="cs-CZ" altLang="cs-CZ" sz="2000">
                <a:latin typeface="Verdana" panose="020B0604030504040204" pitchFamily="34" charset="0"/>
              </a:rPr>
              <a:t> – energetické substráty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sacharidy (cukry a škroby)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lipidy (tuky)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proteiny (bílkoviny)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alkohol a polyfenoly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mikronutrienty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minerály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1600">
                <a:latin typeface="Verdana" panose="020B0604030504040204" pitchFamily="34" charset="0"/>
              </a:rPr>
              <a:t>základní prvky a makroelementy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1600">
                <a:latin typeface="Verdana" panose="020B0604030504040204" pitchFamily="34" charset="0"/>
              </a:rPr>
              <a:t>mikroelementy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1600">
                <a:latin typeface="Verdana" panose="020B0604030504040204" pitchFamily="34" charset="0"/>
              </a:rPr>
              <a:t>stopové prvky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vitamíny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1600">
                <a:latin typeface="Verdana" panose="020B0604030504040204" pitchFamily="34" charset="0"/>
              </a:rPr>
              <a:t>rozpustné ve vodě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1600">
                <a:latin typeface="Verdana" panose="020B0604030504040204" pitchFamily="34" charset="0"/>
              </a:rPr>
              <a:t>rozpustné v tucích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seminutrienty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vláknina potravy (prebiotika)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Blip>
                <a:blip r:embed="rId3"/>
              </a:buBlip>
            </a:pPr>
            <a:r>
              <a:rPr lang="cs-CZ" altLang="cs-CZ" sz="1800">
                <a:latin typeface="Verdana" panose="020B0604030504040204" pitchFamily="34" charset="0"/>
              </a:rPr>
              <a:t>fytochemické látky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sz="2000" b="1">
                <a:latin typeface="Verdana" panose="020B0604030504040204" pitchFamily="34" charset="0"/>
              </a:rPr>
              <a:t>nenutriční komponenty výživy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probiotiky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1800">
                <a:latin typeface="Verdana" panose="020B0604030504040204" pitchFamily="34" charset="0"/>
              </a:rPr>
              <a:t>symbiotika </a:t>
            </a:r>
          </a:p>
        </p:txBody>
      </p:sp>
      <p:pic>
        <p:nvPicPr>
          <p:cNvPr id="147460" name="Picture 7" descr="VÃ½sledek obrÃ¡zku pro vÃ½Å¾iva sloÅ¾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9241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703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79A70FDC-AEA0-44DA-8A70-AEFEB0AE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0351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4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Voda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1728789" y="1674814"/>
            <a:ext cx="843597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tvoří největší část lidského těla,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	50 – 75% v nepřímé závislosti na zastoupení tělesného tuku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její zastoupení klesá s věkem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u dětí do 1 roku tvoří denní obrat vody 15% tělesné hmotnosti,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u dospělého už jenom 4%</a:t>
            </a:r>
          </a:p>
        </p:txBody>
      </p:sp>
      <p:pic>
        <p:nvPicPr>
          <p:cNvPr id="149508" name="Picture 5" descr="VÃ½sledek obrÃ¡zku pro v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933826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7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D0C2DEA8-879A-452A-9EEA-8F305F254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50864"/>
            <a:ext cx="82296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Proteiny</a:t>
            </a:r>
            <a:r>
              <a:rPr lang="cs-CZ" altLang="cs-CZ" sz="400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(bílkoviny)</a:t>
            </a:r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1703388" y="1989139"/>
            <a:ext cx="850741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nezbytný zdroj dusíku, síry a esenciálních aminokyselin, které si lidský organismus není schopen sám vytvořit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rozdělení podle původu: </a:t>
            </a:r>
            <a:r>
              <a:rPr lang="cs-CZ" altLang="cs-CZ" b="1" i="1">
                <a:latin typeface="Verdana" panose="020B0604030504040204" pitchFamily="34" charset="0"/>
              </a:rPr>
              <a:t>živočišné </a:t>
            </a:r>
            <a:r>
              <a:rPr lang="cs-CZ" altLang="cs-CZ" b="1">
                <a:latin typeface="Verdana" panose="020B0604030504040204" pitchFamily="34" charset="0"/>
              </a:rPr>
              <a:t>a</a:t>
            </a:r>
            <a:r>
              <a:rPr lang="cs-CZ" altLang="cs-CZ" b="1" i="1">
                <a:latin typeface="Verdana" panose="020B0604030504040204" pitchFamily="34" charset="0"/>
              </a:rPr>
              <a:t> rostlinné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Živočišné mají v porovnaní s rostlinnými vyšší obsah a také většinou zastoupení všech esenciálních aminokyselin.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 i="1">
                <a:latin typeface="Verdana" panose="020B0604030504040204" pitchFamily="34" charset="0"/>
              </a:rPr>
              <a:t>Hlavní zdroje: </a:t>
            </a:r>
            <a:r>
              <a:rPr lang="cs-CZ" altLang="cs-CZ">
                <a:latin typeface="Verdana" panose="020B0604030504040204" pitchFamily="34" charset="0"/>
              </a:rPr>
              <a:t>maso, mléko a mléčné výrobky, vejce, ryby, luštěniny, obiloviny a zelenina včetně brambor. </a:t>
            </a:r>
          </a:p>
        </p:txBody>
      </p:sp>
    </p:spTree>
    <p:extLst>
      <p:ext uri="{BB962C8B-B14F-4D97-AF65-F5344CB8AC3E}">
        <p14:creationId xmlns:p14="http://schemas.microsoft.com/office/powerpoint/2010/main" val="859653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FACB83C-CE79-4EF8-AA16-F86AF8CF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4814"/>
            <a:ext cx="82296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4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Lipidy</a:t>
            </a:r>
            <a:r>
              <a:rPr lang="cs-CZ" altLang="cs-CZ" sz="440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(tuky)</a:t>
            </a:r>
          </a:p>
        </p:txBody>
      </p:sp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1785939" y="1844675"/>
            <a:ext cx="843597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přispívají k zvyšování celkové přijaté energie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zvyšují chutnost potravy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usnadňují vstřebávání vitamínů rozpustných v tucích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hlavní součástí tuků v potravě jsou </a:t>
            </a:r>
            <a:r>
              <a:rPr lang="cs-CZ" altLang="cs-CZ" b="1" i="1">
                <a:latin typeface="Verdana" panose="020B0604030504040204" pitchFamily="34" charset="0"/>
              </a:rPr>
              <a:t>triacylglyceroly</a:t>
            </a:r>
            <a:r>
              <a:rPr lang="cs-CZ" altLang="cs-CZ" b="1">
                <a:latin typeface="Verdana" panose="020B0604030504040204" pitchFamily="34" charset="0"/>
              </a:rPr>
              <a:t> </a:t>
            </a:r>
            <a:r>
              <a:rPr lang="cs-CZ" altLang="cs-CZ">
                <a:latin typeface="Verdana" panose="020B0604030504040204" pitchFamily="34" charset="0"/>
              </a:rPr>
              <a:t>(denní příjem 70-140 g), </a:t>
            </a:r>
            <a:r>
              <a:rPr lang="cs-CZ" altLang="cs-CZ" b="1">
                <a:latin typeface="Verdana" panose="020B0604030504040204" pitchFamily="34" charset="0"/>
              </a:rPr>
              <a:t>ze kterých se trávením a hydrolýzou uvolňují mastné kyseliny, využívané buňkami jako zdroj energie</a:t>
            </a:r>
          </a:p>
        </p:txBody>
      </p:sp>
      <p:pic>
        <p:nvPicPr>
          <p:cNvPr id="153604" name="Picture 5" descr="VÃ½sledek obrÃ¡zku pro lipi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045075"/>
            <a:ext cx="22161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6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E4E84790-2977-49D7-B672-4A7294812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1176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cs-CZ" altLang="cs-CZ" sz="4000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Sacharidy</a:t>
            </a:r>
            <a:r>
              <a:rPr lang="cs-CZ" altLang="cs-CZ" sz="400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(cukry)</a:t>
            </a: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1703388" y="1773238"/>
            <a:ext cx="88201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79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zdroj: mléko, potraviny rostlinného původu </a:t>
            </a: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cs-CZ" altLang="cs-CZ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>
                <a:latin typeface="Verdana" panose="020B0604030504040204" pitchFamily="34" charset="0"/>
              </a:rPr>
              <a:t>Dělení sacharidů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jednoduché sacharidy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2200" i="1">
                <a:latin typeface="Verdana" panose="020B0604030504040204" pitchFamily="34" charset="0"/>
              </a:rPr>
              <a:t>monosacharidy: glukóza (hroznový cukr) a fruktóza (ovocný cukr)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2200" i="1">
                <a:latin typeface="Verdana" panose="020B0604030504040204" pitchFamily="34" charset="0"/>
              </a:rPr>
              <a:t>oligosacharidy: sacharóza, laktóza a maltóza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b="1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99"/>
              </a:buClr>
              <a:buBlip>
                <a:blip r:embed="rId3"/>
              </a:buBlip>
            </a:pPr>
            <a:r>
              <a:rPr lang="cs-CZ" altLang="cs-CZ" b="1">
                <a:latin typeface="Verdana" panose="020B0604030504040204" pitchFamily="34" charset="0"/>
              </a:rPr>
              <a:t>polysacharidy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2200" i="1">
                <a:latin typeface="Verdana" panose="020B0604030504040204" pitchFamily="34" charset="0"/>
              </a:rPr>
              <a:t>stravitelné (využitelné) – hlavní zdroj: škroby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–"/>
            </a:pPr>
            <a:r>
              <a:rPr lang="cs-CZ" altLang="cs-CZ" sz="2200" i="1">
                <a:latin typeface="Verdana" panose="020B0604030504040204" pitchFamily="34" charset="0"/>
              </a:rPr>
              <a:t>nestravitelné – vláknina potravy</a:t>
            </a:r>
          </a:p>
        </p:txBody>
      </p:sp>
    </p:spTree>
    <p:extLst>
      <p:ext uri="{BB962C8B-B14F-4D97-AF65-F5344CB8AC3E}">
        <p14:creationId xmlns:p14="http://schemas.microsoft.com/office/powerpoint/2010/main" val="373179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89332cfc-b023-4904-b12a-69ce444ff898"/>
    <ds:schemaRef ds:uri="79b7b8bb-93ec-47cc-a1d6-47c5928ac23a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1883</Words>
  <PresentationFormat>Širokoúhlá obrazovka</PresentationFormat>
  <Paragraphs>247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Symbol</vt:lpstr>
      <vt:lpstr>Times New Roman</vt:lpstr>
      <vt:lpstr>Verdana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2020-10-23T10:42:14Z</dcterms:modified>
</cp:coreProperties>
</file>