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B921075-EFAA-470A-B0B2-219546F3685E}">
          <p14:sldIdLst>
            <p14:sldId id="262"/>
          </p14:sldIdLst>
        </p14:section>
        <p14:section name="Oddíl bez názvu" id="{87226AC3-17ED-41E7-A0C5-E4A6548BA2C4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8D5E-D1CD-45EE-A1B3-B85CCA7C9AD5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9248C-4724-407C-A8CF-6BF5F14FB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68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D7EBD8-3AD8-4962-9187-CCA9D189118B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 smtClean="0"/>
          </a:p>
        </p:txBody>
      </p:sp>
      <p:sp>
        <p:nvSpPr>
          <p:cNvPr id="51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5996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4C9D34-0FD0-4879-9E23-97509318E3B5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cs-CZ" smtClean="0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0693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206BD6-8CDF-4487-BB8F-9732C1D993BA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 smtClean="0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6077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263544-5FB0-4935-A31E-655722C97AC8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mtClean="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54870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C03864-822A-42B7-8579-D5464CE12715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cs-CZ" smtClean="0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50744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EB8432-E9F7-4C30-8FCA-74BC8DB6DBC8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cs-CZ" smtClean="0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50713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885601-D4F8-4BC1-AEF6-33ED1A5273F3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s-CZ" altLang="cs-CZ" smtClean="0"/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74998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94E728-D46A-41C8-B3FC-3A16ECE3DE94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cs-CZ" altLang="cs-CZ" smtClean="0"/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05914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4ED91E-135B-4647-A88F-EE535EAC866E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s-CZ" altLang="cs-CZ" smtClean="0"/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00577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4F5E28-6D7B-4BFB-A8E4-1EBD08CD7246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s-CZ" altLang="cs-CZ" smtClean="0"/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21530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AD90FE-FF4C-4DC6-8A79-FC3DC3438ADC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s-CZ" altLang="cs-CZ" smtClean="0"/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001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77A18E-3653-468E-98AF-AD2D67FF628E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mtClean="0"/>
          </a:p>
        </p:txBody>
      </p:sp>
      <p:sp>
        <p:nvSpPr>
          <p:cNvPr id="7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5418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69AE6-AB23-4380-820D-B975CDEE2010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mtClean="0"/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069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83BD6C-549B-44BA-8751-D0056799352A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cs-CZ" smtClean="0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1396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CF0F87-E760-482A-ADD8-62F591A8E4FF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 smtClean="0"/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5716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F6FDB0-8CB4-4557-928A-0B83E01E3944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 smtClean="0"/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50005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773C72-22BA-4640-934E-8730B1D21CA2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 smtClean="0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1961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79F53F-B2BB-4CB7-BE10-0BC878D183F2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 smtClean="0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8258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5CD4FA-2CC6-402C-BF1D-145BB3D9E621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mtClean="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87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Zdravý životní styl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697163" y="914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Potenciální rizika</a:t>
            </a:r>
            <a:r>
              <a:rPr lang="cs-CZ" altLang="cs-CZ" sz="4400">
                <a:solidFill>
                  <a:srgbClr val="6666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69716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důsledky pro duševní zdraví včetně aktuálního psychického stavu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(včetně syndromu vyhoření)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důsledky pro rozvoj psychosomatických chorob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důsledky pro rozvoj somatických onemocnění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důsledky pro stav imunity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1"/>
            <a:ext cx="23241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5722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855914" y="842963"/>
            <a:ext cx="753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</a:rPr>
              <a:t>Na čem závisí prožívání stresu?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697163" y="2565400"/>
            <a:ext cx="7772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osobnost jedince 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– seberegulace, sebevýchova, nacvičení strategií efekt.jednání (temperament, frustrační tolerance, zkušenosti…)</a:t>
            </a:r>
          </a:p>
          <a:p>
            <a:pPr algn="just"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povaha problému, stresoru 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– subjektivní povaha závažnosti problému, problém v okruhu a mimo okruh možností působení jedince (jsou situace, které není možné změnit, je nutné se s nimi vyrovnat)</a:t>
            </a:r>
          </a:p>
          <a:p>
            <a:pPr algn="just"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situace, okolnosti 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– okolí může být jedinci oporou nebo naopak</a:t>
            </a:r>
          </a:p>
          <a:p>
            <a:pPr>
              <a:spcBef>
                <a:spcPts val="500"/>
              </a:spcBef>
              <a:buClrTx/>
              <a:buSzPct val="70000"/>
            </a:pPr>
            <a:endParaRPr lang="cs-CZ" altLang="cs-CZ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6" y="123826"/>
            <a:ext cx="14398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5505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868613" y="620713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 vyhoření</a:t>
            </a:r>
            <a:r>
              <a:rPr lang="cs-CZ" altLang="cs-CZ" sz="4400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69716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jedná se zejména o psychický stav, prožitek vyčerpání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vyskytuje se často u pomáhajících profesí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tvořen řadou syndromů v oblasti psychické, fyzické i sociální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</a:rPr>
              <a:t>k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líčová složka  -  emoční vyčerpání a opotřebení, celková únava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projevy vyplývají z chronického stresu</a:t>
            </a:r>
            <a:r>
              <a:rPr lang="cs-CZ" altLang="cs-CZ" sz="24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5127626"/>
            <a:ext cx="18478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9557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895600" y="333375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 syndromu vyhoření</a:t>
            </a:r>
            <a:r>
              <a:rPr lang="cs-CZ" altLang="cs-CZ" sz="4400">
                <a:solidFill>
                  <a:srgbClr val="6666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697163" y="1628776"/>
            <a:ext cx="77724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Nadšení 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70000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vysoké ideály a pracovní angažovanost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Stagnace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70000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- nezdar při realizaci ideálů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Frustrace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70000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- negativní vnímání klienta, pracoviště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Apatie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70000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- nepřátelství mezi pracovníkem a klientem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Plně rozvinutý syndrom vyhoření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70000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- ztráta smyslu práce, cynismus, odcizení</a:t>
            </a:r>
            <a:r>
              <a:rPr lang="cs-CZ" altLang="cs-CZ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74205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071813" y="304800"/>
            <a:ext cx="7440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prevence</a:t>
            </a:r>
            <a:r>
              <a:rPr lang="cs-CZ" altLang="cs-CZ" sz="4400">
                <a:solidFill>
                  <a:srgbClr val="6666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919413" y="1341438"/>
            <a:ext cx="75612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SzPct val="70000"/>
            </a:pPr>
            <a:r>
              <a:rPr lang="cs-CZ" altLang="cs-CZ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Zdravotní výchova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identifikace zdrojů stresu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informací o důsledcích a možnostech zvládání 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789364"/>
            <a:ext cx="48768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6104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2697163" y="304800"/>
            <a:ext cx="7772400" cy="13716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b="1" i="1" u="sng"/>
              <a:t>Posilování  duševní hygieny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27351" y="1981200"/>
            <a:ext cx="7542213" cy="4114800"/>
          </a:xfrm>
        </p:spPr>
        <p:txBody>
          <a:bodyPr/>
          <a:lstStyle/>
          <a:p>
            <a:pPr marL="341313" indent="-338138">
              <a:spcBef>
                <a:spcPts val="600"/>
              </a:spcBef>
              <a:buSzPct val="7000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altLang="cs-CZ" sz="2400"/>
          </a:p>
          <a:p>
            <a:pPr marL="341313" indent="-338138"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/>
              <a:t>sebevýchova</a:t>
            </a:r>
          </a:p>
          <a:p>
            <a:pPr marL="341313" indent="-338138"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/>
              <a:t>zrání osobnosti</a:t>
            </a:r>
          </a:p>
          <a:p>
            <a:pPr marL="341313" indent="-338138"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/>
              <a:t>duševní klid</a:t>
            </a:r>
          </a:p>
          <a:p>
            <a:pPr marL="341313" indent="-338138"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/>
              <a:t>sociální interakce</a:t>
            </a:r>
          </a:p>
          <a:p>
            <a:pPr marL="341313" indent="-338138"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/>
              <a:t>úprava životního a pracovního prostředí</a:t>
            </a:r>
          </a:p>
          <a:p>
            <a:pPr marL="341313" indent="-338138"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/>
              <a:t>úprava životosprávy</a:t>
            </a:r>
          </a:p>
        </p:txBody>
      </p:sp>
    </p:spTree>
    <p:extLst>
      <p:ext uri="{BB962C8B-B14F-4D97-AF65-F5344CB8AC3E}">
        <p14:creationId xmlns:p14="http://schemas.microsoft.com/office/powerpoint/2010/main" val="229084033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697163" y="914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praxi</a:t>
            </a:r>
            <a:r>
              <a:rPr lang="cs-CZ" altLang="cs-CZ" sz="4400">
                <a:solidFill>
                  <a:srgbClr val="6666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69716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vysvětl</a:t>
            </a:r>
            <a:r>
              <a:rPr lang="cs-CZ" altLang="cs-CZ" sz="2000" b="1">
                <a:latin typeface="Times New Roman" panose="02020603050405020304" pitchFamily="18" charset="0"/>
              </a:rPr>
              <a:t>i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 principy působení nadměrného stresu a jeho důsledky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</a:rPr>
              <a:t>z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jistit pacientovy možnosti ovlivnění zátěžových situací. Intenzitu stresu snižuje možnost předvídat stresovou událost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(zkoušky) 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diagnostikovat míru zatížení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(rozhovor, škály)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navrhnout žádoucí změny životního stylu 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doporučit budování kvalitních sociálních vztahů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úprava pracovních podmínek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</a:rPr>
              <a:t>n</a:t>
            </a: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aučit základním relaxačním technikám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pravidelné kontroly efektu realizovaných opatření, pomoc při nezdarech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zajištění odborné spolupráce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(psycholog) </a:t>
            </a:r>
          </a:p>
        </p:txBody>
      </p:sp>
    </p:spTree>
    <p:extLst>
      <p:ext uri="{BB962C8B-B14F-4D97-AF65-F5344CB8AC3E}">
        <p14:creationId xmlns:p14="http://schemas.microsoft.com/office/powerpoint/2010/main" val="275293818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862263" y="333375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Relaxační techniky</a:t>
            </a:r>
            <a:r>
              <a:rPr lang="cs-CZ" altLang="cs-CZ" sz="4400">
                <a:solidFill>
                  <a:srgbClr val="6666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697163" y="1484314"/>
            <a:ext cx="7772400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</a:rPr>
              <a:t>techniky vedoucí k uvolnění, uklidnění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</a:rPr>
              <a:t>nutno zajistit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pohodlí, pohodlná poloh</a:t>
            </a:r>
            <a:r>
              <a:rPr lang="cs-CZ" altLang="cs-CZ" sz="2400" b="1">
                <a:latin typeface="Times New Roman" panose="02020603050405020304" pitchFamily="18" charset="0"/>
              </a:rPr>
              <a:t>u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(teplo, oděv mesmí škrtit, klidnější místo)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</a:rPr>
              <a:t>většina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relaxačních technik</a:t>
            </a:r>
            <a:r>
              <a:rPr lang="cs-CZ" altLang="cs-CZ" sz="2400" b="1">
                <a:latin typeface="Times New Roman" panose="02020603050405020304" pitchFamily="18" charset="0"/>
              </a:rPr>
              <a:t>y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jsou techniky tréninkové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(nutno nacvičit)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</a:rPr>
              <a:t>dechová cvičení, jóga, autogenní trénink podle Schultze, podle Jacobsona,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muzikoterapie, vizualizace, masáže , např. baby masáže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(dotekové, hladivé masáže)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70000"/>
            </a:pPr>
            <a:endParaRPr lang="cs-CZ" altLang="cs-CZ" sz="24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SzPct val="70000"/>
            </a:pPr>
            <a:r>
              <a:rPr lang="cs-CZ" altLang="cs-CZ" sz="2800"/>
              <a:t> 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9906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03612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EF5C02D5-4E5F-49DD-B639-7B5A5219A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2667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cs-CZ" altLang="cs-CZ" sz="3600" b="1" i="1" u="sng" dirty="0">
                <a:solidFill>
                  <a:srgbClr val="666633"/>
                </a:solidFill>
                <a:latin typeface="+mj-lt"/>
                <a:cs typeface="Arial" panose="020B0604020202020204" pitchFamily="34" charset="0"/>
              </a:rPr>
              <a:t>První pomoc při akutním stresu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F84708C1-8F12-4C7E-BFD1-557BAE485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1125538"/>
            <a:ext cx="8027987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8138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Times New Roman" panose="02020603050405020304" pitchFamily="18" charset="0"/>
              <a:buAutoNum type="arabicPeriod"/>
              <a:defRPr/>
            </a:pPr>
            <a:r>
              <a:rPr lang="cs-CZ" altLang="cs-CZ" sz="2100" b="1" dirty="0">
                <a:latin typeface="+mj-lt"/>
                <a:cs typeface="Arial" panose="020B0604020202020204" pitchFamily="34" charset="0"/>
              </a:rPr>
              <a:t>V akutním stresu nikdy nic nerozhodujeme nebo se nesnažíme něco řešit. Výjimku tvoří situace kdy jde o záchranu života apod..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Times New Roman" panose="02020603050405020304" pitchFamily="18" charset="0"/>
              <a:buAutoNum type="arabicPeriod"/>
              <a:defRPr/>
            </a:pPr>
            <a:r>
              <a:rPr lang="cs-CZ" altLang="cs-CZ" sz="2100" b="1" dirty="0">
                <a:latin typeface="+mj-lt"/>
                <a:cs typeface="Arial" panose="020B0604020202020204" pitchFamily="34" charset="0"/>
              </a:rPr>
              <a:t>Počítejte v klidu do desíti.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Times New Roman" panose="02020603050405020304" pitchFamily="18" charset="0"/>
              <a:buAutoNum type="arabicPeriod"/>
              <a:defRPr/>
            </a:pPr>
            <a:r>
              <a:rPr lang="cs-CZ" altLang="cs-CZ" sz="2100" b="1" dirty="0">
                <a:latin typeface="+mj-lt"/>
                <a:cs typeface="Arial" panose="020B0604020202020204" pitchFamily="34" charset="0"/>
              </a:rPr>
              <a:t>Soustřeďte se na svůj dech a pomalu zhluboka dýchejte nosem, prodlužujte výdech.</a:t>
            </a:r>
          </a:p>
          <a:p>
            <a:pPr>
              <a:lnSpc>
                <a:spcPct val="90000"/>
              </a:lnSpc>
              <a:spcBef>
                <a:spcPts val="450"/>
              </a:spcBef>
              <a:buSzPct val="70000"/>
              <a:defRPr/>
            </a:pPr>
            <a:endParaRPr lang="cs-CZ" altLang="cs-CZ" sz="2100" b="1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SzPct val="70000"/>
              <a:defRPr/>
            </a:pPr>
            <a:r>
              <a:rPr lang="cs-CZ" altLang="cs-CZ" sz="2100" b="1" dirty="0">
                <a:latin typeface="+mj-lt"/>
                <a:cs typeface="Arial" panose="020B0604020202020204" pitchFamily="34" charset="0"/>
              </a:rPr>
              <a:t>a) v místnosti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100" b="1" dirty="0">
                <a:latin typeface="+mj-lt"/>
                <a:cs typeface="Arial" panose="020B0604020202020204" pitchFamily="34" charset="0"/>
              </a:rPr>
              <a:t>vstaňte a projděte se, zkuste jít někam, kde budete chvilku sami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100" b="1" dirty="0">
                <a:latin typeface="+mj-lt"/>
                <a:cs typeface="Arial" panose="020B0604020202020204" pitchFamily="34" charset="0"/>
              </a:rPr>
              <a:t>je-li to možné, opláchněte si pomalu obličej studenou vodou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100" b="1" dirty="0">
                <a:latin typeface="+mj-lt"/>
                <a:cs typeface="Arial" panose="020B0604020202020204" pitchFamily="34" charset="0"/>
              </a:rPr>
              <a:t>v klidu pomalu vypijte sklenici chladné vody, soustřeďte se na pocity při polykání</a:t>
            </a:r>
          </a:p>
          <a:p>
            <a:pPr>
              <a:lnSpc>
                <a:spcPct val="90000"/>
              </a:lnSpc>
              <a:spcBef>
                <a:spcPts val="450"/>
              </a:spcBef>
              <a:buSzPct val="70000"/>
              <a:defRPr/>
            </a:pPr>
            <a:r>
              <a:rPr lang="cs-CZ" altLang="cs-CZ" sz="2100" b="1" dirty="0">
                <a:latin typeface="+mj-lt"/>
                <a:cs typeface="Arial" panose="020B0604020202020204" pitchFamily="34" charset="0"/>
              </a:rPr>
              <a:t>b) venku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100" b="1" dirty="0">
                <a:latin typeface="+mj-lt"/>
                <a:cs typeface="Arial" panose="020B0604020202020204" pitchFamily="34" charset="0"/>
              </a:rPr>
              <a:t>rozhlédněte se a pozorujte krajinu a vaše okolí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defRPr/>
            </a:pPr>
            <a:r>
              <a:rPr lang="cs-CZ" altLang="cs-CZ" sz="2100" b="1" dirty="0">
                <a:latin typeface="+mj-lt"/>
                <a:cs typeface="Arial" panose="020B0604020202020204" pitchFamily="34" charset="0"/>
              </a:rPr>
              <a:t>soustředíme se na uvolňující dýchání, dýcháme zhluboka a prodlouženým výdechem</a:t>
            </a:r>
          </a:p>
          <a:p>
            <a:pPr>
              <a:lnSpc>
                <a:spcPct val="90000"/>
              </a:lnSpc>
              <a:spcBef>
                <a:spcPts val="450"/>
              </a:spcBef>
              <a:buSzPct val="70000"/>
              <a:defRPr/>
            </a:pP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189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697163" y="914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 na závěr:</a:t>
            </a:r>
            <a:r>
              <a:rPr lang="cs-CZ" altLang="cs-CZ" sz="4400">
                <a:solidFill>
                  <a:srgbClr val="6666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69716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pořadí důležitosti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(zahrnou své zdraví mezi nejdůležitější hodnoty)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umění vypnout a odpočívat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(rozložit čas mezi povinnosti a příjemné činnosti)</a:t>
            </a:r>
          </a:p>
          <a:p>
            <a:pPr>
              <a:spcBef>
                <a:spcPts val="600"/>
              </a:spcBef>
              <a:buClrTx/>
              <a:buSzPct val="70000"/>
            </a:pPr>
            <a:r>
              <a:rPr lang="cs-CZ" altLang="cs-CZ" sz="2400" b="1">
                <a:latin typeface="Times New Roman" panose="02020603050405020304" pitchFamily="18" charset="0"/>
              </a:rPr>
              <a:t>       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  dostatek pohybu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(procházky)</a:t>
            </a:r>
          </a:p>
          <a:p>
            <a:pPr>
              <a:spcBef>
                <a:spcPts val="600"/>
              </a:spcBef>
              <a:buClrTx/>
              <a:buSzPct val="70000"/>
            </a:pPr>
            <a:r>
              <a:rPr lang="cs-CZ" altLang="cs-CZ" sz="2400" b="1">
                <a:latin typeface="Times New Roman" panose="02020603050405020304" pitchFamily="18" charset="0"/>
              </a:rPr>
              <a:t>       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  budování kvalitní sociální sítě</a:t>
            </a:r>
          </a:p>
          <a:p>
            <a:pPr>
              <a:spcBef>
                <a:spcPts val="600"/>
              </a:spcBef>
              <a:buClrTx/>
              <a:buSzPct val="70000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altLang="cs-CZ" sz="2400" b="1">
                <a:latin typeface="Times New Roman" panose="02020603050405020304" pitchFamily="18" charset="0"/>
              </a:rPr>
              <a:t>  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-  správná výživa</a:t>
            </a:r>
          </a:p>
          <a:p>
            <a:pPr>
              <a:spcBef>
                <a:spcPts val="600"/>
              </a:spcBef>
              <a:buClrTx/>
              <a:buSzPct val="70000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altLang="cs-CZ" sz="2400" b="1">
                <a:latin typeface="Times New Roman" panose="02020603050405020304" pitchFamily="18" charset="0"/>
              </a:rPr>
              <a:t>  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 relaxační techniky</a:t>
            </a:r>
            <a:r>
              <a:rPr lang="cs-CZ" altLang="cs-CZ" sz="24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6" y="3657600"/>
            <a:ext cx="1546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36912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514600" y="240665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>
                <a:solidFill>
                  <a:srgbClr val="6666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Stres a mentální hygiena.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210050" y="4343400"/>
            <a:ext cx="61023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spcBef>
                <a:spcPts val="450"/>
              </a:spcBef>
              <a:buClrTx/>
              <a:buSzPct val="70000"/>
            </a:pPr>
            <a:r>
              <a:rPr lang="cs-CZ" altLang="cs-CZ" sz="1800" b="1">
                <a:latin typeface="Times New Roman" panose="02020603050405020304" pitchFamily="18" charset="0"/>
              </a:rPr>
              <a:t>Mgr. Gabriela Světnická</a:t>
            </a:r>
            <a:br>
              <a:rPr lang="cs-CZ" altLang="cs-CZ" sz="1800" b="1">
                <a:latin typeface="Times New Roman" panose="02020603050405020304" pitchFamily="18" charset="0"/>
              </a:rPr>
            </a:br>
            <a:r>
              <a:rPr lang="cs-CZ" altLang="cs-CZ" sz="1800" b="1">
                <a:latin typeface="Times New Roman" panose="02020603050405020304" pitchFamily="18" charset="0"/>
              </a:rPr>
              <a:t>ÚSTAV OŠETŘOVATELSTVÍ FVP</a:t>
            </a:r>
            <a:br>
              <a:rPr lang="cs-CZ" altLang="cs-CZ" sz="1800" b="1">
                <a:latin typeface="Times New Roman" panose="02020603050405020304" pitchFamily="18" charset="0"/>
              </a:rPr>
            </a:br>
            <a:r>
              <a:rPr lang="cs-CZ" altLang="cs-CZ" sz="1800" b="1">
                <a:latin typeface="Times New Roman" panose="02020603050405020304" pitchFamily="18" charset="0"/>
              </a:rPr>
              <a:t>SLU V OPAVĚ</a:t>
            </a:r>
            <a:br>
              <a:rPr lang="cs-CZ" altLang="cs-CZ" sz="1800" b="1">
                <a:latin typeface="Times New Roman" panose="02020603050405020304" pitchFamily="18" charset="0"/>
              </a:rPr>
            </a:br>
            <a:r>
              <a:rPr lang="cs-CZ" altLang="cs-CZ" sz="1800" b="1">
                <a:latin typeface="Times New Roman" panose="02020603050405020304" pitchFamily="18" charset="0"/>
              </a:rPr>
              <a:t> 2020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3213100"/>
            <a:ext cx="2092325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12092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"/>
          <p:cNvGrpSpPr>
            <a:grpSpLocks/>
          </p:cNvGrpSpPr>
          <p:nvPr/>
        </p:nvGrpSpPr>
        <p:grpSpPr bwMode="auto">
          <a:xfrm>
            <a:off x="2713039" y="1268414"/>
            <a:ext cx="7767637" cy="4110037"/>
            <a:chOff x="739" y="1248"/>
            <a:chExt cx="4893" cy="2589"/>
          </a:xfrm>
        </p:grpSpPr>
        <p:pic>
          <p:nvPicPr>
            <p:cNvPr id="4096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" y="1248"/>
              <a:ext cx="4893" cy="2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965" name="Text Box 3"/>
            <p:cNvSpPr txBox="1">
              <a:spLocks noChangeArrowheads="1"/>
            </p:cNvSpPr>
            <p:nvPr/>
          </p:nvSpPr>
          <p:spPr bwMode="auto">
            <a:xfrm>
              <a:off x="739" y="1248"/>
              <a:ext cx="4893" cy="2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4648201" y="5229225"/>
            <a:ext cx="3895725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750"/>
              </a:spcBef>
              <a:buClrTx/>
            </a:pPr>
            <a:r>
              <a:rPr lang="cs-CZ" altLang="cs-CZ" sz="2800" b="1" i="1" u="sng">
                <a:solidFill>
                  <a:schemeClr val="tx1"/>
                </a:solidFill>
                <a:latin typeface="Times New Roman" panose="02020603050405020304" pitchFamily="18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21404346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028951" y="1035051"/>
            <a:ext cx="74406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</a:rPr>
              <a:t>Co je to stres?</a:t>
            </a: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69716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módní pojem v posledních 20.letech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>
                <a:latin typeface="Times New Roman" panose="02020603050405020304" pitchFamily="18" charset="0"/>
              </a:rPr>
              <a:t>zátěž, napětí, tlak, </a:t>
            </a: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důsled</a:t>
            </a:r>
            <a:r>
              <a:rPr lang="cs-CZ" altLang="cs-CZ" sz="2200" b="1">
                <a:latin typeface="Times New Roman" panose="02020603050405020304" pitchFamily="18" charset="0"/>
              </a:rPr>
              <a:t>ek</a:t>
            </a: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nesouladu mezi kladenými požadavky a vlastními možnostmi</a:t>
            </a:r>
            <a:r>
              <a:rPr lang="cs-CZ" altLang="cs-CZ" sz="2200" b="1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každý jedinec pocítil jeho účinky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přímý vliv na rozvoj onemocnění je pouze předpokládaný</a:t>
            </a:r>
            <a:r>
              <a:rPr lang="cs-CZ" altLang="cs-CZ" sz="2200" b="1">
                <a:latin typeface="Times New Roman" panose="02020603050405020304" pitchFamily="18" charset="0"/>
              </a:rPr>
              <a:t> </a:t>
            </a:r>
            <a:r>
              <a:rPr lang="cs-CZ" altLang="cs-CZ" sz="2200">
                <a:latin typeface="Times New Roman" panose="02020603050405020304" pitchFamily="18" charset="0"/>
              </a:rPr>
              <a:t>(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např. dlouhodobé působení stresu a poruchy spánku, bolesti hlavy, kardiovaskulární a nádorová onemocnění</a:t>
            </a:r>
            <a:r>
              <a:rPr lang="cs-CZ" altLang="cs-CZ" sz="2200"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obtížn</a:t>
            </a:r>
            <a:r>
              <a:rPr lang="cs-CZ" altLang="cs-CZ" sz="2200" b="1">
                <a:latin typeface="Times New Roman" panose="02020603050405020304" pitchFamily="18" charset="0"/>
              </a:rPr>
              <a:t>ě</a:t>
            </a: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měř</a:t>
            </a:r>
            <a:r>
              <a:rPr lang="cs-CZ" altLang="cs-CZ" sz="2200" b="1">
                <a:latin typeface="Times New Roman" panose="02020603050405020304" pitchFamily="18" charset="0"/>
              </a:rPr>
              <a:t>itelný </a:t>
            </a:r>
            <a:r>
              <a:rPr lang="cs-CZ" altLang="cs-CZ" sz="2200">
                <a:latin typeface="Times New Roman" panose="02020603050405020304" pitchFamily="18" charset="0"/>
              </a:rPr>
              <a:t>(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subjektivní prožitek, každý člověk reaguje individuálně</a:t>
            </a:r>
            <a:r>
              <a:rPr lang="cs-CZ" altLang="cs-CZ" sz="2200"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>
                <a:latin typeface="Times New Roman" panose="02020603050405020304" pitchFamily="18" charset="0"/>
              </a:rPr>
              <a:t>i</a:t>
            </a: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ntenzitu stresu ne</a:t>
            </a:r>
            <a:r>
              <a:rPr lang="cs-CZ" altLang="cs-CZ" sz="2200" b="1">
                <a:latin typeface="Times New Roman" panose="02020603050405020304" pitchFamily="18" charset="0"/>
              </a:rPr>
              <a:t>lze</a:t>
            </a: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určit pouze z daných okolností</a:t>
            </a:r>
          </a:p>
          <a:p>
            <a:pPr>
              <a:spcBef>
                <a:spcPts val="500"/>
              </a:spcBef>
              <a:buClrTx/>
              <a:buSzPct val="70000"/>
            </a:pPr>
            <a:endParaRPr lang="cs-CZ" altLang="cs-CZ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73089"/>
            <a:ext cx="2209800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5401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795588" y="447676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</a:rPr>
              <a:t>Definice stresu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697164" y="1981200"/>
            <a:ext cx="797083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definice podle různého úhlu pohledu na problém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 i="1">
                <a:latin typeface="Times New Roman" panose="02020603050405020304" pitchFamily="18" charset="0"/>
              </a:rPr>
              <a:t>„Stres je extrémní a neobvyklá situace, jejíž hrozba vyvolává významnou změnu chování.“</a:t>
            </a:r>
            <a:r>
              <a:rPr lang="cs-CZ" altLang="cs-CZ" sz="2200" i="1">
                <a:latin typeface="Times New Roman" panose="02020603050405020304" pitchFamily="18" charset="0"/>
              </a:rPr>
              <a:t> </a:t>
            </a:r>
            <a:r>
              <a:rPr lang="cs-CZ" altLang="cs-CZ" sz="2200">
                <a:latin typeface="Times New Roman" panose="02020603050405020304" pitchFamily="18" charset="0"/>
              </a:rPr>
              <a:t>(R. G. Miller)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„Stav organizmu, kdy je jeho integrita ohrožena a organizmus musí zapojit všechny schopnosti na svoji ochranu“</a:t>
            </a: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(Cooper  a Appley, 1966)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endParaRPr lang="cs-CZ" altLang="cs-CZ" sz="22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200" b="1">
                <a:latin typeface="Times New Roman" panose="02020603050405020304" pitchFamily="18" charset="0"/>
              </a:rPr>
              <a:t>O</a:t>
            </a:r>
            <a:r>
              <a:rPr lang="cs-CZ" alt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becně přijímané parametry stresu: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>
                <a:latin typeface="Times New Roman" panose="02020603050405020304" pitchFamily="18" charset="0"/>
              </a:rPr>
              <a:t>c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harakteristika iniciujícího momentu, kdy je organizmus vystaven  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200">
                <a:latin typeface="Times New Roman" panose="02020603050405020304" pitchFamily="18" charset="0"/>
              </a:rPr>
              <a:t>     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působení nepříznivých vlivů vnějšího i vnitřního prostředí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okolnost, kdy je za stres považováno takové zatížení organizmu, které překračuje  možnosti jej zvládnout. Tím se dnes obvykle nemyslí jen pouhá adaptace, ale aktivní vyrovnání se se zátěží (coping) 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endParaRPr lang="cs-CZ" altLang="cs-CZ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33400"/>
            <a:ext cx="17716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82160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697163" y="304800"/>
            <a:ext cx="7772400" cy="13716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b="1" i="1"/>
              <a:t>Příklady stresových situací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97164" y="1981200"/>
            <a:ext cx="7970837" cy="4114800"/>
          </a:xfrm>
        </p:spPr>
        <p:txBody>
          <a:bodyPr/>
          <a:lstStyle/>
          <a:p>
            <a:pPr marL="338138" indent="-338138">
              <a:lnSpc>
                <a:spcPct val="8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2200" b="1" i="1"/>
              <a:t>závažné životni změny </a:t>
            </a:r>
            <a:r>
              <a:rPr lang="cs-CZ" altLang="cs-CZ" sz="2200"/>
              <a:t>(bydliště, zaměstnaní, svatba)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2200" b="1" i="1"/>
              <a:t>každodenní nepříjemnosti </a:t>
            </a:r>
            <a:r>
              <a:rPr lang="cs-CZ" altLang="cs-CZ" sz="2200"/>
              <a:t>(dopravní zácpa, hádka)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2200" b="1" i="1"/>
              <a:t>traumatické události mimo oblast běžné lidské zkušenosti </a:t>
            </a:r>
            <a:r>
              <a:rPr lang="cs-CZ" altLang="cs-CZ" sz="2200"/>
              <a:t>(katastrofy, nehody, sexuální zneužívání)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2200" b="1" i="1"/>
              <a:t>neovlivnitelné události </a:t>
            </a:r>
            <a:r>
              <a:rPr lang="cs-CZ" altLang="cs-CZ" sz="2200"/>
              <a:t>(smrt blízkého, nemoc)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2200" b="1" i="1"/>
              <a:t>nepředvídatelné události </a:t>
            </a:r>
            <a:r>
              <a:rPr lang="cs-CZ" altLang="cs-CZ" sz="2200"/>
              <a:t>(profese hasičů, zdravotníků na JIP)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2200" b="1" i="1"/>
              <a:t>události představující výzvu pro hranice našich schopnosti </a:t>
            </a:r>
            <a:r>
              <a:rPr lang="cs-CZ" altLang="cs-CZ" sz="2200"/>
              <a:t>a našeho sebepojetí (zkoušky)</a:t>
            </a:r>
          </a:p>
          <a:p>
            <a:pPr marL="338138" indent="-338138">
              <a:lnSpc>
                <a:spcPct val="80000"/>
              </a:lnSpc>
              <a:spcBef>
                <a:spcPts val="450"/>
              </a:spcBef>
              <a:buClr>
                <a:srgbClr val="808000"/>
              </a:buClr>
              <a:buSzPct val="70000"/>
              <a:buFont typeface="Monotype Sort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cs-CZ" sz="2200" b="1" i="1"/>
              <a:t>vnitřní konflikty </a:t>
            </a:r>
            <a:r>
              <a:rPr lang="cs-CZ" altLang="cs-CZ" sz="2200"/>
              <a:t>– nevyřešené konflikty (vědomé i nevědomé). Ke konfliktu dochází, pokud se člověk musí rozhodnout mezi neslučitelnými nebo vzájemně se vylučujícími cíli nebo postupy jednaní</a:t>
            </a:r>
          </a:p>
        </p:txBody>
      </p:sp>
    </p:spTree>
    <p:extLst>
      <p:ext uri="{BB962C8B-B14F-4D97-AF65-F5344CB8AC3E}">
        <p14:creationId xmlns:p14="http://schemas.microsoft.com/office/powerpoint/2010/main" val="78171379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711450" y="685800"/>
            <a:ext cx="3670300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Tx/>
              <a:buSzPct val="70000"/>
            </a:pPr>
            <a:r>
              <a:rPr lang="cs-CZ" altLang="cs-CZ" sz="2200" b="1" u="sng"/>
              <a:t>Druhy stresu </a:t>
            </a:r>
          </a:p>
          <a:p>
            <a:pPr>
              <a:spcBef>
                <a:spcPts val="500"/>
              </a:spcBef>
              <a:buClrTx/>
              <a:buSzPct val="70000"/>
            </a:pPr>
            <a:endParaRPr lang="cs-CZ" altLang="cs-CZ" sz="2200" b="1" u="sng"/>
          </a:p>
          <a:p>
            <a:pPr>
              <a:spcBef>
                <a:spcPts val="500"/>
              </a:spcBef>
              <a:buClrTx/>
              <a:buSzPct val="70000"/>
            </a:pPr>
            <a:endParaRPr lang="cs-CZ" altLang="cs-CZ" sz="2200"/>
          </a:p>
          <a:p>
            <a:pPr>
              <a:spcBef>
                <a:spcPts val="500"/>
              </a:spcBef>
              <a:buClrTx/>
              <a:buSzPct val="70000"/>
            </a:pPr>
            <a:r>
              <a:rPr lang="cs-CZ" altLang="cs-CZ" sz="2200" b="1"/>
              <a:t>a) Eustres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/>
              <a:t>příznivá část stresu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/>
              <a:t>mobilizuje, aktivizuje jedince, pomáhá k vrcholným výkonům vzrušení, výzva </a:t>
            </a:r>
          </a:p>
          <a:p>
            <a:pPr>
              <a:spcBef>
                <a:spcPts val="500"/>
              </a:spcBef>
              <a:buClrTx/>
              <a:buSzPct val="70000"/>
            </a:pPr>
            <a:r>
              <a:rPr lang="cs-CZ" altLang="cs-CZ" sz="2200" b="1"/>
              <a:t>b) Distres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/>
              <a:t>škodlivá část stresu</a:t>
            </a:r>
          </a:p>
          <a:p>
            <a:pPr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/>
              <a:t>vyčerpává, přepíná organismus</a:t>
            </a:r>
          </a:p>
          <a:p>
            <a:pPr>
              <a:spcBef>
                <a:spcPts val="500"/>
              </a:spcBef>
              <a:buClrTx/>
              <a:buSzPct val="70000"/>
            </a:pPr>
            <a:endParaRPr lang="cs-CZ" altLang="cs-CZ" sz="200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381750" y="1050926"/>
            <a:ext cx="42672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200" b="1" u="sng"/>
              <a:t>Stádia stresu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endParaRPr lang="cs-CZ" altLang="cs-CZ" sz="2200" b="1" u="sng"/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endParaRPr lang="cs-CZ" altLang="cs-CZ" sz="2200" b="1" u="sng"/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200" b="1"/>
              <a:t> (GAS = obecně adaptační syndrom, H. Selye):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endParaRPr lang="cs-CZ" altLang="cs-CZ" sz="2200" b="1"/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/>
              <a:t>1. poplachová reakce -  </a:t>
            </a:r>
            <a:r>
              <a:rPr lang="cs-CZ" altLang="cs-CZ" sz="2200"/>
              <a:t>obranná mobilizace organismu, směřuje k útoku nebo úniku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/>
              <a:t>2. přizpůsobení, adaptace </a:t>
            </a:r>
            <a:r>
              <a:rPr lang="cs-CZ" altLang="cs-CZ" sz="2200"/>
              <a:t>- 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200"/>
              <a:t>     účelné jednání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200" b="1"/>
              <a:t>3. vyčerpání -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200"/>
              <a:t>     při nevyřešení v předchozích fázích dochází k zhroucení (psych.poruchy)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11182150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890839" y="487364"/>
            <a:ext cx="75787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Příznaky stresu</a:t>
            </a:r>
            <a:br>
              <a:rPr lang="cs-CZ" altLang="cs-CZ" sz="3600" b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3600" b="1" u="sng">
              <a:solidFill>
                <a:srgbClr val="66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69716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fyziologické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zrychlený tep, dech, bolesti apod.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emocionální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prudké změny nálad, popudlivost, klesá pozornost, soustředění, úzkostnost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c) chování a jednání ve stresu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nerozhodnost, zhoršení výkonů, změny životního rytmu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2762250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31286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697163" y="528638"/>
            <a:ext cx="77724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Stresory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495550" y="1941513"/>
            <a:ext cx="81724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příčiny, podněty, okolnosti vyvolávající stresovou reakci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a) vnější</a:t>
            </a:r>
            <a:r>
              <a:rPr lang="cs-CZ" altLang="cs-CZ" sz="2000">
                <a:latin typeface="Times New Roman" panose="02020603050405020304" pitchFamily="18" charset="0"/>
              </a:rPr>
              <a:t>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- fyzikální (chlad, hluk...)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000">
                <a:latin typeface="Times New Roman" panose="02020603050405020304" pitchFamily="18" charset="0"/>
              </a:rPr>
              <a:t>    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cs-CZ" altLang="cs-CZ" sz="2000">
                <a:latin typeface="Times New Roman" panose="02020603050405020304" pitchFamily="18" charset="0"/>
              </a:rPr>
              <a:t>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- chemické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altLang="cs-CZ" sz="2000">
                <a:latin typeface="Times New Roman" panose="02020603050405020304" pitchFamily="18" charset="0"/>
              </a:rPr>
              <a:t>     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úkolové – odpovědnost za řešení řady úkolů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cs-CZ" altLang="cs-CZ" sz="2000">
                <a:latin typeface="Times New Roman" panose="02020603050405020304" pitchFamily="18" charset="0"/>
              </a:rPr>
              <a:t>     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- vztahové – </a:t>
            </a:r>
            <a:r>
              <a:rPr lang="cs-CZ" altLang="cs-CZ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z mezilidských vztahů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b) vnitřní </a:t>
            </a:r>
            <a:r>
              <a:rPr lang="cs-CZ" altLang="cs-CZ" sz="2000">
                <a:latin typeface="Times New Roman" panose="02020603050405020304" pitchFamily="18" charset="0"/>
              </a:rPr>
              <a:t>-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fyzické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000">
                <a:latin typeface="Times New Roman" panose="02020603050405020304" pitchFamily="18" charset="0"/>
              </a:rPr>
              <a:t>       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psychické – negat. emoce,  myšlenkové – i</a:t>
            </a:r>
            <a:r>
              <a:rPr lang="cs-CZ" altLang="cs-CZ" sz="2000">
                <a:latin typeface="Times New Roman" panose="02020603050405020304" pitchFamily="18" charset="0"/>
              </a:rPr>
              <a:t>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představa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r>
              <a:rPr lang="cs-CZ" altLang="cs-CZ" sz="2000">
                <a:latin typeface="Times New Roman" panose="02020603050405020304" pitchFamily="18" charset="0"/>
              </a:rPr>
              <a:t>                                        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spustí poplachovou reakci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stres – souvisí také s potřebami</a:t>
            </a:r>
            <a:r>
              <a:rPr lang="cs-CZ" altLang="cs-CZ" sz="2000">
                <a:latin typeface="Times New Roman" panose="02020603050405020304" pitchFamily="18" charset="0"/>
              </a:rPr>
              <a:t>,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s jejich uspokojováním (neuspokojení → nelibost → pocit ohrožení → poplachová reakce  atd.)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SzPct val="70000"/>
            </a:pPr>
            <a:endParaRPr lang="cs-CZ" altLang="cs-CZ" sz="20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000" b="1">
                <a:latin typeface="Times New Roman" panose="02020603050405020304" pitchFamily="18" charset="0"/>
              </a:rPr>
              <a:t>Salutory </a:t>
            </a:r>
            <a:r>
              <a:rPr lang="cs-CZ" altLang="cs-CZ" sz="2000">
                <a:latin typeface="Times New Roman" panose="02020603050405020304" pitchFamily="18" charset="0"/>
              </a:rPr>
              <a:t>– faktory, které v těžké situaci člověka posilují, povzbuzují.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04814"/>
            <a:ext cx="10350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33350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697163" y="914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 i="1" u="sng">
                <a:solidFill>
                  <a:srgbClr val="66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nynější doby</a:t>
            </a:r>
            <a:r>
              <a:rPr lang="cs-CZ" altLang="cs-CZ" sz="4400">
                <a:solidFill>
                  <a:srgbClr val="666633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69716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zvýšené nároky díky zrychlenému životnímu tempu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vyšší možnost seberealizace vyžaduje vyšší nasazení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pracovního uplatnění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 riziko ztráty zaměstnání, rekvalifikace, workaholismus)</a:t>
            </a:r>
          </a:p>
          <a:p>
            <a:pPr>
              <a:spcBef>
                <a:spcPts val="600"/>
              </a:spcBef>
              <a:buClr>
                <a:srgbClr val="808000"/>
              </a:buClr>
              <a:buSzPct val="70000"/>
              <a:buFont typeface="Monotype Sorts" charset="2"/>
              <a:buChar char=""/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zdravotní stav jako stresor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 v posledních letech se ukázalo, že jeho hodnota se dá vyjádřit penězi)</a:t>
            </a:r>
            <a:r>
              <a:rPr lang="cs-CZ" altLang="cs-CZ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4525964"/>
            <a:ext cx="2122487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7223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89332cfc-b023-4904-b12a-69ce444ff898"/>
    <ds:schemaRef ds:uri="http://purl.org/dc/dcmitype/"/>
    <ds:schemaRef ds:uri="79b7b8bb-93ec-47cc-a1d6-47c5928ac23a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1143</Words>
  <PresentationFormat>Širokoúhlá obrazovka</PresentationFormat>
  <Paragraphs>163</Paragraphs>
  <Slides>20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Microsoft YaHei</vt:lpstr>
      <vt:lpstr>SimSun</vt:lpstr>
      <vt:lpstr>Arial</vt:lpstr>
      <vt:lpstr>Calibri</vt:lpstr>
      <vt:lpstr>Calibri Light</vt:lpstr>
      <vt:lpstr>Monotype Sorts</vt:lpstr>
      <vt:lpstr>Times New Roman</vt:lpstr>
      <vt:lpstr>Motiv Office</vt:lpstr>
      <vt:lpstr>Zdravý životní styl</vt:lpstr>
      <vt:lpstr>Prezentace aplikace PowerPoint</vt:lpstr>
      <vt:lpstr>Prezentace aplikace PowerPoint</vt:lpstr>
      <vt:lpstr>Prezentace aplikace PowerPoint</vt:lpstr>
      <vt:lpstr>Příklady stresových situací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Posilování  duševní hygieny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2020-07-28T16:37:17Z</dcterms:created>
  <dcterms:modified xsi:type="dcterms:W3CDTF">2020-10-23T11:03:51Z</dcterms:modified>
</cp:coreProperties>
</file>