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4E0E54C-FBCC-477F-894A-7993CC2C7402}">
          <p14:sldIdLst>
            <p14:sldId id="262"/>
          </p14:sldIdLst>
        </p14:section>
        <p14:section name="Oddíl bez názvu" id="{582959CF-FE02-4B8D-AD6C-964959BFB1C8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CD269-08DB-4D21-B98E-AC598A86E057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F9EB8-FE92-41CE-AF76-AB770F9DA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629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03188" y="760413"/>
            <a:ext cx="6681787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1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08625" cy="45100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2305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8213" y="760413"/>
            <a:ext cx="5011737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1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08625" cy="45100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907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8213" y="760413"/>
            <a:ext cx="5011737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9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08625" cy="45100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979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8213" y="760413"/>
            <a:ext cx="5011737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7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08625" cy="45100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5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8213" y="760413"/>
            <a:ext cx="5011737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9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08625" cy="45100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7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8213" y="760413"/>
            <a:ext cx="5011737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5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08625" cy="45100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190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8213" y="760413"/>
            <a:ext cx="5011737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3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08625" cy="45100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530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8213" y="760413"/>
            <a:ext cx="5011737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1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08625" cy="45100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740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8213" y="760413"/>
            <a:ext cx="5011737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9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08625" cy="45100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625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8213" y="760413"/>
            <a:ext cx="5011737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7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08625" cy="45100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621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8213" y="760413"/>
            <a:ext cx="5011737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5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08625" cy="45100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912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8213" y="760413"/>
            <a:ext cx="5011737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3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59325"/>
            <a:ext cx="5508625" cy="45100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472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Zdravý životní styl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/>
          <p:cNvSpPr txBox="1">
            <a:spLocks noChangeArrowheads="1"/>
          </p:cNvSpPr>
          <p:nvPr/>
        </p:nvSpPr>
        <p:spPr bwMode="auto">
          <a:xfrm>
            <a:off x="4310063" y="246063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r>
              <a:rPr lang="cs-CZ" altLang="cs-CZ" sz="3000" b="1">
                <a:solidFill>
                  <a:srgbClr val="2E621C"/>
                </a:solidFill>
                <a:latin typeface="Century Schoolbook" panose="02040604050505020304" pitchFamily="18" charset="0"/>
              </a:rPr>
              <a:t>ZDRAVOTNÍ KOMPLIKACE</a:t>
            </a:r>
          </a:p>
        </p:txBody>
      </p:sp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2063750" y="1916114"/>
            <a:ext cx="7467600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09588" indent="-509588">
              <a:tabLst>
                <a:tab pos="509588" algn="l"/>
                <a:tab pos="957263" algn="l"/>
                <a:tab pos="1406525" algn="l"/>
                <a:tab pos="1855788" algn="l"/>
                <a:tab pos="2305050" algn="l"/>
                <a:tab pos="2754313" algn="l"/>
                <a:tab pos="3203575" algn="l"/>
                <a:tab pos="3652838" algn="l"/>
                <a:tab pos="4102100" algn="l"/>
                <a:tab pos="4551363" algn="l"/>
                <a:tab pos="5000625" algn="l"/>
                <a:tab pos="5449888" algn="l"/>
                <a:tab pos="5899150" algn="l"/>
                <a:tab pos="6348413" algn="l"/>
                <a:tab pos="6797675" algn="l"/>
                <a:tab pos="7246938" algn="l"/>
                <a:tab pos="7696200" algn="l"/>
                <a:tab pos="8145463" algn="l"/>
                <a:tab pos="8594725" algn="l"/>
                <a:tab pos="9043988" algn="l"/>
                <a:tab pos="9493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509588" algn="l"/>
                <a:tab pos="957263" algn="l"/>
                <a:tab pos="1406525" algn="l"/>
                <a:tab pos="1855788" algn="l"/>
                <a:tab pos="2305050" algn="l"/>
                <a:tab pos="2754313" algn="l"/>
                <a:tab pos="3203575" algn="l"/>
                <a:tab pos="3652838" algn="l"/>
                <a:tab pos="4102100" algn="l"/>
                <a:tab pos="4551363" algn="l"/>
                <a:tab pos="5000625" algn="l"/>
                <a:tab pos="5449888" algn="l"/>
                <a:tab pos="5899150" algn="l"/>
                <a:tab pos="6348413" algn="l"/>
                <a:tab pos="6797675" algn="l"/>
                <a:tab pos="7246938" algn="l"/>
                <a:tab pos="7696200" algn="l"/>
                <a:tab pos="8145463" algn="l"/>
                <a:tab pos="8594725" algn="l"/>
                <a:tab pos="9043988" algn="l"/>
                <a:tab pos="9493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509588" algn="l"/>
                <a:tab pos="957263" algn="l"/>
                <a:tab pos="1406525" algn="l"/>
                <a:tab pos="1855788" algn="l"/>
                <a:tab pos="2305050" algn="l"/>
                <a:tab pos="2754313" algn="l"/>
                <a:tab pos="3203575" algn="l"/>
                <a:tab pos="3652838" algn="l"/>
                <a:tab pos="4102100" algn="l"/>
                <a:tab pos="4551363" algn="l"/>
                <a:tab pos="5000625" algn="l"/>
                <a:tab pos="5449888" algn="l"/>
                <a:tab pos="5899150" algn="l"/>
                <a:tab pos="6348413" algn="l"/>
                <a:tab pos="6797675" algn="l"/>
                <a:tab pos="7246938" algn="l"/>
                <a:tab pos="7696200" algn="l"/>
                <a:tab pos="8145463" algn="l"/>
                <a:tab pos="8594725" algn="l"/>
                <a:tab pos="9043988" algn="l"/>
                <a:tab pos="9493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509588" algn="l"/>
                <a:tab pos="957263" algn="l"/>
                <a:tab pos="1406525" algn="l"/>
                <a:tab pos="1855788" algn="l"/>
                <a:tab pos="2305050" algn="l"/>
                <a:tab pos="2754313" algn="l"/>
                <a:tab pos="3203575" algn="l"/>
                <a:tab pos="3652838" algn="l"/>
                <a:tab pos="4102100" algn="l"/>
                <a:tab pos="4551363" algn="l"/>
                <a:tab pos="5000625" algn="l"/>
                <a:tab pos="5449888" algn="l"/>
                <a:tab pos="5899150" algn="l"/>
                <a:tab pos="6348413" algn="l"/>
                <a:tab pos="6797675" algn="l"/>
                <a:tab pos="7246938" algn="l"/>
                <a:tab pos="7696200" algn="l"/>
                <a:tab pos="8145463" algn="l"/>
                <a:tab pos="8594725" algn="l"/>
                <a:tab pos="9043988" algn="l"/>
                <a:tab pos="9493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509588" algn="l"/>
                <a:tab pos="957263" algn="l"/>
                <a:tab pos="1406525" algn="l"/>
                <a:tab pos="1855788" algn="l"/>
                <a:tab pos="2305050" algn="l"/>
                <a:tab pos="2754313" algn="l"/>
                <a:tab pos="3203575" algn="l"/>
                <a:tab pos="3652838" algn="l"/>
                <a:tab pos="4102100" algn="l"/>
                <a:tab pos="4551363" algn="l"/>
                <a:tab pos="5000625" algn="l"/>
                <a:tab pos="5449888" algn="l"/>
                <a:tab pos="5899150" algn="l"/>
                <a:tab pos="6348413" algn="l"/>
                <a:tab pos="6797675" algn="l"/>
                <a:tab pos="7246938" algn="l"/>
                <a:tab pos="7696200" algn="l"/>
                <a:tab pos="8145463" algn="l"/>
                <a:tab pos="8594725" algn="l"/>
                <a:tab pos="9043988" algn="l"/>
                <a:tab pos="9493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  <a:tab pos="957263" algn="l"/>
                <a:tab pos="1406525" algn="l"/>
                <a:tab pos="1855788" algn="l"/>
                <a:tab pos="2305050" algn="l"/>
                <a:tab pos="2754313" algn="l"/>
                <a:tab pos="3203575" algn="l"/>
                <a:tab pos="3652838" algn="l"/>
                <a:tab pos="4102100" algn="l"/>
                <a:tab pos="4551363" algn="l"/>
                <a:tab pos="5000625" algn="l"/>
                <a:tab pos="5449888" algn="l"/>
                <a:tab pos="5899150" algn="l"/>
                <a:tab pos="6348413" algn="l"/>
                <a:tab pos="6797675" algn="l"/>
                <a:tab pos="7246938" algn="l"/>
                <a:tab pos="7696200" algn="l"/>
                <a:tab pos="8145463" algn="l"/>
                <a:tab pos="8594725" algn="l"/>
                <a:tab pos="9043988" algn="l"/>
                <a:tab pos="9493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  <a:tab pos="957263" algn="l"/>
                <a:tab pos="1406525" algn="l"/>
                <a:tab pos="1855788" algn="l"/>
                <a:tab pos="2305050" algn="l"/>
                <a:tab pos="2754313" algn="l"/>
                <a:tab pos="3203575" algn="l"/>
                <a:tab pos="3652838" algn="l"/>
                <a:tab pos="4102100" algn="l"/>
                <a:tab pos="4551363" algn="l"/>
                <a:tab pos="5000625" algn="l"/>
                <a:tab pos="5449888" algn="l"/>
                <a:tab pos="5899150" algn="l"/>
                <a:tab pos="6348413" algn="l"/>
                <a:tab pos="6797675" algn="l"/>
                <a:tab pos="7246938" algn="l"/>
                <a:tab pos="7696200" algn="l"/>
                <a:tab pos="8145463" algn="l"/>
                <a:tab pos="8594725" algn="l"/>
                <a:tab pos="9043988" algn="l"/>
                <a:tab pos="9493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  <a:tab pos="957263" algn="l"/>
                <a:tab pos="1406525" algn="l"/>
                <a:tab pos="1855788" algn="l"/>
                <a:tab pos="2305050" algn="l"/>
                <a:tab pos="2754313" algn="l"/>
                <a:tab pos="3203575" algn="l"/>
                <a:tab pos="3652838" algn="l"/>
                <a:tab pos="4102100" algn="l"/>
                <a:tab pos="4551363" algn="l"/>
                <a:tab pos="5000625" algn="l"/>
                <a:tab pos="5449888" algn="l"/>
                <a:tab pos="5899150" algn="l"/>
                <a:tab pos="6348413" algn="l"/>
                <a:tab pos="6797675" algn="l"/>
                <a:tab pos="7246938" algn="l"/>
                <a:tab pos="7696200" algn="l"/>
                <a:tab pos="8145463" algn="l"/>
                <a:tab pos="8594725" algn="l"/>
                <a:tab pos="9043988" algn="l"/>
                <a:tab pos="9493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  <a:tab pos="957263" algn="l"/>
                <a:tab pos="1406525" algn="l"/>
                <a:tab pos="1855788" algn="l"/>
                <a:tab pos="2305050" algn="l"/>
                <a:tab pos="2754313" algn="l"/>
                <a:tab pos="3203575" algn="l"/>
                <a:tab pos="3652838" algn="l"/>
                <a:tab pos="4102100" algn="l"/>
                <a:tab pos="4551363" algn="l"/>
                <a:tab pos="5000625" algn="l"/>
                <a:tab pos="5449888" algn="l"/>
                <a:tab pos="5899150" algn="l"/>
                <a:tab pos="6348413" algn="l"/>
                <a:tab pos="6797675" algn="l"/>
                <a:tab pos="7246938" algn="l"/>
                <a:tab pos="7696200" algn="l"/>
                <a:tab pos="8145463" algn="l"/>
                <a:tab pos="8594725" algn="l"/>
                <a:tab pos="9043988" algn="l"/>
                <a:tab pos="9493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AutoNum type="arabicParenR"/>
            </a:pPr>
            <a:r>
              <a:rPr lang="cs-CZ" altLang="cs-CZ" sz="2000" b="1" i="1">
                <a:solidFill>
                  <a:srgbClr val="000000"/>
                </a:solidFill>
                <a:latin typeface="Century Schoolbook" panose="02040604050505020304" pitchFamily="18" charset="0"/>
              </a:rPr>
              <a:t>Mechanické</a:t>
            </a: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 – zatížení pohybového aparátu</a:t>
            </a:r>
          </a:p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AutoNum type="arabicParenR"/>
            </a:pPr>
            <a:r>
              <a:rPr lang="cs-CZ" altLang="cs-CZ" sz="2000" b="1" i="1">
                <a:solidFill>
                  <a:srgbClr val="000000"/>
                </a:solidFill>
                <a:latin typeface="Century Schoolbook" panose="02040604050505020304" pitchFamily="18" charset="0"/>
              </a:rPr>
              <a:t>Metabolické</a:t>
            </a: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 – DM, hypertenze, kardiovaskulární choroby, žlučové kameny, Ca prsu, dělohy apod.</a:t>
            </a:r>
            <a:r>
              <a:rPr lang="cs-CZ" altLang="cs-CZ" sz="2400">
                <a:solidFill>
                  <a:srgbClr val="000000"/>
                </a:solidFill>
                <a:latin typeface="Century Schoolbook" panose="02040604050505020304" pitchFamily="18" charset="0"/>
              </a:rPr>
              <a:t> </a:t>
            </a:r>
          </a:p>
          <a:p>
            <a:pPr>
              <a:spcBef>
                <a:spcPts val="600"/>
              </a:spcBef>
              <a:buSzPct val="100000"/>
            </a:pPr>
            <a:endParaRPr lang="cs-CZ" altLang="cs-CZ" sz="240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7168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4" y="3929063"/>
            <a:ext cx="1781175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68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263" y="3897313"/>
            <a:ext cx="3860800" cy="260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338217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3287713" y="115888"/>
            <a:ext cx="7467600" cy="105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cs-CZ" altLang="cs-CZ" sz="3000" b="1">
                <a:solidFill>
                  <a:srgbClr val="2E621C"/>
                </a:solidFill>
                <a:latin typeface="Century Schoolbook" panose="02040604050505020304" pitchFamily="18" charset="0"/>
              </a:rPr>
              <a:t>ROZDĚLENÍ HODNOT</a:t>
            </a:r>
          </a:p>
        </p:txBody>
      </p:sp>
      <p:sp>
        <p:nvSpPr>
          <p:cNvPr id="74755" name="Text Box 2">
            <a:extLst>
              <a:ext uri="{FF2B5EF4-FFF2-40B4-BE49-F238E27FC236}">
                <a16:creationId xmlns:a16="http://schemas.microsoft.com/office/drawing/2014/main" id="{C1E1C4CF-C71E-4015-80CB-459E035E0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1195389"/>
            <a:ext cx="8424862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268288" indent="-268288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>
                <a:srgbClr val="A8FE8A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entury Schoolbook" panose="02040604050505020304" pitchFamily="18" charset="0"/>
              </a:rPr>
              <a:t>Pod 18,5  - podváha</a:t>
            </a:r>
          </a:p>
          <a:p>
            <a:pPr>
              <a:spcBef>
                <a:spcPts val="600"/>
              </a:spcBef>
              <a:buClr>
                <a:srgbClr val="A8FE8A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entury Schoolbook" panose="02040604050505020304" pitchFamily="18" charset="0"/>
              </a:rPr>
              <a:t>18,5-24,9 – norma</a:t>
            </a:r>
          </a:p>
          <a:p>
            <a:pPr>
              <a:spcBef>
                <a:spcPts val="600"/>
              </a:spcBef>
              <a:buClr>
                <a:srgbClr val="A8FE8A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entury Schoolbook" panose="02040604050505020304" pitchFamily="18" charset="0"/>
              </a:rPr>
              <a:t>25 – 29,9 – nadváha</a:t>
            </a:r>
          </a:p>
          <a:p>
            <a:pPr>
              <a:spcBef>
                <a:spcPts val="600"/>
              </a:spcBef>
              <a:buClr>
                <a:srgbClr val="A8FE8A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entury Schoolbook" panose="02040604050505020304" pitchFamily="18" charset="0"/>
              </a:rPr>
              <a:t>30 – 34,9 – obezita 1.st. (lehká otylost)</a:t>
            </a:r>
          </a:p>
          <a:p>
            <a:pPr>
              <a:spcBef>
                <a:spcPts val="600"/>
              </a:spcBef>
              <a:buClr>
                <a:srgbClr val="A8FE8A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entury Schoolbook" panose="02040604050505020304" pitchFamily="18" charset="0"/>
              </a:rPr>
              <a:t>35 – 39,9 – obezita 2.st. (výrazná otylost)</a:t>
            </a:r>
          </a:p>
          <a:p>
            <a:pPr>
              <a:spcBef>
                <a:spcPts val="600"/>
              </a:spcBef>
              <a:buClr>
                <a:srgbClr val="A8FE8A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entury Schoolbook" panose="02040604050505020304" pitchFamily="18" charset="0"/>
              </a:rPr>
              <a:t>Nad 40 -     obezita 3.st. (morbidní otylost) </a:t>
            </a:r>
          </a:p>
          <a:p>
            <a:pPr>
              <a:spcBef>
                <a:spcPts val="600"/>
              </a:spcBef>
              <a:buClrTx/>
              <a:defRPr/>
            </a:pPr>
            <a:endParaRPr lang="cs-CZ" altLang="cs-CZ" sz="2000" dirty="0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>
              <a:spcBef>
                <a:spcPts val="600"/>
              </a:spcBef>
              <a:buClr>
                <a:srgbClr val="A8FE8A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entury Schoolbook" panose="02040604050505020304" pitchFamily="18" charset="0"/>
              </a:rPr>
              <a:t>Snížení těl. hmotnosti o 5% výrazně redukuje zdravotní rizika</a:t>
            </a:r>
          </a:p>
          <a:p>
            <a:pPr>
              <a:spcBef>
                <a:spcPts val="600"/>
              </a:spcBef>
              <a:buClrTx/>
              <a:defRPr/>
            </a:pPr>
            <a:r>
              <a:rPr lang="cs-CZ" altLang="cs-CZ" sz="20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   </a:t>
            </a:r>
            <a:r>
              <a:rPr lang="cs-CZ" altLang="cs-CZ" sz="2000" dirty="0">
                <a:solidFill>
                  <a:srgbClr val="000000"/>
                </a:solidFill>
                <a:latin typeface="Century Schoolbook" panose="02040604050505020304" pitchFamily="18" charset="0"/>
              </a:rPr>
              <a:t>Výpočet BMI = </a:t>
            </a:r>
            <a:r>
              <a:rPr lang="cs-CZ" altLang="cs-CZ" sz="2000" u="sng" dirty="0">
                <a:solidFill>
                  <a:srgbClr val="000000"/>
                </a:solidFill>
                <a:latin typeface="Century Schoolbook" panose="02040604050505020304" pitchFamily="18" charset="0"/>
              </a:rPr>
              <a:t>hmotnost (kg) </a:t>
            </a:r>
          </a:p>
          <a:p>
            <a:pPr>
              <a:spcBef>
                <a:spcPts val="600"/>
              </a:spcBef>
              <a:buClrTx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entury Schoolbook" panose="02040604050505020304" pitchFamily="18" charset="0"/>
              </a:rPr>
              <a:t>                                výška (M</a:t>
            </a:r>
            <a:r>
              <a:rPr lang="cs-CZ" altLang="cs-CZ" sz="2000" baseline="30000" dirty="0">
                <a:solidFill>
                  <a:srgbClr val="000000"/>
                </a:solidFill>
                <a:latin typeface="Century Schoolbook" panose="02040604050505020304" pitchFamily="18" charset="0"/>
              </a:rPr>
              <a:t>2</a:t>
            </a:r>
            <a:r>
              <a:rPr lang="cs-CZ" altLang="cs-CZ" sz="2000" dirty="0">
                <a:solidFill>
                  <a:srgbClr val="000000"/>
                </a:solidFill>
                <a:latin typeface="Century Schoolbook" panose="02040604050505020304" pitchFamily="18" charset="0"/>
              </a:rPr>
              <a:t>) </a:t>
            </a:r>
          </a:p>
          <a:p>
            <a:pPr marL="0" indent="0">
              <a:spcBef>
                <a:spcPts val="600"/>
              </a:spcBef>
              <a:buClrTx/>
              <a:defRPr/>
            </a:pPr>
            <a:endParaRPr lang="cs-CZ" altLang="cs-CZ" sz="2000" b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 marL="0" indent="0">
              <a:spcBef>
                <a:spcPts val="600"/>
              </a:spcBef>
              <a:buClrTx/>
              <a:defRPr/>
            </a:pPr>
            <a:r>
              <a:rPr lang="cs-CZ" altLang="cs-CZ" sz="20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Obvod pasu </a:t>
            </a:r>
          </a:p>
          <a:p>
            <a:pPr marL="342900" indent="-342900"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entury Schoolbook" panose="02040604050505020304" pitchFamily="18" charset="0"/>
              </a:rPr>
              <a:t> Ž </a:t>
            </a:r>
            <a:r>
              <a:rPr lang="cs-CZ" sz="2000" dirty="0">
                <a:latin typeface="Century Schoolbook" panose="02040604050505020304" pitchFamily="18" charset="0"/>
              </a:rPr>
              <a:t>&gt; 80 cm zvýšené riziko, &gt; 88 cm vysoké riziko</a:t>
            </a:r>
          </a:p>
          <a:p>
            <a:pPr marL="342900" indent="-342900"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entury Schoolbook" panose="02040604050505020304" pitchFamily="18" charset="0"/>
              </a:rPr>
              <a:t>M </a:t>
            </a:r>
            <a:r>
              <a:rPr lang="cs-CZ" sz="2000" dirty="0">
                <a:latin typeface="Century Schoolbook" panose="02040604050505020304" pitchFamily="18" charset="0"/>
              </a:rPr>
              <a:t>&gt; 94 cm zvýšené riziko, &gt; 102 cm vysoké riziko</a:t>
            </a:r>
            <a:endParaRPr lang="cs-CZ" altLang="cs-CZ" sz="2000" dirty="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88520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/>
          <p:cNvSpPr txBox="1">
            <a:spLocks noChangeArrowheads="1"/>
          </p:cNvSpPr>
          <p:nvPr/>
        </p:nvSpPr>
        <p:spPr bwMode="auto">
          <a:xfrm>
            <a:off x="3935413" y="419100"/>
            <a:ext cx="74676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cs-CZ" altLang="cs-CZ" sz="3000" b="1">
                <a:solidFill>
                  <a:srgbClr val="2E621C"/>
                </a:solidFill>
                <a:latin typeface="Century Schoolbook" panose="02040604050505020304" pitchFamily="18" charset="0"/>
              </a:rPr>
              <a:t>LÉČBA OBEZITY</a:t>
            </a:r>
          </a:p>
        </p:txBody>
      </p:sp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2208213" y="1528764"/>
            <a:ext cx="7467600" cy="534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268288" indent="-268288"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Nízkoenergetická dieta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Zvýšení pohybové aktivity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Změna životního stylu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Pomalé a trvalé snižování hmotnosti do max. 1000g týdně pod dohledem lékaře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Farmaka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Chirurgická léčba</a:t>
            </a:r>
          </a:p>
          <a:p>
            <a:pPr>
              <a:spcBef>
                <a:spcPts val="600"/>
              </a:spcBef>
              <a:buSzPct val="100000"/>
            </a:pPr>
            <a:r>
              <a:rPr lang="cs-CZ" altLang="cs-CZ" sz="3000" b="1">
                <a:solidFill>
                  <a:srgbClr val="000000"/>
                </a:solidFill>
                <a:latin typeface="Century Schoolbook" panose="02040604050505020304" pitchFamily="18" charset="0"/>
              </a:rPr>
              <a:t>  </a:t>
            </a:r>
          </a:p>
          <a:p>
            <a:pPr>
              <a:spcBef>
                <a:spcPts val="600"/>
              </a:spcBef>
              <a:buSzPct val="100000"/>
            </a:pPr>
            <a:r>
              <a:rPr lang="cs-CZ" altLang="cs-CZ" sz="3000" b="1">
                <a:solidFill>
                  <a:srgbClr val="000000"/>
                </a:solidFill>
                <a:latin typeface="Century Schoolbook" panose="02040604050505020304" pitchFamily="18" charset="0"/>
              </a:rPr>
              <a:t>                    </a:t>
            </a:r>
            <a:r>
              <a:rPr lang="cs-CZ" altLang="cs-CZ" sz="3000" b="1">
                <a:solidFill>
                  <a:srgbClr val="2E621C"/>
                </a:solidFill>
                <a:latin typeface="Century Schoolbook" panose="02040604050505020304" pitchFamily="18" charset="0"/>
              </a:rPr>
              <a:t>PREVENCE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Fyzická pohoda – dostatek pohybu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Psychická pohoda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Pestrá a vyvážená strava v pravidelných dávkách</a:t>
            </a:r>
          </a:p>
          <a:p>
            <a:pPr>
              <a:spcBef>
                <a:spcPts val="600"/>
              </a:spcBef>
              <a:buSzPct val="100000"/>
            </a:pPr>
            <a:endParaRPr lang="cs-CZ" altLang="cs-CZ" sz="2000" b="1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9758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1"/>
          <p:cNvSpPr txBox="1">
            <a:spLocks noChangeArrowheads="1"/>
          </p:cNvSpPr>
          <p:nvPr/>
        </p:nvSpPr>
        <p:spPr bwMode="auto">
          <a:xfrm>
            <a:off x="3227388" y="260350"/>
            <a:ext cx="74676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cs-CZ" altLang="cs-CZ" sz="3000" b="1">
                <a:solidFill>
                  <a:srgbClr val="2E621C"/>
                </a:solidFill>
                <a:latin typeface="Century Schoolbook" panose="02040604050505020304" pitchFamily="18" charset="0"/>
              </a:rPr>
              <a:t>OSTEOPORÓZA</a:t>
            </a:r>
          </a:p>
        </p:txBody>
      </p:sp>
      <p:sp>
        <p:nvSpPr>
          <p:cNvPr id="77827" name="Text Box 2"/>
          <p:cNvSpPr txBox="1">
            <a:spLocks noChangeArrowheads="1"/>
          </p:cNvSpPr>
          <p:nvPr/>
        </p:nvSpPr>
        <p:spPr bwMode="auto">
          <a:xfrm>
            <a:off x="1774825" y="1984376"/>
            <a:ext cx="8147050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268288" indent="-268288"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Úbytek kostní hmoty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Nízká hustota kosti znamená zvýšené riziko zlomenin</a:t>
            </a:r>
          </a:p>
          <a:p>
            <a:pPr>
              <a:spcBef>
                <a:spcPts val="600"/>
              </a:spcBef>
              <a:buSzPct val="100000"/>
            </a:pPr>
            <a:r>
              <a:rPr lang="cs-CZ" altLang="cs-CZ" sz="2000" b="1" i="1">
                <a:solidFill>
                  <a:srgbClr val="000000"/>
                </a:solidFill>
                <a:latin typeface="Century Schoolbook" panose="02040604050505020304" pitchFamily="18" charset="0"/>
              </a:rPr>
              <a:t>Příčiny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Genetické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Hormonální </a:t>
            </a: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(nedostatek estrogenu)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Věk (</a:t>
            </a: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úbytek od 35 roku života)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Nedostatečná výživa nebo nevhodné složení </a:t>
            </a: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(absence vit. D a vápníku)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Nedostatečný vývoj vrcholu kostní hmoty </a:t>
            </a: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(málo fyz.aktivity, kouření, alkohol)</a:t>
            </a:r>
          </a:p>
          <a:p>
            <a:pPr>
              <a:spcBef>
                <a:spcPts val="600"/>
              </a:spcBef>
              <a:buSzPct val="100000"/>
            </a:pPr>
            <a:endParaRPr lang="cs-CZ" altLang="cs-CZ" sz="200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68900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2855913" y="333375"/>
            <a:ext cx="746760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cs-CZ" altLang="cs-CZ" sz="3000" b="1">
                <a:solidFill>
                  <a:srgbClr val="2E621C"/>
                </a:solidFill>
                <a:latin typeface="Century Schoolbook" panose="02040604050505020304" pitchFamily="18" charset="0"/>
              </a:rPr>
              <a:t>PREVENCE</a:t>
            </a:r>
          </a:p>
        </p:txBody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1981200" y="1600201"/>
            <a:ext cx="8578850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268288" indent="-268288"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od dětství po celý život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živ. styl – pohyb, nekouřit, alkohol v mírných dávkách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stravování – pestrá strava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hormonální substituce estrogenů po menopauze</a:t>
            </a:r>
          </a:p>
        </p:txBody>
      </p:sp>
      <p:pic>
        <p:nvPicPr>
          <p:cNvPr id="7987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8" y="3573463"/>
            <a:ext cx="3810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08721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1"/>
          <p:cNvSpPr txBox="1">
            <a:spLocks noChangeArrowheads="1"/>
          </p:cNvSpPr>
          <p:nvPr/>
        </p:nvSpPr>
        <p:spPr bwMode="auto">
          <a:xfrm>
            <a:off x="3738564" y="3214689"/>
            <a:ext cx="6472237" cy="291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268288" indent="-268288"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400" b="1">
                <a:solidFill>
                  <a:srgbClr val="000000"/>
                </a:solidFill>
                <a:latin typeface="Century Schoolbook" panose="02040604050505020304" pitchFamily="18" charset="0"/>
              </a:rPr>
              <a:t>Děkuji za pozornost.</a:t>
            </a:r>
          </a:p>
        </p:txBody>
      </p:sp>
      <p:pic>
        <p:nvPicPr>
          <p:cNvPr id="819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1" y="4395789"/>
            <a:ext cx="313372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8560511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1774826" y="1355725"/>
            <a:ext cx="8607425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cs-CZ" altLang="cs-CZ" sz="2800" b="1">
                <a:solidFill>
                  <a:srgbClr val="2E621C"/>
                </a:solidFill>
                <a:latin typeface="Century Schoolbook" panose="02040604050505020304" pitchFamily="18" charset="0"/>
              </a:rPr>
              <a:t>PREVENCE NEJČASTĚJI SE OBJEVUJÍCÍCH NEINFEKČNÍCH ONEMOCNĚNÍ</a:t>
            </a: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4810125" y="5661026"/>
            <a:ext cx="5462588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pic>
        <p:nvPicPr>
          <p:cNvPr id="573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00" y="3789363"/>
            <a:ext cx="15430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41" name="Text Box 4">
            <a:extLst>
              <a:ext uri="{FF2B5EF4-FFF2-40B4-BE49-F238E27FC236}">
                <a16:creationId xmlns:a16="http://schemas.microsoft.com/office/drawing/2014/main" id="{F9B9FF81-B59E-46CC-9799-3FA9177F5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5557838"/>
            <a:ext cx="3060700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ts val="450"/>
              </a:spcBef>
              <a:buSzPct val="70000"/>
              <a:defRPr/>
            </a:pPr>
            <a:r>
              <a:rPr lang="cs-CZ" altLang="cs-CZ" sz="1200" b="1" dirty="0">
                <a:solidFill>
                  <a:schemeClr val="accent1">
                    <a:lumMod val="50000"/>
                  </a:schemeClr>
                </a:solidFill>
              </a:rPr>
              <a:t>Mgr. Gabriela Světnická</a:t>
            </a:r>
            <a:br>
              <a:rPr lang="cs-CZ" altLang="cs-CZ" sz="1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altLang="cs-CZ" sz="1200" b="1" dirty="0">
                <a:solidFill>
                  <a:schemeClr val="accent1">
                    <a:lumMod val="50000"/>
                  </a:schemeClr>
                </a:solidFill>
              </a:rPr>
              <a:t>ÚSTAV OŠETŘOVATELSTVÍ FVP</a:t>
            </a:r>
            <a:br>
              <a:rPr lang="cs-CZ" altLang="cs-CZ" sz="1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altLang="cs-CZ" sz="1200" b="1" dirty="0">
                <a:solidFill>
                  <a:schemeClr val="accent1">
                    <a:lumMod val="50000"/>
                  </a:schemeClr>
                </a:solidFill>
              </a:rPr>
              <a:t>SLU V OPAVĚ</a:t>
            </a:r>
            <a:br>
              <a:rPr lang="cs-CZ" altLang="cs-CZ" sz="1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altLang="cs-CZ" sz="1200" b="1" dirty="0">
                <a:solidFill>
                  <a:schemeClr val="accent1">
                    <a:lumMod val="50000"/>
                  </a:schemeClr>
                </a:solidFill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71979542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3000375" y="384175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cs-CZ" altLang="cs-CZ" sz="2800" b="1">
                <a:solidFill>
                  <a:srgbClr val="2E621C"/>
                </a:solidFill>
                <a:latin typeface="Century Schoolbook" panose="02040604050505020304" pitchFamily="18" charset="0"/>
              </a:rPr>
              <a:t> ONEMOCNĚNÍ, KTERÁ JSOU NEJČASTĚJŠÍ PŘÍČINOU ÚMRTÍ</a:t>
            </a:r>
          </a:p>
        </p:txBody>
      </p: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1981201" y="1916113"/>
            <a:ext cx="8486775" cy="455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268288" indent="-26828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buClr>
                <a:srgbClr val="A8FE8A"/>
              </a:buClr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Kardiovaskulární onemocnění  (50-60%)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A8FE8A"/>
              </a:buClr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Nádorová onemocnění (20-25%)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A8FE8A"/>
              </a:buClr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Úrazy (10%)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A8FE8A"/>
              </a:buClr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Ostatní onemocnění – onem. dých. cest, choroby trávicí soustavy pod.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endParaRPr lang="cs-CZ" altLang="cs-CZ" sz="2000" b="1" i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2000" b="1" i="1">
                <a:solidFill>
                  <a:srgbClr val="000000"/>
                </a:solidFill>
                <a:latin typeface="Century Schoolbook" panose="02040604050505020304" pitchFamily="18" charset="0"/>
              </a:rPr>
              <a:t>Hlavní příčiny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A8FE8A"/>
              </a:buClr>
              <a:buFont typeface="Courier New" panose="02070309020205020404" pitchFamily="49" charset="0"/>
              <a:buChar char="o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Nesprávný způsob života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A8FE8A"/>
              </a:buClr>
              <a:buFont typeface="Courier New" panose="02070309020205020404" pitchFamily="49" charset="0"/>
              <a:buChar char="o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Nevhodné životní a pracovní prostředí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A8FE8A"/>
              </a:buClr>
              <a:buFont typeface="Courier New" panose="02070309020205020404" pitchFamily="49" charset="0"/>
              <a:buChar char="o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Nesprávná nebo nedostupná zdr.péče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A8FE8A"/>
              </a:buClr>
              <a:buFont typeface="Courier New" panose="02070309020205020404" pitchFamily="49" charset="0"/>
              <a:buChar char="o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Dědičné vlivy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endParaRPr lang="cs-CZ" altLang="cs-CZ" sz="2000" b="1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pic>
        <p:nvPicPr>
          <p:cNvPr id="5939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0" y="3678239"/>
            <a:ext cx="259715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339927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AB106D-C8B4-4E38-84AF-770320668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2539" y="382588"/>
            <a:ext cx="6376987" cy="938212"/>
          </a:xfrm>
        </p:spPr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prevence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0B32DFC-9167-43D1-AB64-2E220E1BF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24063" y="1320801"/>
            <a:ext cx="3683000" cy="701675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/>
          <a:lstStyle/>
          <a:p>
            <a:pPr algn="ctr">
              <a:defRPr/>
            </a:pPr>
            <a:r>
              <a:rPr lang="cs-CZ" b="1" i="1" dirty="0">
                <a:solidFill>
                  <a:schemeClr val="accent1">
                    <a:lumMod val="50000"/>
                  </a:schemeClr>
                </a:solidFill>
              </a:rPr>
              <a:t>primární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B7ED714-5DD9-4CDD-93F8-2B911879D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09763" y="2293938"/>
            <a:ext cx="3910012" cy="3910012"/>
          </a:xfrm>
          <a:solidFill>
            <a:schemeClr val="tx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0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1x za 2 roky všeobecná preventivní prohlídka</a:t>
            </a:r>
          </a:p>
          <a:p>
            <a:pPr>
              <a:defRPr/>
            </a:pPr>
            <a:r>
              <a:rPr lang="cs-CZ" sz="20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1x ročně gynekologická preventivní prohlídka</a:t>
            </a:r>
          </a:p>
          <a:p>
            <a:pPr marL="0" indent="0">
              <a:buNone/>
              <a:defRPr/>
            </a:pPr>
            <a:r>
              <a:rPr lang="cs-CZ" sz="20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   </a:t>
            </a:r>
            <a:r>
              <a:rPr lang="cs-CZ" sz="2000" dirty="0">
                <a:solidFill>
                  <a:schemeClr val="bg1"/>
                </a:solidFill>
                <a:latin typeface="Century Schoolbook" panose="02040604050505020304" pitchFamily="18" charset="0"/>
              </a:rPr>
              <a:t>(antikoncepce 2 x ročně)</a:t>
            </a:r>
          </a:p>
          <a:p>
            <a:pPr>
              <a:defRPr/>
            </a:pPr>
            <a:r>
              <a:rPr lang="cs-CZ" sz="20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2x ročně stomatologická prohlídka </a:t>
            </a:r>
            <a:endParaRPr lang="cs-CZ" sz="2000" b="1" dirty="0">
              <a:latin typeface="Century Schoolbook" panose="02040604050505020304" pitchFamily="18" charset="0"/>
            </a:endParaRP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BADE360-2113-4281-B8B5-F11349A26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7301" y="1530351"/>
            <a:ext cx="3679825" cy="746125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/>
          <a:lstStyle/>
          <a:p>
            <a:pPr algn="ctr">
              <a:defRPr/>
            </a:pPr>
            <a:r>
              <a:rPr lang="cs-CZ" b="1" i="1" dirty="0">
                <a:solidFill>
                  <a:schemeClr val="accent1">
                    <a:lumMod val="50000"/>
                  </a:schemeClr>
                </a:solidFill>
              </a:rPr>
              <a:t>sekundární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051BA33-1B80-4238-835B-29B90EB33E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5851" y="2490789"/>
            <a:ext cx="3908425" cy="3773487"/>
          </a:xfrm>
          <a:solidFill>
            <a:schemeClr val="tx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0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1x za 2 roky screening nádorů prsu </a:t>
            </a:r>
            <a:r>
              <a:rPr lang="cs-CZ" sz="2000" dirty="0">
                <a:solidFill>
                  <a:schemeClr val="bg1"/>
                </a:solidFill>
                <a:latin typeface="Century Schoolbook" panose="02040604050505020304" pitchFamily="18" charset="0"/>
              </a:rPr>
              <a:t>(mamograf)</a:t>
            </a:r>
          </a:p>
          <a:p>
            <a:pPr>
              <a:defRPr/>
            </a:pPr>
            <a:r>
              <a:rPr lang="cs-CZ" sz="20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1 x ročně od 50 roku život screening nádorů tlustého střeva a konečníku</a:t>
            </a:r>
            <a:r>
              <a:rPr lang="cs-CZ" sz="2000" dirty="0">
                <a:solidFill>
                  <a:schemeClr val="bg1"/>
                </a:solidFill>
                <a:latin typeface="Century Schoolbook" panose="02040604050505020304" pitchFamily="18" charset="0"/>
              </a:rPr>
              <a:t> (od 55 let 1 x za 2 roky nebo 1 x za 10 let kolonoskopie)</a:t>
            </a:r>
          </a:p>
          <a:p>
            <a:pPr>
              <a:defRPr/>
            </a:pPr>
            <a:r>
              <a:rPr lang="cs-CZ" sz="20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1 x ročně screening nádorů děložního hrdla</a:t>
            </a:r>
          </a:p>
        </p:txBody>
      </p:sp>
    </p:spTree>
    <p:extLst>
      <p:ext uri="{BB962C8B-B14F-4D97-AF65-F5344CB8AC3E}">
        <p14:creationId xmlns:p14="http://schemas.microsoft.com/office/powerpoint/2010/main" val="3804253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C3726-8459-47EA-A52D-EAA7EDE86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9" y="549276"/>
            <a:ext cx="8137525" cy="12938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000" b="1" dirty="0">
                <a:solidFill>
                  <a:schemeClr val="accent1">
                    <a:lumMod val="50000"/>
                  </a:schemeClr>
                </a:solidFill>
                <a:latin typeface="Century Schoolbook" panose="02040604050505020304" pitchFamily="18" charset="0"/>
              </a:rPr>
              <a:t>Další opatření pro podporu zdravého životního stylu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A7D0C8-718F-4732-8923-5EA9AFDD4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1" y="1989139"/>
            <a:ext cx="8640763" cy="4664075"/>
          </a:xfrm>
        </p:spPr>
        <p:txBody>
          <a:bodyPr rtlCol="0"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cs-CZ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Prevence kardiovaskulárního onemocnění</a:t>
            </a:r>
          </a:p>
          <a:p>
            <a:pPr>
              <a:defRPr/>
            </a:pPr>
            <a:r>
              <a:rPr lang="cs-CZ" dirty="0">
                <a:solidFill>
                  <a:schemeClr val="bg1"/>
                </a:solidFill>
                <a:latin typeface="Century Schoolbook" panose="02040604050505020304" pitchFamily="18" charset="0"/>
              </a:rPr>
              <a:t> příspěvek na pohybové aktivity, sestavení jídelníčku</a:t>
            </a:r>
          </a:p>
          <a:p>
            <a:pPr marL="0" indent="0">
              <a:buNone/>
              <a:defRPr/>
            </a:pPr>
            <a:r>
              <a:rPr lang="cs-CZ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Odvykání kouření</a:t>
            </a:r>
          </a:p>
          <a:p>
            <a:pPr>
              <a:defRPr/>
            </a:pPr>
            <a:r>
              <a:rPr lang="cs-CZ" dirty="0">
                <a:solidFill>
                  <a:schemeClr val="bg1"/>
                </a:solidFill>
                <a:latin typeface="Century Schoolbook" panose="02040604050505020304" pitchFamily="18" charset="0"/>
              </a:rPr>
              <a:t>nákup léčivých přípravků a odvykací kůra ve specializovaných centrech</a:t>
            </a:r>
          </a:p>
          <a:p>
            <a:pPr marL="0" indent="0">
              <a:buNone/>
              <a:defRPr/>
            </a:pPr>
            <a:r>
              <a:rPr lang="cs-CZ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Prevence zhoršení diabetu</a:t>
            </a:r>
          </a:p>
          <a:p>
            <a:pPr>
              <a:defRPr/>
            </a:pPr>
            <a:r>
              <a:rPr lang="cs-CZ" dirty="0">
                <a:solidFill>
                  <a:schemeClr val="bg1"/>
                </a:solidFill>
                <a:latin typeface="Century Schoolbook" panose="02040604050505020304" pitchFamily="18" charset="0"/>
              </a:rPr>
              <a:t>Dezinfekce, doplatky na testovací proužky, příslušenství k </a:t>
            </a:r>
            <a:r>
              <a:rPr lang="cs-CZ" dirty="0" err="1">
                <a:solidFill>
                  <a:schemeClr val="bg1"/>
                </a:solidFill>
                <a:latin typeface="Century Schoolbook" panose="02040604050505020304" pitchFamily="18" charset="0"/>
              </a:rPr>
              <a:t>inz</a:t>
            </a:r>
            <a:r>
              <a:rPr lang="cs-CZ" dirty="0">
                <a:solidFill>
                  <a:schemeClr val="bg1"/>
                </a:solidFill>
                <a:latin typeface="Century Schoolbook" panose="02040604050505020304" pitchFamily="18" charset="0"/>
              </a:rPr>
              <a:t>. pumpě, odstraňovač náplasti a pod.  </a:t>
            </a:r>
          </a:p>
          <a:p>
            <a:pPr marL="0" indent="0">
              <a:buNone/>
              <a:defRPr/>
            </a:pPr>
            <a:r>
              <a:rPr lang="cs-CZ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Prevence onkologických onemocnění </a:t>
            </a:r>
          </a:p>
          <a:p>
            <a:pPr>
              <a:defRPr/>
            </a:pPr>
            <a:r>
              <a:rPr lang="cs-CZ" dirty="0">
                <a:solidFill>
                  <a:schemeClr val="bg1"/>
                </a:solidFill>
                <a:latin typeface="Century Schoolbook" panose="02040604050505020304" pitchFamily="18" charset="0"/>
              </a:rPr>
              <a:t>Vyšetření znamének </a:t>
            </a:r>
            <a:r>
              <a:rPr lang="cs-CZ" dirty="0" err="1">
                <a:solidFill>
                  <a:schemeClr val="bg1"/>
                </a:solidFill>
                <a:latin typeface="Century Schoolbook" panose="02040604050505020304" pitchFamily="18" charset="0"/>
              </a:rPr>
              <a:t>dermatoskopem</a:t>
            </a:r>
            <a:endParaRPr lang="cs-CZ" dirty="0">
              <a:solidFill>
                <a:schemeClr val="bg1"/>
              </a:solidFill>
              <a:latin typeface="Century Schoolbook" panose="02040604050505020304" pitchFamily="18" charset="0"/>
            </a:endParaRPr>
          </a:p>
          <a:p>
            <a:pPr marL="0" indent="0">
              <a:buNone/>
              <a:defRPr/>
            </a:pPr>
            <a:r>
              <a:rPr lang="cs-CZ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Prevence poruch duševního zdraví</a:t>
            </a:r>
          </a:p>
          <a:p>
            <a:pPr>
              <a:defRPr/>
            </a:pPr>
            <a:r>
              <a:rPr lang="cs-CZ" dirty="0">
                <a:solidFill>
                  <a:schemeClr val="bg1"/>
                </a:solidFill>
                <a:latin typeface="Century Schoolbook" panose="02040604050505020304" pitchFamily="18" charset="0"/>
              </a:rPr>
              <a:t>Edukace pro pečující i </a:t>
            </a:r>
            <a:r>
              <a:rPr lang="cs-CZ" dirty="0" err="1">
                <a:solidFill>
                  <a:schemeClr val="bg1"/>
                </a:solidFill>
                <a:latin typeface="Century Schoolbook" panose="02040604050505020304" pitchFamily="18" charset="0"/>
              </a:rPr>
              <a:t>nem</a:t>
            </a:r>
            <a:r>
              <a:rPr lang="cs-CZ" dirty="0">
                <a:solidFill>
                  <a:schemeClr val="bg1"/>
                </a:solidFill>
                <a:latin typeface="Century Schoolbook" panose="02040604050505020304" pitchFamily="18" charset="0"/>
              </a:rPr>
              <a:t> . s Alzheimerovou chorobou</a:t>
            </a:r>
          </a:p>
          <a:p>
            <a:pPr marL="0" indent="0">
              <a:buNone/>
              <a:defRPr/>
            </a:pPr>
            <a:r>
              <a:rPr lang="cs-CZ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 a další příspěvky ….</a:t>
            </a:r>
          </a:p>
          <a:p>
            <a:pPr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790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3287713" y="404814"/>
            <a:ext cx="7467600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cs-CZ" altLang="cs-CZ" sz="2800" b="1">
                <a:solidFill>
                  <a:srgbClr val="2E621C"/>
                </a:solidFill>
                <a:latin typeface="Century Schoolbook" panose="02040604050505020304" pitchFamily="18" charset="0"/>
              </a:rPr>
              <a:t>NUTNÉ ZMĚNY</a:t>
            </a:r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1968500" y="2011364"/>
            <a:ext cx="7467600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268288" indent="-268288"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Změny ve výživových zvyklostech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Snížení prevalence kuřáctví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Snížení spotřeby alkoholu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Zvýšení těl. aktivity v běžném životě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Dodržování zásad správného sexuálního chování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Důsledná prevence drogových závislostí</a:t>
            </a:r>
          </a:p>
        </p:txBody>
      </p:sp>
    </p:spTree>
    <p:extLst>
      <p:ext uri="{BB962C8B-B14F-4D97-AF65-F5344CB8AC3E}">
        <p14:creationId xmlns:p14="http://schemas.microsoft.com/office/powerpoint/2010/main" val="12460507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3503613" y="411163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cs-CZ" altLang="cs-CZ" sz="3000" b="1">
                <a:solidFill>
                  <a:srgbClr val="2E621C"/>
                </a:solidFill>
                <a:latin typeface="Century Schoolbook" panose="02040604050505020304" pitchFamily="18" charset="0"/>
              </a:rPr>
              <a:t>CHRONICKÁ ISCHEMICKÁ CHOROBY SRDEČNÍ</a:t>
            </a:r>
          </a:p>
        </p:txBody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1703388" y="1855789"/>
            <a:ext cx="8424862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268288" indent="-268288"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400">
                <a:solidFill>
                  <a:srgbClr val="000000"/>
                </a:solidFill>
                <a:latin typeface="Century Schoolbook" panose="02040604050505020304" pitchFamily="18" charset="0"/>
              </a:rPr>
              <a:t>Hlavní příčina úmrtí u mužů nad 45 let a u žen nad 65 let v celé Evropě</a:t>
            </a:r>
          </a:p>
          <a:p>
            <a:pPr>
              <a:spcBef>
                <a:spcPts val="600"/>
              </a:spcBef>
              <a:buSzPct val="100000"/>
            </a:pPr>
            <a:endParaRPr lang="cs-CZ" altLang="cs-CZ" sz="2400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>
              <a:spcBef>
                <a:spcPts val="600"/>
              </a:spcBef>
              <a:buSzPct val="100000"/>
            </a:pPr>
            <a:r>
              <a:rPr lang="cs-CZ" altLang="cs-CZ" sz="2400" b="1" i="1">
                <a:solidFill>
                  <a:srgbClr val="000000"/>
                </a:solidFill>
                <a:latin typeface="Century Schoolbook" panose="02040604050505020304" pitchFamily="18" charset="0"/>
              </a:rPr>
              <a:t>Doporučení WHO: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400">
                <a:solidFill>
                  <a:srgbClr val="000000"/>
                </a:solidFill>
                <a:latin typeface="Century Schoolbook" panose="02040604050505020304" pitchFamily="18" charset="0"/>
              </a:rPr>
              <a:t>Populační strategie (změna v celé populaci)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400">
                <a:solidFill>
                  <a:srgbClr val="000000"/>
                </a:solidFill>
                <a:latin typeface="Century Schoolbook" panose="02040604050505020304" pitchFamily="18" charset="0"/>
              </a:rPr>
              <a:t>Identifikace rizikových osob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400">
                <a:solidFill>
                  <a:srgbClr val="000000"/>
                </a:solidFill>
                <a:latin typeface="Century Schoolbook" panose="02040604050505020304" pitchFamily="18" charset="0"/>
              </a:rPr>
              <a:t>Předcházení opakování IM</a:t>
            </a:r>
          </a:p>
        </p:txBody>
      </p:sp>
      <p:pic>
        <p:nvPicPr>
          <p:cNvPr id="655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214" y="4292601"/>
            <a:ext cx="1912937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555980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cs-CZ" altLang="cs-CZ" sz="3000" b="1">
                <a:solidFill>
                  <a:srgbClr val="2E621C"/>
                </a:solidFill>
                <a:latin typeface="Century Schoolbook" panose="02040604050505020304" pitchFamily="18" charset="0"/>
              </a:rPr>
              <a:t>PREVENCE ICHS</a:t>
            </a:r>
          </a:p>
        </p:txBody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1981200" y="1600201"/>
            <a:ext cx="7467600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268288" indent="-268288"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Nekouřit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Úprava stravy </a:t>
            </a: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( dostatek ovoce, zeleniny, luštěnin, ryb</a:t>
            </a:r>
            <a:r>
              <a:rPr lang="cs-CZ" altLang="cs-CZ" sz="2000">
                <a:solidFill>
                  <a:srgbClr val="000000"/>
                </a:solidFill>
              </a:rPr>
              <a:t>)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Omezení příjmu tuků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Omezení příjmu soli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Pohybová aktivita </a:t>
            </a: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(3 km chůze, 30 min fyz. aktivity)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Udržení vhodné tělesné hmotnosti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Psychosociální odolnost</a:t>
            </a:r>
          </a:p>
        </p:txBody>
      </p:sp>
    </p:spTree>
    <p:extLst>
      <p:ext uri="{BB962C8B-B14F-4D97-AF65-F5344CB8AC3E}">
        <p14:creationId xmlns:p14="http://schemas.microsoft.com/office/powerpoint/2010/main" val="60717456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cs-CZ" altLang="cs-CZ" sz="3000" b="1">
                <a:solidFill>
                  <a:srgbClr val="2E621C"/>
                </a:solidFill>
                <a:latin typeface="Century Schoolbook" panose="02040604050505020304" pitchFamily="18" charset="0"/>
              </a:rPr>
              <a:t>OBEZITA</a:t>
            </a:r>
          </a:p>
        </p:txBody>
      </p:sp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1981200" y="1600201"/>
            <a:ext cx="7467600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268288" indent="-268288"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Zmnožení tuku v organismu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Fyziologicky vyšší podíl objemu u žen (28-30% x 23-25%)</a:t>
            </a:r>
          </a:p>
          <a:p>
            <a:pPr>
              <a:spcBef>
                <a:spcPts val="600"/>
              </a:spcBef>
              <a:buSzPct val="100000"/>
            </a:pPr>
            <a:endParaRPr lang="cs-CZ" altLang="cs-CZ" sz="2000" b="1" i="1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>
              <a:spcBef>
                <a:spcPts val="600"/>
              </a:spcBef>
              <a:buSzPct val="100000"/>
            </a:pPr>
            <a:r>
              <a:rPr lang="cs-CZ" altLang="cs-CZ" sz="2000" b="1" i="1">
                <a:solidFill>
                  <a:srgbClr val="000000"/>
                </a:solidFill>
                <a:latin typeface="Century Schoolbook" panose="02040604050505020304" pitchFamily="18" charset="0"/>
              </a:rPr>
              <a:t>Příčiny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Nadměrný příjem stravy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Dědičnost</a:t>
            </a:r>
          </a:p>
          <a:p>
            <a:pPr>
              <a:spcBef>
                <a:spcPts val="600"/>
              </a:spcBef>
              <a:buClr>
                <a:srgbClr val="A8FE8A"/>
              </a:buClr>
              <a:buSzPct val="10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Porucha regulace bílkoviny leptinu</a:t>
            </a:r>
          </a:p>
          <a:p>
            <a:pPr>
              <a:spcBef>
                <a:spcPts val="600"/>
              </a:spcBef>
              <a:buSzPct val="100000"/>
            </a:pPr>
            <a:endParaRPr lang="cs-CZ" altLang="cs-CZ" sz="2000" b="1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36158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purl.org/dc/terms/"/>
    <ds:schemaRef ds:uri="http://schemas.microsoft.com/office/2006/metadata/properties"/>
    <ds:schemaRef ds:uri="http://purl.org/dc/elements/1.1/"/>
    <ds:schemaRef ds:uri="89332cfc-b023-4904-b12a-69ce444ff898"/>
    <ds:schemaRef ds:uri="http://schemas.microsoft.com/office/2006/documentManagement/types"/>
    <ds:schemaRef ds:uri="http://schemas.openxmlformats.org/package/2006/metadata/core-properties"/>
    <ds:schemaRef ds:uri="79b7b8bb-93ec-47cc-a1d6-47c5928ac23a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615</Words>
  <PresentationFormat>Širokoúhlá obrazovka</PresentationFormat>
  <Paragraphs>113</Paragraphs>
  <Slides>15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4" baseType="lpstr">
      <vt:lpstr>Microsoft YaHei</vt:lpstr>
      <vt:lpstr>Arial</vt:lpstr>
      <vt:lpstr>Calibri</vt:lpstr>
      <vt:lpstr>Calibri Light</vt:lpstr>
      <vt:lpstr>Century Schoolbook</vt:lpstr>
      <vt:lpstr>Courier New</vt:lpstr>
      <vt:lpstr>Times New Roman</vt:lpstr>
      <vt:lpstr>Wingdings</vt:lpstr>
      <vt:lpstr>Motiv Office</vt:lpstr>
      <vt:lpstr>Zdravý životní styl</vt:lpstr>
      <vt:lpstr>Prezentace aplikace PowerPoint</vt:lpstr>
      <vt:lpstr>Prezentace aplikace PowerPoint</vt:lpstr>
      <vt:lpstr>prevence</vt:lpstr>
      <vt:lpstr>Další opatření pro podporu zdravého životního stylu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2020-07-28T16:37:17Z</dcterms:created>
  <dcterms:modified xsi:type="dcterms:W3CDTF">2020-10-23T11:24:23Z</dcterms:modified>
</cp:coreProperties>
</file>