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4E0E54C-FBCC-477F-894A-7993CC2C7402}">
          <p14:sldIdLst>
            <p14:sldId id="262"/>
          </p14:sldIdLst>
        </p14:section>
        <p14:section name="Oddíl bez názvu" id="{582959CF-FE02-4B8D-AD6C-964959BFB1C8}">
          <p14:sldIdLst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9F1DE9-1581-4716-AAC3-E5BD8B83EB14}" v="55" dt="2020-07-28T16:17:33.2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2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9CD269-08DB-4D21-B98E-AC598A86E057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F9EB8-FE92-41CE-AF76-AB770F9DA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629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03188" y="760413"/>
            <a:ext cx="6681787" cy="3759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1" name="Rectangle 2"/>
          <p:cNvSpPr>
            <a:spLocks noChangeArrowheads="1"/>
          </p:cNvSpPr>
          <p:nvPr>
            <p:ph type="body" idx="1"/>
          </p:nvPr>
        </p:nvSpPr>
        <p:spPr>
          <a:xfrm>
            <a:off x="688975" y="4759325"/>
            <a:ext cx="5508625" cy="45100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2305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8213" y="760413"/>
            <a:ext cx="5011737" cy="3759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8851" name="Rectangle 2"/>
          <p:cNvSpPr>
            <a:spLocks noChangeArrowheads="1"/>
          </p:cNvSpPr>
          <p:nvPr>
            <p:ph type="body" idx="1"/>
          </p:nvPr>
        </p:nvSpPr>
        <p:spPr>
          <a:xfrm>
            <a:off x="688975" y="4759325"/>
            <a:ext cx="5508625" cy="45100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9078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8213" y="760413"/>
            <a:ext cx="5011737" cy="3759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0899" name="Rectangle 2"/>
          <p:cNvSpPr>
            <a:spLocks noChangeArrowheads="1"/>
          </p:cNvSpPr>
          <p:nvPr>
            <p:ph type="body" idx="1"/>
          </p:nvPr>
        </p:nvSpPr>
        <p:spPr>
          <a:xfrm>
            <a:off x="688975" y="4759325"/>
            <a:ext cx="5508625" cy="45100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9792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8213" y="760413"/>
            <a:ext cx="5011737" cy="3759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947" name="Rectangle 2"/>
          <p:cNvSpPr>
            <a:spLocks noChangeArrowheads="1"/>
          </p:cNvSpPr>
          <p:nvPr>
            <p:ph type="body" idx="1"/>
          </p:nvPr>
        </p:nvSpPr>
        <p:spPr>
          <a:xfrm>
            <a:off x="688975" y="4759325"/>
            <a:ext cx="5508625" cy="45100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5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8213" y="760413"/>
            <a:ext cx="5011737" cy="3759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19" name="Rectangle 2"/>
          <p:cNvSpPr>
            <a:spLocks noChangeArrowheads="1"/>
          </p:cNvSpPr>
          <p:nvPr>
            <p:ph type="body" idx="1"/>
          </p:nvPr>
        </p:nvSpPr>
        <p:spPr>
          <a:xfrm>
            <a:off x="688975" y="4759325"/>
            <a:ext cx="5508625" cy="45100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77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8213" y="760413"/>
            <a:ext cx="5011737" cy="3759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5" name="Rectangle 2"/>
          <p:cNvSpPr>
            <a:spLocks noChangeArrowheads="1"/>
          </p:cNvSpPr>
          <p:nvPr>
            <p:ph type="body" idx="1"/>
          </p:nvPr>
        </p:nvSpPr>
        <p:spPr>
          <a:xfrm>
            <a:off x="688975" y="4759325"/>
            <a:ext cx="5508625" cy="45100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190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8213" y="760413"/>
            <a:ext cx="5011737" cy="3759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3" name="Rectangle 2"/>
          <p:cNvSpPr>
            <a:spLocks noChangeArrowheads="1"/>
          </p:cNvSpPr>
          <p:nvPr>
            <p:ph type="body" idx="1"/>
          </p:nvPr>
        </p:nvSpPr>
        <p:spPr>
          <a:xfrm>
            <a:off x="688975" y="4759325"/>
            <a:ext cx="5508625" cy="45100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530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8213" y="760413"/>
            <a:ext cx="5011737" cy="3759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1" name="Rectangle 2"/>
          <p:cNvSpPr>
            <a:spLocks noChangeArrowheads="1"/>
          </p:cNvSpPr>
          <p:nvPr>
            <p:ph type="body" idx="1"/>
          </p:nvPr>
        </p:nvSpPr>
        <p:spPr>
          <a:xfrm>
            <a:off x="688975" y="4759325"/>
            <a:ext cx="5508625" cy="45100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7400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8213" y="760413"/>
            <a:ext cx="5011737" cy="3759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0659" name="Rectangle 2"/>
          <p:cNvSpPr>
            <a:spLocks noChangeArrowheads="1"/>
          </p:cNvSpPr>
          <p:nvPr>
            <p:ph type="body" idx="1"/>
          </p:nvPr>
        </p:nvSpPr>
        <p:spPr>
          <a:xfrm>
            <a:off x="688975" y="4759325"/>
            <a:ext cx="5508625" cy="45100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625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8213" y="760413"/>
            <a:ext cx="5011737" cy="3759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2707" name="Rectangle 2"/>
          <p:cNvSpPr>
            <a:spLocks noChangeArrowheads="1"/>
          </p:cNvSpPr>
          <p:nvPr>
            <p:ph type="body" idx="1"/>
          </p:nvPr>
        </p:nvSpPr>
        <p:spPr>
          <a:xfrm>
            <a:off x="688975" y="4759325"/>
            <a:ext cx="5508625" cy="45100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6213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8213" y="760413"/>
            <a:ext cx="5011737" cy="3759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5" name="Rectangle 2"/>
          <p:cNvSpPr>
            <a:spLocks noChangeArrowheads="1"/>
          </p:cNvSpPr>
          <p:nvPr>
            <p:ph type="body" idx="1"/>
          </p:nvPr>
        </p:nvSpPr>
        <p:spPr>
          <a:xfrm>
            <a:off x="688975" y="4759325"/>
            <a:ext cx="5508625" cy="45100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9120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8213" y="760413"/>
            <a:ext cx="5011737" cy="3759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3" name="Rectangle 2"/>
          <p:cNvSpPr>
            <a:spLocks noChangeArrowheads="1"/>
          </p:cNvSpPr>
          <p:nvPr>
            <p:ph type="body" idx="1"/>
          </p:nvPr>
        </p:nvSpPr>
        <p:spPr>
          <a:xfrm>
            <a:off x="688975" y="4759325"/>
            <a:ext cx="5508625" cy="45100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472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29F50-7ED2-4F5C-9C89-97EC7199B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45F893-0AA4-4A14-A4F1-A674BC514C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F76157-97D2-4A9D-B757-5DDF75784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25CD4C-18DE-4E48-8CBB-6E6AB1857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AFC9C0-9C94-4C4F-8827-1CEEAD71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019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37DF29-BEA5-49D9-8022-732212CE2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B92669-2C0F-40E0-82B5-169F48284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EF16A6-179C-4CC0-B872-7CCE8F8B6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B5C89A-86C4-47E7-86BB-475D1D219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8D9217-33AF-4181-B5FD-8A0349954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20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9C7C2B7-4E53-4E8E-A5A0-18A4FB0BC1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F98D16-6896-4ED6-A2FB-E007044270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2CDB75-80BD-4338-95DC-5FD65B3A6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D36148-84AF-4B28-9286-CF84FD4FE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E974D4-4C4A-4352-BF4E-E95A14C0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977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AD462-FCD7-4432-8908-474A1991C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9FA506-E846-4A05-82B8-276508A39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77032D-5C9E-4501-A466-8F4975A85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285F5E-2943-4127-87E0-83E5C0294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C98696-9500-4644-8382-27AB9FA17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66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DAA5FC-60DA-4D1B-8FB8-701029BB2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559A429-68A0-4EC8-A68E-5101A797E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54D00F-C328-4C18-8AD1-3332B3F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196EAB-724F-4163-AE18-16F847123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0C3C74-E256-49C4-8403-38C29B433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51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FEBFF-97EA-4BA8-AA78-1A65231B0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8B9858-16EC-41C0-B99E-BAC1E0F68D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1546F93-757C-4A5F-BFA9-267269349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CEBF69-3F59-41F2-8C87-4669AB982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1061C5-0C31-4462-A06D-E8F7F13AC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5E75A3E-A873-47D7-BF14-1D255A6FB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720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86115F-A90C-47EA-9B46-C32B2F7CA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8F37F5-0A3B-4CE5-8723-36DC48314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29338CD-15E4-4525-A9E7-B65E7501C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B4D3BE4-A9CB-46E7-BC74-0D9D52AE3F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7E0406C-C7CA-4090-9ED5-6E5B73F668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5FA607D-0388-44BB-9C08-163DB0966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6A93DB0-CF96-4466-ACD4-5588B8D43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11D7395-5A7D-4ED3-82E0-1F8FFC040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418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D66A69-339A-4DDD-AE11-BF9FEECD1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59AE74-3D48-43D9-8806-EDDA8CD89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9F39B7-19AA-4849-85B5-9FE2CE6DF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CE5189-DCFE-462C-B46C-731B1AC79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27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D0D004A-8832-48AE-81AB-DBAAFC937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79B0C14-E5E8-4B22-9D17-ED278C009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5847D63-B091-4889-9EEA-7E2547F93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715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27A680-B4BD-4182-A2A9-5ECEF3EE5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CE82C4-C993-4EE0-889A-A6B4A7FDF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CBEDD0E-A6DB-4D53-9581-C34E624A71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E15089-069E-4C8C-9E2D-732A70277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6F8CDF-1520-41DF-8396-9D63AFF4B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6F2517-2447-4924-AF80-468D2F110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4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967F66-1E60-4CA5-A2F2-5643E7890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AAF4415-69E9-4F16-AAEC-3BCFA9A5E8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C484FA3-A08D-43CB-B6EF-4EEE9810A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B71CE8-AB32-4A3F-A92D-806ED2D63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6CD16E1-FF5E-44E5-8422-6E2ED8696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AEBC466-4215-46A3-8D6C-5C7594895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223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9958EC0-D306-4B95-83A3-2F9EA309B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BD37A7-0101-4B25-AB29-AE3EB7BF3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31329C-B1E3-481F-A8C1-41A6D4AB68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9E9A87-F44E-4650-AD79-40880D600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83AA30-152E-4EF6-922B-4F7CFD395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007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A4813E-51ED-4012-8D78-821F6D57A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39505"/>
            <a:ext cx="9144000" cy="1366202"/>
          </a:xfrm>
        </p:spPr>
        <p:txBody>
          <a:bodyPr>
            <a:normAutofit/>
          </a:bodyPr>
          <a:lstStyle/>
          <a:p>
            <a:r>
              <a:rPr lang="cs-CZ" sz="4000" dirty="0" smtClean="0"/>
              <a:t>Zdravý životní styl</a:t>
            </a: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A11FA9A-F513-4EE6-B798-6DC506ADAA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90758"/>
            <a:ext cx="9144000" cy="1655762"/>
          </a:xfrm>
        </p:spPr>
        <p:txBody>
          <a:bodyPr/>
          <a:lstStyle/>
          <a:p>
            <a:r>
              <a:rPr lang="cs-CZ" dirty="0" smtClean="0"/>
              <a:t>CZ.02.2.69/0.0/0.0/16_015/0002400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/>
              <a:t>ROZVOJ VZDĚLÁVÁNÍ NA SLEZSKÉ </a:t>
            </a:r>
            <a:r>
              <a:rPr lang="cs-CZ" dirty="0" smtClean="0"/>
              <a:t>UNIVERZITĚ V OPAVĚ</a:t>
            </a:r>
            <a:endParaRPr lang="cs-CZ" dirty="0"/>
          </a:p>
        </p:txBody>
      </p:sp>
      <p:pic>
        <p:nvPicPr>
          <p:cNvPr id="4" name="Obrázek 3" descr="Logolink_OP_VVV_hor_barva_cz">
            <a:extLst>
              <a:ext uri="{FF2B5EF4-FFF2-40B4-BE49-F238E27FC236}">
                <a16:creationId xmlns:a16="http://schemas.microsoft.com/office/drawing/2014/main" id="{D3ECA9CD-610B-49AA-97ED-30168794AFF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294640"/>
            <a:ext cx="9702800" cy="2301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898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1"/>
          <p:cNvSpPr txBox="1">
            <a:spLocks noChangeArrowheads="1"/>
          </p:cNvSpPr>
          <p:nvPr/>
        </p:nvSpPr>
        <p:spPr bwMode="auto">
          <a:xfrm>
            <a:off x="4310063" y="246063"/>
            <a:ext cx="746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SzPct val="100000"/>
            </a:pPr>
            <a:r>
              <a:rPr lang="cs-CZ" altLang="cs-CZ" sz="3000" b="1">
                <a:solidFill>
                  <a:srgbClr val="2E621C"/>
                </a:solidFill>
                <a:latin typeface="Century Schoolbook" panose="02040604050505020304" pitchFamily="18" charset="0"/>
              </a:rPr>
              <a:t>ZDRAVOTNÍ KOMPLIKACE</a:t>
            </a:r>
          </a:p>
        </p:txBody>
      </p:sp>
      <p:sp>
        <p:nvSpPr>
          <p:cNvPr id="71683" name="Text Box 2"/>
          <p:cNvSpPr txBox="1">
            <a:spLocks noChangeArrowheads="1"/>
          </p:cNvSpPr>
          <p:nvPr/>
        </p:nvSpPr>
        <p:spPr bwMode="auto">
          <a:xfrm>
            <a:off x="2063750" y="1916114"/>
            <a:ext cx="7467600" cy="487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509588" indent="-509588">
              <a:tabLst>
                <a:tab pos="509588" algn="l"/>
                <a:tab pos="957263" algn="l"/>
                <a:tab pos="1406525" algn="l"/>
                <a:tab pos="1855788" algn="l"/>
                <a:tab pos="2305050" algn="l"/>
                <a:tab pos="2754313" algn="l"/>
                <a:tab pos="3203575" algn="l"/>
                <a:tab pos="3652838" algn="l"/>
                <a:tab pos="4102100" algn="l"/>
                <a:tab pos="4551363" algn="l"/>
                <a:tab pos="5000625" algn="l"/>
                <a:tab pos="5449888" algn="l"/>
                <a:tab pos="5899150" algn="l"/>
                <a:tab pos="6348413" algn="l"/>
                <a:tab pos="6797675" algn="l"/>
                <a:tab pos="7246938" algn="l"/>
                <a:tab pos="7696200" algn="l"/>
                <a:tab pos="8145463" algn="l"/>
                <a:tab pos="8594725" algn="l"/>
                <a:tab pos="9043988" algn="l"/>
                <a:tab pos="9493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509588" algn="l"/>
                <a:tab pos="957263" algn="l"/>
                <a:tab pos="1406525" algn="l"/>
                <a:tab pos="1855788" algn="l"/>
                <a:tab pos="2305050" algn="l"/>
                <a:tab pos="2754313" algn="l"/>
                <a:tab pos="3203575" algn="l"/>
                <a:tab pos="3652838" algn="l"/>
                <a:tab pos="4102100" algn="l"/>
                <a:tab pos="4551363" algn="l"/>
                <a:tab pos="5000625" algn="l"/>
                <a:tab pos="5449888" algn="l"/>
                <a:tab pos="5899150" algn="l"/>
                <a:tab pos="6348413" algn="l"/>
                <a:tab pos="6797675" algn="l"/>
                <a:tab pos="7246938" algn="l"/>
                <a:tab pos="7696200" algn="l"/>
                <a:tab pos="8145463" algn="l"/>
                <a:tab pos="8594725" algn="l"/>
                <a:tab pos="9043988" algn="l"/>
                <a:tab pos="9493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509588" algn="l"/>
                <a:tab pos="957263" algn="l"/>
                <a:tab pos="1406525" algn="l"/>
                <a:tab pos="1855788" algn="l"/>
                <a:tab pos="2305050" algn="l"/>
                <a:tab pos="2754313" algn="l"/>
                <a:tab pos="3203575" algn="l"/>
                <a:tab pos="3652838" algn="l"/>
                <a:tab pos="4102100" algn="l"/>
                <a:tab pos="4551363" algn="l"/>
                <a:tab pos="5000625" algn="l"/>
                <a:tab pos="5449888" algn="l"/>
                <a:tab pos="5899150" algn="l"/>
                <a:tab pos="6348413" algn="l"/>
                <a:tab pos="6797675" algn="l"/>
                <a:tab pos="7246938" algn="l"/>
                <a:tab pos="7696200" algn="l"/>
                <a:tab pos="8145463" algn="l"/>
                <a:tab pos="8594725" algn="l"/>
                <a:tab pos="9043988" algn="l"/>
                <a:tab pos="9493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509588" algn="l"/>
                <a:tab pos="957263" algn="l"/>
                <a:tab pos="1406525" algn="l"/>
                <a:tab pos="1855788" algn="l"/>
                <a:tab pos="2305050" algn="l"/>
                <a:tab pos="2754313" algn="l"/>
                <a:tab pos="3203575" algn="l"/>
                <a:tab pos="3652838" algn="l"/>
                <a:tab pos="4102100" algn="l"/>
                <a:tab pos="4551363" algn="l"/>
                <a:tab pos="5000625" algn="l"/>
                <a:tab pos="5449888" algn="l"/>
                <a:tab pos="5899150" algn="l"/>
                <a:tab pos="6348413" algn="l"/>
                <a:tab pos="6797675" algn="l"/>
                <a:tab pos="7246938" algn="l"/>
                <a:tab pos="7696200" algn="l"/>
                <a:tab pos="8145463" algn="l"/>
                <a:tab pos="8594725" algn="l"/>
                <a:tab pos="9043988" algn="l"/>
                <a:tab pos="9493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509588" algn="l"/>
                <a:tab pos="957263" algn="l"/>
                <a:tab pos="1406525" algn="l"/>
                <a:tab pos="1855788" algn="l"/>
                <a:tab pos="2305050" algn="l"/>
                <a:tab pos="2754313" algn="l"/>
                <a:tab pos="3203575" algn="l"/>
                <a:tab pos="3652838" algn="l"/>
                <a:tab pos="4102100" algn="l"/>
                <a:tab pos="4551363" algn="l"/>
                <a:tab pos="5000625" algn="l"/>
                <a:tab pos="5449888" algn="l"/>
                <a:tab pos="5899150" algn="l"/>
                <a:tab pos="6348413" algn="l"/>
                <a:tab pos="6797675" algn="l"/>
                <a:tab pos="7246938" algn="l"/>
                <a:tab pos="7696200" algn="l"/>
                <a:tab pos="8145463" algn="l"/>
                <a:tab pos="8594725" algn="l"/>
                <a:tab pos="9043988" algn="l"/>
                <a:tab pos="9493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509588" algn="l"/>
                <a:tab pos="957263" algn="l"/>
                <a:tab pos="1406525" algn="l"/>
                <a:tab pos="1855788" algn="l"/>
                <a:tab pos="2305050" algn="l"/>
                <a:tab pos="2754313" algn="l"/>
                <a:tab pos="3203575" algn="l"/>
                <a:tab pos="3652838" algn="l"/>
                <a:tab pos="4102100" algn="l"/>
                <a:tab pos="4551363" algn="l"/>
                <a:tab pos="5000625" algn="l"/>
                <a:tab pos="5449888" algn="l"/>
                <a:tab pos="5899150" algn="l"/>
                <a:tab pos="6348413" algn="l"/>
                <a:tab pos="6797675" algn="l"/>
                <a:tab pos="7246938" algn="l"/>
                <a:tab pos="7696200" algn="l"/>
                <a:tab pos="8145463" algn="l"/>
                <a:tab pos="8594725" algn="l"/>
                <a:tab pos="9043988" algn="l"/>
                <a:tab pos="9493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509588" algn="l"/>
                <a:tab pos="957263" algn="l"/>
                <a:tab pos="1406525" algn="l"/>
                <a:tab pos="1855788" algn="l"/>
                <a:tab pos="2305050" algn="l"/>
                <a:tab pos="2754313" algn="l"/>
                <a:tab pos="3203575" algn="l"/>
                <a:tab pos="3652838" algn="l"/>
                <a:tab pos="4102100" algn="l"/>
                <a:tab pos="4551363" algn="l"/>
                <a:tab pos="5000625" algn="l"/>
                <a:tab pos="5449888" algn="l"/>
                <a:tab pos="5899150" algn="l"/>
                <a:tab pos="6348413" algn="l"/>
                <a:tab pos="6797675" algn="l"/>
                <a:tab pos="7246938" algn="l"/>
                <a:tab pos="7696200" algn="l"/>
                <a:tab pos="8145463" algn="l"/>
                <a:tab pos="8594725" algn="l"/>
                <a:tab pos="9043988" algn="l"/>
                <a:tab pos="9493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509588" algn="l"/>
                <a:tab pos="957263" algn="l"/>
                <a:tab pos="1406525" algn="l"/>
                <a:tab pos="1855788" algn="l"/>
                <a:tab pos="2305050" algn="l"/>
                <a:tab pos="2754313" algn="l"/>
                <a:tab pos="3203575" algn="l"/>
                <a:tab pos="3652838" algn="l"/>
                <a:tab pos="4102100" algn="l"/>
                <a:tab pos="4551363" algn="l"/>
                <a:tab pos="5000625" algn="l"/>
                <a:tab pos="5449888" algn="l"/>
                <a:tab pos="5899150" algn="l"/>
                <a:tab pos="6348413" algn="l"/>
                <a:tab pos="6797675" algn="l"/>
                <a:tab pos="7246938" algn="l"/>
                <a:tab pos="7696200" algn="l"/>
                <a:tab pos="8145463" algn="l"/>
                <a:tab pos="8594725" algn="l"/>
                <a:tab pos="9043988" algn="l"/>
                <a:tab pos="9493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509588" algn="l"/>
                <a:tab pos="957263" algn="l"/>
                <a:tab pos="1406525" algn="l"/>
                <a:tab pos="1855788" algn="l"/>
                <a:tab pos="2305050" algn="l"/>
                <a:tab pos="2754313" algn="l"/>
                <a:tab pos="3203575" algn="l"/>
                <a:tab pos="3652838" algn="l"/>
                <a:tab pos="4102100" algn="l"/>
                <a:tab pos="4551363" algn="l"/>
                <a:tab pos="5000625" algn="l"/>
                <a:tab pos="5449888" algn="l"/>
                <a:tab pos="5899150" algn="l"/>
                <a:tab pos="6348413" algn="l"/>
                <a:tab pos="6797675" algn="l"/>
                <a:tab pos="7246938" algn="l"/>
                <a:tab pos="7696200" algn="l"/>
                <a:tab pos="8145463" algn="l"/>
                <a:tab pos="8594725" algn="l"/>
                <a:tab pos="9043988" algn="l"/>
                <a:tab pos="9493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AutoNum type="arabicParenR"/>
            </a:pPr>
            <a:r>
              <a:rPr lang="cs-CZ" altLang="cs-CZ" sz="2000" b="1" i="1">
                <a:solidFill>
                  <a:srgbClr val="000000"/>
                </a:solidFill>
                <a:latin typeface="Century Schoolbook" panose="02040604050505020304" pitchFamily="18" charset="0"/>
              </a:rPr>
              <a:t>Mechanické</a:t>
            </a: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 – zatížení pohybového aparátu</a:t>
            </a:r>
          </a:p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AutoNum type="arabicParenR"/>
            </a:pPr>
            <a:r>
              <a:rPr lang="cs-CZ" altLang="cs-CZ" sz="2000" b="1" i="1">
                <a:solidFill>
                  <a:srgbClr val="000000"/>
                </a:solidFill>
                <a:latin typeface="Century Schoolbook" panose="02040604050505020304" pitchFamily="18" charset="0"/>
              </a:rPr>
              <a:t>Metabolické</a:t>
            </a: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 – DM, hypertenze, kardiovaskulární choroby, žlučové kameny, Ca prsu, dělohy apod.</a:t>
            </a:r>
            <a:r>
              <a:rPr lang="cs-CZ" altLang="cs-CZ" sz="2400">
                <a:solidFill>
                  <a:srgbClr val="000000"/>
                </a:solidFill>
                <a:latin typeface="Century Schoolbook" panose="02040604050505020304" pitchFamily="18" charset="0"/>
              </a:rPr>
              <a:t> </a:t>
            </a:r>
          </a:p>
          <a:p>
            <a:pPr>
              <a:spcBef>
                <a:spcPts val="600"/>
              </a:spcBef>
              <a:buSzPct val="100000"/>
            </a:pPr>
            <a:endParaRPr lang="cs-CZ" altLang="cs-CZ" sz="2400">
              <a:solidFill>
                <a:srgbClr val="000000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7168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064" y="3929063"/>
            <a:ext cx="1781175" cy="119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68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263" y="3897313"/>
            <a:ext cx="3860800" cy="2608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3382179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1"/>
          <p:cNvSpPr txBox="1">
            <a:spLocks noChangeArrowheads="1"/>
          </p:cNvSpPr>
          <p:nvPr/>
        </p:nvSpPr>
        <p:spPr bwMode="auto">
          <a:xfrm>
            <a:off x="3287713" y="115888"/>
            <a:ext cx="7467600" cy="105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cs-CZ" altLang="cs-CZ" sz="3000" b="1">
                <a:solidFill>
                  <a:srgbClr val="2E621C"/>
                </a:solidFill>
                <a:latin typeface="Century Schoolbook" panose="02040604050505020304" pitchFamily="18" charset="0"/>
              </a:rPr>
              <a:t>ROZDĚLENÍ HODNOT</a:t>
            </a:r>
          </a:p>
        </p:txBody>
      </p:sp>
      <p:sp>
        <p:nvSpPr>
          <p:cNvPr id="74755" name="Text Box 2">
            <a:extLst>
              <a:ext uri="{FF2B5EF4-FFF2-40B4-BE49-F238E27FC236}">
                <a16:creationId xmlns:a16="http://schemas.microsoft.com/office/drawing/2014/main" id="{C1E1C4CF-C71E-4015-80CB-459E035E0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8" y="1195389"/>
            <a:ext cx="8424862" cy="487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268288" indent="-268288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Clr>
                <a:srgbClr val="A8FE8A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rgbClr val="000000"/>
                </a:solidFill>
                <a:latin typeface="Century Schoolbook" panose="02040604050505020304" pitchFamily="18" charset="0"/>
              </a:rPr>
              <a:t>Pod 18,5  - podváha</a:t>
            </a:r>
          </a:p>
          <a:p>
            <a:pPr>
              <a:spcBef>
                <a:spcPts val="600"/>
              </a:spcBef>
              <a:buClr>
                <a:srgbClr val="A8FE8A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rgbClr val="000000"/>
                </a:solidFill>
                <a:latin typeface="Century Schoolbook" panose="02040604050505020304" pitchFamily="18" charset="0"/>
              </a:rPr>
              <a:t>18,5-24,9 – norma</a:t>
            </a:r>
          </a:p>
          <a:p>
            <a:pPr>
              <a:spcBef>
                <a:spcPts val="600"/>
              </a:spcBef>
              <a:buClr>
                <a:srgbClr val="A8FE8A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rgbClr val="000000"/>
                </a:solidFill>
                <a:latin typeface="Century Schoolbook" panose="02040604050505020304" pitchFamily="18" charset="0"/>
              </a:rPr>
              <a:t>25 – 29,9 – nadváha</a:t>
            </a:r>
          </a:p>
          <a:p>
            <a:pPr>
              <a:spcBef>
                <a:spcPts val="600"/>
              </a:spcBef>
              <a:buClr>
                <a:srgbClr val="A8FE8A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rgbClr val="000000"/>
                </a:solidFill>
                <a:latin typeface="Century Schoolbook" panose="02040604050505020304" pitchFamily="18" charset="0"/>
              </a:rPr>
              <a:t>30 – 34,9 – obezita 1.st. (lehká otylost)</a:t>
            </a:r>
          </a:p>
          <a:p>
            <a:pPr>
              <a:spcBef>
                <a:spcPts val="600"/>
              </a:spcBef>
              <a:buClr>
                <a:srgbClr val="A8FE8A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rgbClr val="000000"/>
                </a:solidFill>
                <a:latin typeface="Century Schoolbook" panose="02040604050505020304" pitchFamily="18" charset="0"/>
              </a:rPr>
              <a:t>35 – 39,9 – obezita 2.st. (výrazná otylost)</a:t>
            </a:r>
          </a:p>
          <a:p>
            <a:pPr>
              <a:spcBef>
                <a:spcPts val="600"/>
              </a:spcBef>
              <a:buClr>
                <a:srgbClr val="A8FE8A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rgbClr val="000000"/>
                </a:solidFill>
                <a:latin typeface="Century Schoolbook" panose="02040604050505020304" pitchFamily="18" charset="0"/>
              </a:rPr>
              <a:t>Nad 40 -     obezita 3.st. (morbidní otylost) </a:t>
            </a:r>
          </a:p>
          <a:p>
            <a:pPr>
              <a:spcBef>
                <a:spcPts val="600"/>
              </a:spcBef>
              <a:buClrTx/>
              <a:defRPr/>
            </a:pPr>
            <a:endParaRPr lang="cs-CZ" altLang="cs-CZ" sz="2000" dirty="0">
              <a:solidFill>
                <a:srgbClr val="000000"/>
              </a:solidFill>
              <a:latin typeface="Century Schoolbook" panose="02040604050505020304" pitchFamily="18" charset="0"/>
            </a:endParaRPr>
          </a:p>
          <a:p>
            <a:pPr>
              <a:spcBef>
                <a:spcPts val="600"/>
              </a:spcBef>
              <a:buClr>
                <a:srgbClr val="A8FE8A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rgbClr val="000000"/>
                </a:solidFill>
                <a:latin typeface="Century Schoolbook" panose="02040604050505020304" pitchFamily="18" charset="0"/>
              </a:rPr>
              <a:t>Snížení těl. hmotnosti o 5% výrazně redukuje zdravotní rizika</a:t>
            </a:r>
          </a:p>
          <a:p>
            <a:pPr>
              <a:spcBef>
                <a:spcPts val="600"/>
              </a:spcBef>
              <a:buClrTx/>
              <a:defRPr/>
            </a:pPr>
            <a:r>
              <a:rPr lang="cs-CZ" altLang="cs-CZ" sz="2000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   </a:t>
            </a:r>
            <a:r>
              <a:rPr lang="cs-CZ" altLang="cs-CZ" sz="2000" dirty="0">
                <a:solidFill>
                  <a:srgbClr val="000000"/>
                </a:solidFill>
                <a:latin typeface="Century Schoolbook" panose="02040604050505020304" pitchFamily="18" charset="0"/>
              </a:rPr>
              <a:t>Výpočet BMI = </a:t>
            </a:r>
            <a:r>
              <a:rPr lang="cs-CZ" altLang="cs-CZ" sz="2000" u="sng" dirty="0">
                <a:solidFill>
                  <a:srgbClr val="000000"/>
                </a:solidFill>
                <a:latin typeface="Century Schoolbook" panose="02040604050505020304" pitchFamily="18" charset="0"/>
              </a:rPr>
              <a:t>hmotnost (kg) </a:t>
            </a:r>
          </a:p>
          <a:p>
            <a:pPr>
              <a:spcBef>
                <a:spcPts val="600"/>
              </a:spcBef>
              <a:buClrTx/>
              <a:defRPr/>
            </a:pPr>
            <a:r>
              <a:rPr lang="cs-CZ" altLang="cs-CZ" sz="2000" dirty="0">
                <a:solidFill>
                  <a:srgbClr val="000000"/>
                </a:solidFill>
                <a:latin typeface="Century Schoolbook" panose="02040604050505020304" pitchFamily="18" charset="0"/>
              </a:rPr>
              <a:t>                                výška (M</a:t>
            </a:r>
            <a:r>
              <a:rPr lang="cs-CZ" altLang="cs-CZ" sz="2000" baseline="30000" dirty="0">
                <a:solidFill>
                  <a:srgbClr val="000000"/>
                </a:solidFill>
                <a:latin typeface="Century Schoolbook" panose="02040604050505020304" pitchFamily="18" charset="0"/>
              </a:rPr>
              <a:t>2</a:t>
            </a:r>
            <a:r>
              <a:rPr lang="cs-CZ" altLang="cs-CZ" sz="2000" dirty="0">
                <a:solidFill>
                  <a:srgbClr val="000000"/>
                </a:solidFill>
                <a:latin typeface="Century Schoolbook" panose="02040604050505020304" pitchFamily="18" charset="0"/>
              </a:rPr>
              <a:t>) </a:t>
            </a:r>
          </a:p>
          <a:p>
            <a:pPr marL="0" indent="0">
              <a:spcBef>
                <a:spcPts val="600"/>
              </a:spcBef>
              <a:buClrTx/>
              <a:defRPr/>
            </a:pPr>
            <a:endParaRPr lang="cs-CZ" altLang="cs-CZ" sz="2000" b="1" dirty="0">
              <a:solidFill>
                <a:srgbClr val="000000"/>
              </a:solidFill>
              <a:latin typeface="Century Schoolbook" panose="02040604050505020304" pitchFamily="18" charset="0"/>
            </a:endParaRPr>
          </a:p>
          <a:p>
            <a:pPr marL="0" indent="0">
              <a:spcBef>
                <a:spcPts val="600"/>
              </a:spcBef>
              <a:buClrTx/>
              <a:defRPr/>
            </a:pPr>
            <a:r>
              <a:rPr lang="cs-CZ" altLang="cs-CZ" sz="2000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Obvod pasu </a:t>
            </a:r>
          </a:p>
          <a:p>
            <a:pPr marL="342900" indent="-342900">
              <a:spcBef>
                <a:spcPts val="6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rgbClr val="000000"/>
                </a:solidFill>
                <a:latin typeface="Century Schoolbook" panose="02040604050505020304" pitchFamily="18" charset="0"/>
              </a:rPr>
              <a:t> Ž </a:t>
            </a:r>
            <a:r>
              <a:rPr lang="cs-CZ" sz="2000" dirty="0">
                <a:latin typeface="Century Schoolbook" panose="02040604050505020304" pitchFamily="18" charset="0"/>
              </a:rPr>
              <a:t>&gt; 80 cm zvýšené riziko, &gt; 88 cm vysoké riziko</a:t>
            </a:r>
          </a:p>
          <a:p>
            <a:pPr marL="342900" indent="-342900">
              <a:spcBef>
                <a:spcPts val="6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rgbClr val="000000"/>
                </a:solidFill>
                <a:latin typeface="Century Schoolbook" panose="02040604050505020304" pitchFamily="18" charset="0"/>
              </a:rPr>
              <a:t>M </a:t>
            </a:r>
            <a:r>
              <a:rPr lang="cs-CZ" sz="2000" dirty="0">
                <a:latin typeface="Century Schoolbook" panose="02040604050505020304" pitchFamily="18" charset="0"/>
              </a:rPr>
              <a:t>&gt; 94 cm zvýšené riziko, &gt; 102 cm vysoké riziko</a:t>
            </a:r>
            <a:endParaRPr lang="cs-CZ" altLang="cs-CZ" sz="2000" dirty="0">
              <a:solidFill>
                <a:srgbClr val="000000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885200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1"/>
          <p:cNvSpPr txBox="1">
            <a:spLocks noChangeArrowheads="1"/>
          </p:cNvSpPr>
          <p:nvPr/>
        </p:nvSpPr>
        <p:spPr bwMode="auto">
          <a:xfrm>
            <a:off x="3935413" y="419100"/>
            <a:ext cx="74676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cs-CZ" altLang="cs-CZ" sz="3000" b="1">
                <a:solidFill>
                  <a:srgbClr val="2E621C"/>
                </a:solidFill>
                <a:latin typeface="Century Schoolbook" panose="02040604050505020304" pitchFamily="18" charset="0"/>
              </a:rPr>
              <a:t>LÉČBA OBEZITY</a:t>
            </a:r>
          </a:p>
        </p:txBody>
      </p:sp>
      <p:sp>
        <p:nvSpPr>
          <p:cNvPr id="75779" name="Text Box 2"/>
          <p:cNvSpPr txBox="1">
            <a:spLocks noChangeArrowheads="1"/>
          </p:cNvSpPr>
          <p:nvPr/>
        </p:nvSpPr>
        <p:spPr bwMode="auto">
          <a:xfrm>
            <a:off x="2208213" y="1528764"/>
            <a:ext cx="7467600" cy="534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268288" indent="-268288"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Nízkoenergetická dieta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Zvýšení pohybové aktivity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Změna životního stylu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Pomalé a trvalé snižování hmotnosti do max. 1000g týdně pod dohledem lékaře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Farmaka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Chirurgická léčba</a:t>
            </a:r>
          </a:p>
          <a:p>
            <a:pPr>
              <a:spcBef>
                <a:spcPts val="600"/>
              </a:spcBef>
              <a:buSzPct val="100000"/>
            </a:pPr>
            <a:r>
              <a:rPr lang="cs-CZ" altLang="cs-CZ" sz="3000" b="1">
                <a:solidFill>
                  <a:srgbClr val="000000"/>
                </a:solidFill>
                <a:latin typeface="Century Schoolbook" panose="02040604050505020304" pitchFamily="18" charset="0"/>
              </a:rPr>
              <a:t>  </a:t>
            </a:r>
          </a:p>
          <a:p>
            <a:pPr>
              <a:spcBef>
                <a:spcPts val="600"/>
              </a:spcBef>
              <a:buSzPct val="100000"/>
            </a:pPr>
            <a:r>
              <a:rPr lang="cs-CZ" altLang="cs-CZ" sz="3000" b="1">
                <a:solidFill>
                  <a:srgbClr val="000000"/>
                </a:solidFill>
                <a:latin typeface="Century Schoolbook" panose="02040604050505020304" pitchFamily="18" charset="0"/>
              </a:rPr>
              <a:t>                    </a:t>
            </a:r>
            <a:r>
              <a:rPr lang="cs-CZ" altLang="cs-CZ" sz="3000" b="1">
                <a:solidFill>
                  <a:srgbClr val="2E621C"/>
                </a:solidFill>
                <a:latin typeface="Century Schoolbook" panose="02040604050505020304" pitchFamily="18" charset="0"/>
              </a:rPr>
              <a:t>PREVENCE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Fyzická pohoda – dostatek pohybu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Psychická pohoda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Pestrá a vyvážená strava v pravidelných dávkách</a:t>
            </a:r>
          </a:p>
          <a:p>
            <a:pPr>
              <a:spcBef>
                <a:spcPts val="600"/>
              </a:spcBef>
              <a:buSzPct val="100000"/>
            </a:pPr>
            <a:endParaRPr lang="cs-CZ" altLang="cs-CZ" sz="2000" b="1">
              <a:solidFill>
                <a:srgbClr val="000000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497582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1"/>
          <p:cNvSpPr txBox="1">
            <a:spLocks noChangeArrowheads="1"/>
          </p:cNvSpPr>
          <p:nvPr/>
        </p:nvSpPr>
        <p:spPr bwMode="auto">
          <a:xfrm>
            <a:off x="3227388" y="260350"/>
            <a:ext cx="74676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cs-CZ" altLang="cs-CZ" sz="3000" b="1">
                <a:solidFill>
                  <a:srgbClr val="2E621C"/>
                </a:solidFill>
                <a:latin typeface="Century Schoolbook" panose="02040604050505020304" pitchFamily="18" charset="0"/>
              </a:rPr>
              <a:t>OSTEOPORÓZA</a:t>
            </a:r>
          </a:p>
        </p:txBody>
      </p:sp>
      <p:sp>
        <p:nvSpPr>
          <p:cNvPr id="77827" name="Text Box 2"/>
          <p:cNvSpPr txBox="1">
            <a:spLocks noChangeArrowheads="1"/>
          </p:cNvSpPr>
          <p:nvPr/>
        </p:nvSpPr>
        <p:spPr bwMode="auto">
          <a:xfrm>
            <a:off x="1774825" y="1984376"/>
            <a:ext cx="8147050" cy="487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268288" indent="-268288"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Úbytek kostní hmoty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Nízká hustota kosti znamená zvýšené riziko zlomenin</a:t>
            </a:r>
          </a:p>
          <a:p>
            <a:pPr>
              <a:spcBef>
                <a:spcPts val="600"/>
              </a:spcBef>
              <a:buSzPct val="100000"/>
            </a:pPr>
            <a:r>
              <a:rPr lang="cs-CZ" altLang="cs-CZ" sz="2000" b="1" i="1">
                <a:solidFill>
                  <a:srgbClr val="000000"/>
                </a:solidFill>
                <a:latin typeface="Century Schoolbook" panose="02040604050505020304" pitchFamily="18" charset="0"/>
              </a:rPr>
              <a:t>Příčiny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Genetické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Hormonální </a:t>
            </a: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(nedostatek estrogenu)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Věk (</a:t>
            </a: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úbytek od 35 roku života)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Nedostatečná výživa nebo nevhodné složení </a:t>
            </a: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(absence vit. D a vápníku)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Nedostatečný vývoj vrcholu kostní hmoty </a:t>
            </a: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(málo fyz.aktivity, kouření, alkohol)</a:t>
            </a:r>
          </a:p>
          <a:p>
            <a:pPr>
              <a:spcBef>
                <a:spcPts val="600"/>
              </a:spcBef>
              <a:buSzPct val="100000"/>
            </a:pPr>
            <a:endParaRPr lang="cs-CZ" altLang="cs-CZ" sz="2000">
              <a:solidFill>
                <a:srgbClr val="000000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689005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1"/>
          <p:cNvSpPr txBox="1">
            <a:spLocks noChangeArrowheads="1"/>
          </p:cNvSpPr>
          <p:nvPr/>
        </p:nvSpPr>
        <p:spPr bwMode="auto">
          <a:xfrm>
            <a:off x="2855913" y="333375"/>
            <a:ext cx="7467600" cy="85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cs-CZ" altLang="cs-CZ" sz="3000" b="1">
                <a:solidFill>
                  <a:srgbClr val="2E621C"/>
                </a:solidFill>
                <a:latin typeface="Century Schoolbook" panose="02040604050505020304" pitchFamily="18" charset="0"/>
              </a:rPr>
              <a:t>PREVENCE</a:t>
            </a:r>
          </a:p>
        </p:txBody>
      </p:sp>
      <p:sp>
        <p:nvSpPr>
          <p:cNvPr id="79875" name="Text Box 2"/>
          <p:cNvSpPr txBox="1">
            <a:spLocks noChangeArrowheads="1"/>
          </p:cNvSpPr>
          <p:nvPr/>
        </p:nvSpPr>
        <p:spPr bwMode="auto">
          <a:xfrm>
            <a:off x="1981200" y="1600201"/>
            <a:ext cx="8578850" cy="487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268288" indent="-268288"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od dětství po celý život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živ. styl – pohyb, nekouřit, alkohol v mírných dávkách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stravování – pestrá strava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hormonální substituce estrogenů po menopauze</a:t>
            </a:r>
          </a:p>
        </p:txBody>
      </p:sp>
      <p:pic>
        <p:nvPicPr>
          <p:cNvPr id="7987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338" y="3573463"/>
            <a:ext cx="38100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3087216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1"/>
          <p:cNvSpPr txBox="1">
            <a:spLocks noChangeArrowheads="1"/>
          </p:cNvSpPr>
          <p:nvPr/>
        </p:nvSpPr>
        <p:spPr bwMode="auto">
          <a:xfrm>
            <a:off x="3738564" y="3214689"/>
            <a:ext cx="6472237" cy="291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268288" indent="-268288"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400" b="1">
                <a:solidFill>
                  <a:srgbClr val="000000"/>
                </a:solidFill>
                <a:latin typeface="Century Schoolbook" panose="02040604050505020304" pitchFamily="18" charset="0"/>
              </a:rPr>
              <a:t>Děkuji za pozornost.</a:t>
            </a:r>
          </a:p>
        </p:txBody>
      </p:sp>
      <p:pic>
        <p:nvPicPr>
          <p:cNvPr id="819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951" y="4395789"/>
            <a:ext cx="3133725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8560511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/>
          <p:cNvSpPr txBox="1">
            <a:spLocks noChangeArrowheads="1"/>
          </p:cNvSpPr>
          <p:nvPr/>
        </p:nvSpPr>
        <p:spPr bwMode="auto">
          <a:xfrm>
            <a:off x="1774826" y="1355725"/>
            <a:ext cx="8607425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cs-CZ" altLang="cs-CZ" sz="2800" b="1">
                <a:solidFill>
                  <a:srgbClr val="2E621C"/>
                </a:solidFill>
                <a:latin typeface="Century Schoolbook" panose="02040604050505020304" pitchFamily="18" charset="0"/>
              </a:rPr>
              <a:t>PREVENCE NEJČASTĚJI SE OBJEVUJÍCÍCH NEINFEKČNÍCH ONEMOCNĚNÍ</a:t>
            </a:r>
          </a:p>
        </p:txBody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4810125" y="5661026"/>
            <a:ext cx="5462588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pic>
        <p:nvPicPr>
          <p:cNvPr id="5734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4200" y="3789363"/>
            <a:ext cx="154305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9941" name="Text Box 4">
            <a:extLst>
              <a:ext uri="{FF2B5EF4-FFF2-40B4-BE49-F238E27FC236}">
                <a16:creationId xmlns:a16="http://schemas.microsoft.com/office/drawing/2014/main" id="{F9B9FF81-B59E-46CC-9799-3FA9177F59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4850" y="5557838"/>
            <a:ext cx="3060700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ts val="450"/>
              </a:spcBef>
              <a:buSzPct val="70000"/>
              <a:defRPr/>
            </a:pPr>
            <a:r>
              <a:rPr lang="cs-CZ" altLang="cs-CZ" sz="1200" b="1" dirty="0">
                <a:solidFill>
                  <a:schemeClr val="accent1">
                    <a:lumMod val="50000"/>
                  </a:schemeClr>
                </a:solidFill>
              </a:rPr>
              <a:t>Mgr. Gabriela Světnická</a:t>
            </a:r>
            <a:br>
              <a:rPr lang="cs-CZ" altLang="cs-CZ" sz="12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altLang="cs-CZ" sz="1200" b="1" dirty="0">
                <a:solidFill>
                  <a:schemeClr val="accent1">
                    <a:lumMod val="50000"/>
                  </a:schemeClr>
                </a:solidFill>
              </a:rPr>
              <a:t>ÚSTAV OŠETŘOVATELSTVÍ FVP</a:t>
            </a:r>
            <a:br>
              <a:rPr lang="cs-CZ" altLang="cs-CZ" sz="12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altLang="cs-CZ" sz="1200" b="1" dirty="0">
                <a:solidFill>
                  <a:schemeClr val="accent1">
                    <a:lumMod val="50000"/>
                  </a:schemeClr>
                </a:solidFill>
              </a:rPr>
              <a:t>SLU V OPAVĚ</a:t>
            </a:r>
            <a:br>
              <a:rPr lang="cs-CZ" altLang="cs-CZ" sz="12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altLang="cs-CZ" sz="1200" b="1" dirty="0">
                <a:solidFill>
                  <a:schemeClr val="accent1">
                    <a:lumMod val="50000"/>
                  </a:schemeClr>
                </a:solidFill>
              </a:rPr>
              <a:t> 2020</a:t>
            </a:r>
          </a:p>
        </p:txBody>
      </p:sp>
    </p:spTree>
    <p:extLst>
      <p:ext uri="{BB962C8B-B14F-4D97-AF65-F5344CB8AC3E}">
        <p14:creationId xmlns:p14="http://schemas.microsoft.com/office/powerpoint/2010/main" val="719795424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/>
          <p:cNvSpPr txBox="1">
            <a:spLocks noChangeArrowheads="1"/>
          </p:cNvSpPr>
          <p:nvPr/>
        </p:nvSpPr>
        <p:spPr bwMode="auto">
          <a:xfrm>
            <a:off x="3000375" y="384175"/>
            <a:ext cx="746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cs-CZ" altLang="cs-CZ" sz="2800" b="1">
                <a:solidFill>
                  <a:srgbClr val="2E621C"/>
                </a:solidFill>
                <a:latin typeface="Century Schoolbook" panose="02040604050505020304" pitchFamily="18" charset="0"/>
              </a:rPr>
              <a:t> ONEMOCNĚNÍ, KTERÁ JSOU NEJČASTĚJŠÍ PŘÍČINOU ÚMRTÍ</a:t>
            </a:r>
          </a:p>
        </p:txBody>
      </p:sp>
      <p:sp>
        <p:nvSpPr>
          <p:cNvPr id="59395" name="Text Box 2"/>
          <p:cNvSpPr txBox="1">
            <a:spLocks noChangeArrowheads="1"/>
          </p:cNvSpPr>
          <p:nvPr/>
        </p:nvSpPr>
        <p:spPr bwMode="auto">
          <a:xfrm>
            <a:off x="1981201" y="1916113"/>
            <a:ext cx="8486775" cy="4557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268288" indent="-26828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 sz="2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buClr>
                <a:srgbClr val="A8FE8A"/>
              </a:buClr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Kardiovaskulární onemocnění  (50-60%)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A8FE8A"/>
              </a:buClr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Nádorová onemocnění (20-25%)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A8FE8A"/>
              </a:buClr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Úrazy (10%)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A8FE8A"/>
              </a:buClr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Ostatní onemocnění – onem. dých. cest, choroby trávicí soustavy pod.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endParaRPr lang="cs-CZ" altLang="cs-CZ" sz="2000" b="1" i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2000" b="1" i="1">
                <a:solidFill>
                  <a:srgbClr val="000000"/>
                </a:solidFill>
                <a:latin typeface="Century Schoolbook" panose="02040604050505020304" pitchFamily="18" charset="0"/>
              </a:rPr>
              <a:t>Hlavní příčiny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A8FE8A"/>
              </a:buClr>
              <a:buFont typeface="Courier New" panose="02070309020205020404" pitchFamily="49" charset="0"/>
              <a:buChar char="o"/>
            </a:pP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Nesprávný způsob života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A8FE8A"/>
              </a:buClr>
              <a:buFont typeface="Courier New" panose="02070309020205020404" pitchFamily="49" charset="0"/>
              <a:buChar char="o"/>
            </a:pP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Nevhodné životní a pracovní prostředí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A8FE8A"/>
              </a:buClr>
              <a:buFont typeface="Courier New" panose="02070309020205020404" pitchFamily="49" charset="0"/>
              <a:buChar char="o"/>
            </a:pP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Nesprávná nebo nedostupná zdr.péče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A8FE8A"/>
              </a:buClr>
              <a:buFont typeface="Courier New" panose="02070309020205020404" pitchFamily="49" charset="0"/>
              <a:buChar char="o"/>
            </a:pP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Dědičné vlivy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endParaRPr lang="cs-CZ" altLang="cs-CZ" sz="2000" b="1">
              <a:solidFill>
                <a:srgbClr val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59396" name="Rectangle 3"/>
          <p:cNvSpPr>
            <a:spLocks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pic>
        <p:nvPicPr>
          <p:cNvPr id="5939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8250" y="3678239"/>
            <a:ext cx="259715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3399272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AB106D-C8B4-4E38-84AF-770320668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2539" y="382588"/>
            <a:ext cx="6376987" cy="938212"/>
          </a:xfrm>
        </p:spPr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prevence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0B32DFC-9167-43D1-AB64-2E220E1BF7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24063" y="1320801"/>
            <a:ext cx="3683000" cy="701675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/>
          <a:lstStyle/>
          <a:p>
            <a:pPr algn="ctr">
              <a:defRPr/>
            </a:pPr>
            <a:r>
              <a:rPr lang="cs-CZ" b="1" i="1" dirty="0">
                <a:solidFill>
                  <a:schemeClr val="accent1">
                    <a:lumMod val="50000"/>
                  </a:schemeClr>
                </a:solidFill>
              </a:rPr>
              <a:t>primární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B7ED714-5DD9-4CDD-93F8-2B911879D9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909763" y="2293938"/>
            <a:ext cx="3910012" cy="3910012"/>
          </a:xfrm>
          <a:solidFill>
            <a:schemeClr val="tx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2000" b="1" dirty="0">
                <a:solidFill>
                  <a:schemeClr val="bg1"/>
                </a:solidFill>
                <a:latin typeface="Century Schoolbook" panose="02040604050505020304" pitchFamily="18" charset="0"/>
              </a:rPr>
              <a:t>1x za 2 roky všeobecná preventivní prohlídka</a:t>
            </a:r>
          </a:p>
          <a:p>
            <a:pPr>
              <a:defRPr/>
            </a:pPr>
            <a:r>
              <a:rPr lang="cs-CZ" sz="2000" b="1" dirty="0">
                <a:solidFill>
                  <a:schemeClr val="bg1"/>
                </a:solidFill>
                <a:latin typeface="Century Schoolbook" panose="02040604050505020304" pitchFamily="18" charset="0"/>
              </a:rPr>
              <a:t>1x ročně gynekologická preventivní prohlídka</a:t>
            </a:r>
          </a:p>
          <a:p>
            <a:pPr marL="0" indent="0">
              <a:buNone/>
              <a:defRPr/>
            </a:pPr>
            <a:r>
              <a:rPr lang="cs-CZ" sz="2000" b="1" dirty="0">
                <a:solidFill>
                  <a:schemeClr val="bg1"/>
                </a:solidFill>
                <a:latin typeface="Century Schoolbook" panose="02040604050505020304" pitchFamily="18" charset="0"/>
              </a:rPr>
              <a:t>   </a:t>
            </a:r>
            <a:r>
              <a:rPr lang="cs-CZ" sz="2000" dirty="0">
                <a:solidFill>
                  <a:schemeClr val="bg1"/>
                </a:solidFill>
                <a:latin typeface="Century Schoolbook" panose="02040604050505020304" pitchFamily="18" charset="0"/>
              </a:rPr>
              <a:t>(antikoncepce 2 x ročně)</a:t>
            </a:r>
          </a:p>
          <a:p>
            <a:pPr>
              <a:defRPr/>
            </a:pPr>
            <a:r>
              <a:rPr lang="cs-CZ" sz="2000" b="1" dirty="0">
                <a:solidFill>
                  <a:schemeClr val="bg1"/>
                </a:solidFill>
                <a:latin typeface="Century Schoolbook" panose="02040604050505020304" pitchFamily="18" charset="0"/>
              </a:rPr>
              <a:t>2x ročně stomatologická prohlídka </a:t>
            </a:r>
            <a:endParaRPr lang="cs-CZ" sz="2000" b="1" dirty="0">
              <a:latin typeface="Century Schoolbook" panose="02040604050505020304" pitchFamily="18" charset="0"/>
            </a:endParaRP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BADE360-2113-4281-B8B5-F11349A26D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7301" y="1530351"/>
            <a:ext cx="3679825" cy="746125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/>
          <a:lstStyle/>
          <a:p>
            <a:pPr algn="ctr">
              <a:defRPr/>
            </a:pPr>
            <a:r>
              <a:rPr lang="cs-CZ" b="1" i="1" dirty="0">
                <a:solidFill>
                  <a:schemeClr val="accent1">
                    <a:lumMod val="50000"/>
                  </a:schemeClr>
                </a:solidFill>
              </a:rPr>
              <a:t>sekundární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051BA33-1B80-4238-835B-29B90EB33E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5851" y="2490789"/>
            <a:ext cx="3908425" cy="3773487"/>
          </a:xfrm>
          <a:solidFill>
            <a:schemeClr val="tx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2000" b="1" dirty="0">
                <a:solidFill>
                  <a:schemeClr val="bg1"/>
                </a:solidFill>
                <a:latin typeface="Century Schoolbook" panose="02040604050505020304" pitchFamily="18" charset="0"/>
              </a:rPr>
              <a:t>1x za 2 roky screening nádorů prsu </a:t>
            </a:r>
            <a:r>
              <a:rPr lang="cs-CZ" sz="2000" dirty="0">
                <a:solidFill>
                  <a:schemeClr val="bg1"/>
                </a:solidFill>
                <a:latin typeface="Century Schoolbook" panose="02040604050505020304" pitchFamily="18" charset="0"/>
              </a:rPr>
              <a:t>(mamograf)</a:t>
            </a:r>
          </a:p>
          <a:p>
            <a:pPr>
              <a:defRPr/>
            </a:pPr>
            <a:r>
              <a:rPr lang="cs-CZ" sz="2000" b="1" dirty="0">
                <a:solidFill>
                  <a:schemeClr val="bg1"/>
                </a:solidFill>
                <a:latin typeface="Century Schoolbook" panose="02040604050505020304" pitchFamily="18" charset="0"/>
              </a:rPr>
              <a:t>1 x ročně od 50 roku život screening nádorů tlustého střeva a konečníku</a:t>
            </a:r>
            <a:r>
              <a:rPr lang="cs-CZ" sz="2000" dirty="0">
                <a:solidFill>
                  <a:schemeClr val="bg1"/>
                </a:solidFill>
                <a:latin typeface="Century Schoolbook" panose="02040604050505020304" pitchFamily="18" charset="0"/>
              </a:rPr>
              <a:t> (od 55 let 1 x za 2 roky nebo 1 x za 10 let kolonoskopie)</a:t>
            </a:r>
          </a:p>
          <a:p>
            <a:pPr>
              <a:defRPr/>
            </a:pPr>
            <a:r>
              <a:rPr lang="cs-CZ" sz="2000" b="1" dirty="0">
                <a:solidFill>
                  <a:schemeClr val="bg1"/>
                </a:solidFill>
                <a:latin typeface="Century Schoolbook" panose="02040604050505020304" pitchFamily="18" charset="0"/>
              </a:rPr>
              <a:t>1 x ročně screening nádorů děložního hrdla</a:t>
            </a:r>
          </a:p>
        </p:txBody>
      </p:sp>
    </p:spTree>
    <p:extLst>
      <p:ext uri="{BB962C8B-B14F-4D97-AF65-F5344CB8AC3E}">
        <p14:creationId xmlns:p14="http://schemas.microsoft.com/office/powerpoint/2010/main" val="3804253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FC3726-8459-47EA-A52D-EAA7EDE86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9" y="549276"/>
            <a:ext cx="8137525" cy="12938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3000" b="1" dirty="0">
                <a:solidFill>
                  <a:schemeClr val="accent1">
                    <a:lumMod val="50000"/>
                  </a:schemeClr>
                </a:solidFill>
                <a:latin typeface="Century Schoolbook" panose="02040604050505020304" pitchFamily="18" charset="0"/>
              </a:rPr>
              <a:t>Další opatření pro podporu zdravého životního stylu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A7D0C8-718F-4732-8923-5EA9AFDD4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851" y="1989139"/>
            <a:ext cx="8640763" cy="4664075"/>
          </a:xfrm>
        </p:spPr>
        <p:txBody>
          <a:bodyPr rtlCol="0">
            <a:normAutofit fontScale="77500" lnSpcReduction="20000"/>
          </a:bodyPr>
          <a:lstStyle/>
          <a:p>
            <a:pPr marL="0" indent="0">
              <a:buNone/>
              <a:defRPr/>
            </a:pPr>
            <a:r>
              <a:rPr lang="cs-CZ" b="1" dirty="0">
                <a:solidFill>
                  <a:schemeClr val="bg1"/>
                </a:solidFill>
                <a:latin typeface="Century Schoolbook" panose="02040604050505020304" pitchFamily="18" charset="0"/>
              </a:rPr>
              <a:t>Prevence kardiovaskulárního onemocnění</a:t>
            </a:r>
          </a:p>
          <a:p>
            <a:pPr>
              <a:defRPr/>
            </a:pPr>
            <a:r>
              <a:rPr lang="cs-CZ" dirty="0">
                <a:solidFill>
                  <a:schemeClr val="bg1"/>
                </a:solidFill>
                <a:latin typeface="Century Schoolbook" panose="02040604050505020304" pitchFamily="18" charset="0"/>
              </a:rPr>
              <a:t> příspěvek na pohybové aktivity, sestavení jídelníčku</a:t>
            </a:r>
          </a:p>
          <a:p>
            <a:pPr marL="0" indent="0">
              <a:buNone/>
              <a:defRPr/>
            </a:pPr>
            <a:r>
              <a:rPr lang="cs-CZ" b="1" dirty="0">
                <a:solidFill>
                  <a:schemeClr val="bg1"/>
                </a:solidFill>
                <a:latin typeface="Century Schoolbook" panose="02040604050505020304" pitchFamily="18" charset="0"/>
              </a:rPr>
              <a:t>Odvykání kouření</a:t>
            </a:r>
          </a:p>
          <a:p>
            <a:pPr>
              <a:defRPr/>
            </a:pPr>
            <a:r>
              <a:rPr lang="cs-CZ" dirty="0">
                <a:solidFill>
                  <a:schemeClr val="bg1"/>
                </a:solidFill>
                <a:latin typeface="Century Schoolbook" panose="02040604050505020304" pitchFamily="18" charset="0"/>
              </a:rPr>
              <a:t>nákup léčivých přípravků a odvykací kůra ve specializovaných centrech</a:t>
            </a:r>
          </a:p>
          <a:p>
            <a:pPr marL="0" indent="0">
              <a:buNone/>
              <a:defRPr/>
            </a:pPr>
            <a:r>
              <a:rPr lang="cs-CZ" b="1" dirty="0">
                <a:solidFill>
                  <a:schemeClr val="bg1"/>
                </a:solidFill>
                <a:latin typeface="Century Schoolbook" panose="02040604050505020304" pitchFamily="18" charset="0"/>
              </a:rPr>
              <a:t>Prevence zhoršení diabetu</a:t>
            </a:r>
          </a:p>
          <a:p>
            <a:pPr>
              <a:defRPr/>
            </a:pPr>
            <a:r>
              <a:rPr lang="cs-CZ" dirty="0">
                <a:solidFill>
                  <a:schemeClr val="bg1"/>
                </a:solidFill>
                <a:latin typeface="Century Schoolbook" panose="02040604050505020304" pitchFamily="18" charset="0"/>
              </a:rPr>
              <a:t>Dezinfekce, doplatky na testovací proužky, příslušenství k </a:t>
            </a:r>
            <a:r>
              <a:rPr lang="cs-CZ" dirty="0" err="1">
                <a:solidFill>
                  <a:schemeClr val="bg1"/>
                </a:solidFill>
                <a:latin typeface="Century Schoolbook" panose="02040604050505020304" pitchFamily="18" charset="0"/>
              </a:rPr>
              <a:t>inz</a:t>
            </a:r>
            <a:r>
              <a:rPr lang="cs-CZ" dirty="0">
                <a:solidFill>
                  <a:schemeClr val="bg1"/>
                </a:solidFill>
                <a:latin typeface="Century Schoolbook" panose="02040604050505020304" pitchFamily="18" charset="0"/>
              </a:rPr>
              <a:t>. pumpě, odstraňovač náplasti a pod.  </a:t>
            </a:r>
          </a:p>
          <a:p>
            <a:pPr marL="0" indent="0">
              <a:buNone/>
              <a:defRPr/>
            </a:pPr>
            <a:r>
              <a:rPr lang="cs-CZ" b="1" dirty="0">
                <a:solidFill>
                  <a:schemeClr val="bg1"/>
                </a:solidFill>
                <a:latin typeface="Century Schoolbook" panose="02040604050505020304" pitchFamily="18" charset="0"/>
              </a:rPr>
              <a:t>Prevence onkologických onemocnění </a:t>
            </a:r>
          </a:p>
          <a:p>
            <a:pPr>
              <a:defRPr/>
            </a:pPr>
            <a:r>
              <a:rPr lang="cs-CZ" dirty="0">
                <a:solidFill>
                  <a:schemeClr val="bg1"/>
                </a:solidFill>
                <a:latin typeface="Century Schoolbook" panose="02040604050505020304" pitchFamily="18" charset="0"/>
              </a:rPr>
              <a:t>Vyšetření znamének </a:t>
            </a:r>
            <a:r>
              <a:rPr lang="cs-CZ" dirty="0" err="1">
                <a:solidFill>
                  <a:schemeClr val="bg1"/>
                </a:solidFill>
                <a:latin typeface="Century Schoolbook" panose="02040604050505020304" pitchFamily="18" charset="0"/>
              </a:rPr>
              <a:t>dermatoskopem</a:t>
            </a:r>
            <a:endParaRPr lang="cs-CZ" dirty="0">
              <a:solidFill>
                <a:schemeClr val="bg1"/>
              </a:solidFill>
              <a:latin typeface="Century Schoolbook" panose="02040604050505020304" pitchFamily="18" charset="0"/>
            </a:endParaRPr>
          </a:p>
          <a:p>
            <a:pPr marL="0" indent="0">
              <a:buNone/>
              <a:defRPr/>
            </a:pPr>
            <a:r>
              <a:rPr lang="cs-CZ" b="1" dirty="0">
                <a:solidFill>
                  <a:schemeClr val="bg1"/>
                </a:solidFill>
                <a:latin typeface="Century Schoolbook" panose="02040604050505020304" pitchFamily="18" charset="0"/>
              </a:rPr>
              <a:t>Prevence poruch duševního zdraví</a:t>
            </a:r>
          </a:p>
          <a:p>
            <a:pPr>
              <a:defRPr/>
            </a:pPr>
            <a:r>
              <a:rPr lang="cs-CZ" dirty="0">
                <a:solidFill>
                  <a:schemeClr val="bg1"/>
                </a:solidFill>
                <a:latin typeface="Century Schoolbook" panose="02040604050505020304" pitchFamily="18" charset="0"/>
              </a:rPr>
              <a:t>Edukace pro pečující i </a:t>
            </a:r>
            <a:r>
              <a:rPr lang="cs-CZ" dirty="0" err="1">
                <a:solidFill>
                  <a:schemeClr val="bg1"/>
                </a:solidFill>
                <a:latin typeface="Century Schoolbook" panose="02040604050505020304" pitchFamily="18" charset="0"/>
              </a:rPr>
              <a:t>nem</a:t>
            </a:r>
            <a:r>
              <a:rPr lang="cs-CZ" dirty="0">
                <a:solidFill>
                  <a:schemeClr val="bg1"/>
                </a:solidFill>
                <a:latin typeface="Century Schoolbook" panose="02040604050505020304" pitchFamily="18" charset="0"/>
              </a:rPr>
              <a:t> . s Alzheimerovou chorobou</a:t>
            </a:r>
          </a:p>
          <a:p>
            <a:pPr marL="0" indent="0">
              <a:buNone/>
              <a:defRPr/>
            </a:pPr>
            <a:r>
              <a:rPr lang="cs-CZ" b="1" dirty="0">
                <a:solidFill>
                  <a:schemeClr val="bg1"/>
                </a:solidFill>
                <a:latin typeface="Century Schoolbook" panose="02040604050505020304" pitchFamily="18" charset="0"/>
              </a:rPr>
              <a:t> a další příspěvky ….</a:t>
            </a:r>
          </a:p>
          <a:p>
            <a:pPr>
              <a:defRPr/>
            </a:pP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790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/>
          <p:cNvSpPr txBox="1">
            <a:spLocks noChangeArrowheads="1"/>
          </p:cNvSpPr>
          <p:nvPr/>
        </p:nvSpPr>
        <p:spPr bwMode="auto">
          <a:xfrm>
            <a:off x="3287713" y="404814"/>
            <a:ext cx="7467600" cy="92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cs-CZ" altLang="cs-CZ" sz="2800" b="1">
                <a:solidFill>
                  <a:srgbClr val="2E621C"/>
                </a:solidFill>
                <a:latin typeface="Century Schoolbook" panose="02040604050505020304" pitchFamily="18" charset="0"/>
              </a:rPr>
              <a:t>NUTNÉ ZMĚNY</a:t>
            </a:r>
          </a:p>
        </p:txBody>
      </p:sp>
      <p:sp>
        <p:nvSpPr>
          <p:cNvPr id="63491" name="Text Box 2"/>
          <p:cNvSpPr txBox="1">
            <a:spLocks noChangeArrowheads="1"/>
          </p:cNvSpPr>
          <p:nvPr/>
        </p:nvSpPr>
        <p:spPr bwMode="auto">
          <a:xfrm>
            <a:off x="1968500" y="2011364"/>
            <a:ext cx="7467600" cy="487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268288" indent="-268288"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Změny ve výživových zvyklostech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Snížení prevalence kuřáctví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Snížení spotřeby alkoholu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Zvýšení těl. aktivity v běžném životě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Dodržování zásad správného sexuálního chování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Důsledná prevence drogových závislostí</a:t>
            </a:r>
          </a:p>
        </p:txBody>
      </p:sp>
    </p:spTree>
    <p:extLst>
      <p:ext uri="{BB962C8B-B14F-4D97-AF65-F5344CB8AC3E}">
        <p14:creationId xmlns:p14="http://schemas.microsoft.com/office/powerpoint/2010/main" val="124605073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"/>
          <p:cNvSpPr txBox="1">
            <a:spLocks noChangeArrowheads="1"/>
          </p:cNvSpPr>
          <p:nvPr/>
        </p:nvSpPr>
        <p:spPr bwMode="auto">
          <a:xfrm>
            <a:off x="3503613" y="411163"/>
            <a:ext cx="746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cs-CZ" altLang="cs-CZ" sz="3000" b="1">
                <a:solidFill>
                  <a:srgbClr val="2E621C"/>
                </a:solidFill>
                <a:latin typeface="Century Schoolbook" panose="02040604050505020304" pitchFamily="18" charset="0"/>
              </a:rPr>
              <a:t>CHRONICKÁ ISCHEMICKÁ CHOROBY SRDEČNÍ</a:t>
            </a:r>
          </a:p>
        </p:txBody>
      </p:sp>
      <p:sp>
        <p:nvSpPr>
          <p:cNvPr id="65539" name="Text Box 2"/>
          <p:cNvSpPr txBox="1">
            <a:spLocks noChangeArrowheads="1"/>
          </p:cNvSpPr>
          <p:nvPr/>
        </p:nvSpPr>
        <p:spPr bwMode="auto">
          <a:xfrm>
            <a:off x="1703388" y="1855789"/>
            <a:ext cx="8424862" cy="487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268288" indent="-268288"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400">
                <a:solidFill>
                  <a:srgbClr val="000000"/>
                </a:solidFill>
                <a:latin typeface="Century Schoolbook" panose="02040604050505020304" pitchFamily="18" charset="0"/>
              </a:rPr>
              <a:t>Hlavní příčina úmrtí u mužů nad 45 let a u žen nad 65 let v celé Evropě</a:t>
            </a:r>
          </a:p>
          <a:p>
            <a:pPr>
              <a:spcBef>
                <a:spcPts val="600"/>
              </a:spcBef>
              <a:buSzPct val="100000"/>
            </a:pPr>
            <a:endParaRPr lang="cs-CZ" altLang="cs-CZ" sz="2400">
              <a:solidFill>
                <a:srgbClr val="000000"/>
              </a:solidFill>
              <a:latin typeface="Century Schoolbook" panose="02040604050505020304" pitchFamily="18" charset="0"/>
            </a:endParaRPr>
          </a:p>
          <a:p>
            <a:pPr>
              <a:spcBef>
                <a:spcPts val="600"/>
              </a:spcBef>
              <a:buSzPct val="100000"/>
            </a:pPr>
            <a:r>
              <a:rPr lang="cs-CZ" altLang="cs-CZ" sz="2400" b="1" i="1">
                <a:solidFill>
                  <a:srgbClr val="000000"/>
                </a:solidFill>
                <a:latin typeface="Century Schoolbook" panose="02040604050505020304" pitchFamily="18" charset="0"/>
              </a:rPr>
              <a:t>Doporučení WHO: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400">
                <a:solidFill>
                  <a:srgbClr val="000000"/>
                </a:solidFill>
                <a:latin typeface="Century Schoolbook" panose="02040604050505020304" pitchFamily="18" charset="0"/>
              </a:rPr>
              <a:t>Populační strategie (změna v celé populaci)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400">
                <a:solidFill>
                  <a:srgbClr val="000000"/>
                </a:solidFill>
                <a:latin typeface="Century Schoolbook" panose="02040604050505020304" pitchFamily="18" charset="0"/>
              </a:rPr>
              <a:t>Identifikace rizikových osob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400">
                <a:solidFill>
                  <a:srgbClr val="000000"/>
                </a:solidFill>
                <a:latin typeface="Century Schoolbook" panose="02040604050505020304" pitchFamily="18" charset="0"/>
              </a:rPr>
              <a:t>Předcházení opakování IM</a:t>
            </a:r>
          </a:p>
        </p:txBody>
      </p:sp>
      <p:pic>
        <p:nvPicPr>
          <p:cNvPr id="6554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214" y="4292601"/>
            <a:ext cx="1912937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5559807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1"/>
          <p:cNvSpPr txBox="1">
            <a:spLocks noChangeArrowheads="1"/>
          </p:cNvSpPr>
          <p:nvPr/>
        </p:nvSpPr>
        <p:spPr bwMode="auto">
          <a:xfrm>
            <a:off x="1981200" y="274638"/>
            <a:ext cx="746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cs-CZ" altLang="cs-CZ" sz="3000" b="1">
                <a:solidFill>
                  <a:srgbClr val="2E621C"/>
                </a:solidFill>
                <a:latin typeface="Century Schoolbook" panose="02040604050505020304" pitchFamily="18" charset="0"/>
              </a:rPr>
              <a:t>PREVENCE ICHS</a:t>
            </a:r>
          </a:p>
        </p:txBody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1981200" y="1600201"/>
            <a:ext cx="7467600" cy="487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268288" indent="-268288"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Nekouřit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Úprava stravy </a:t>
            </a: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( dostatek ovoce, zeleniny, luštěnin, ryb</a:t>
            </a:r>
            <a:r>
              <a:rPr lang="cs-CZ" altLang="cs-CZ" sz="2000">
                <a:solidFill>
                  <a:srgbClr val="000000"/>
                </a:solidFill>
              </a:rPr>
              <a:t>)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Omezení příjmu tuků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Omezení příjmu soli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Pohybová aktivita </a:t>
            </a: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(3 km chůze, 30 min fyz. aktivity)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Udržení vhodné tělesné hmotnosti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Psychosociální odolnost</a:t>
            </a:r>
          </a:p>
        </p:txBody>
      </p:sp>
    </p:spTree>
    <p:extLst>
      <p:ext uri="{BB962C8B-B14F-4D97-AF65-F5344CB8AC3E}">
        <p14:creationId xmlns:p14="http://schemas.microsoft.com/office/powerpoint/2010/main" val="607174569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1"/>
          <p:cNvSpPr txBox="1">
            <a:spLocks noChangeArrowheads="1"/>
          </p:cNvSpPr>
          <p:nvPr/>
        </p:nvSpPr>
        <p:spPr bwMode="auto">
          <a:xfrm>
            <a:off x="1981200" y="274638"/>
            <a:ext cx="746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cs-CZ" altLang="cs-CZ" sz="3000" b="1">
                <a:solidFill>
                  <a:srgbClr val="2E621C"/>
                </a:solidFill>
                <a:latin typeface="Century Schoolbook" panose="02040604050505020304" pitchFamily="18" charset="0"/>
              </a:rPr>
              <a:t>OBEZITA</a:t>
            </a:r>
          </a:p>
        </p:txBody>
      </p:sp>
      <p:sp>
        <p:nvSpPr>
          <p:cNvPr id="69635" name="Text Box 2"/>
          <p:cNvSpPr txBox="1">
            <a:spLocks noChangeArrowheads="1"/>
          </p:cNvSpPr>
          <p:nvPr/>
        </p:nvSpPr>
        <p:spPr bwMode="auto">
          <a:xfrm>
            <a:off x="1981200" y="1600201"/>
            <a:ext cx="7467600" cy="487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268288" indent="-268288"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  <a:tab pos="715963" algn="l"/>
                <a:tab pos="1165225" algn="l"/>
                <a:tab pos="1614488" algn="l"/>
                <a:tab pos="2063750" algn="l"/>
                <a:tab pos="2513013" algn="l"/>
                <a:tab pos="2962275" algn="l"/>
                <a:tab pos="3411538" algn="l"/>
                <a:tab pos="3860800" algn="l"/>
                <a:tab pos="4310063" algn="l"/>
                <a:tab pos="4759325" algn="l"/>
                <a:tab pos="5208588" algn="l"/>
                <a:tab pos="5657850" algn="l"/>
                <a:tab pos="6107113" algn="l"/>
                <a:tab pos="6556375" algn="l"/>
                <a:tab pos="7005638" algn="l"/>
                <a:tab pos="7454900" algn="l"/>
                <a:tab pos="7904163" algn="l"/>
                <a:tab pos="8353425" algn="l"/>
                <a:tab pos="8802688" algn="l"/>
                <a:tab pos="92519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Zmnožení tuku v organismu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Fyziologicky vyšší podíl objemu u žen (28-30% x 23-25%)</a:t>
            </a:r>
          </a:p>
          <a:p>
            <a:pPr>
              <a:spcBef>
                <a:spcPts val="600"/>
              </a:spcBef>
              <a:buSzPct val="100000"/>
            </a:pPr>
            <a:endParaRPr lang="cs-CZ" altLang="cs-CZ" sz="2000" b="1" i="1">
              <a:solidFill>
                <a:srgbClr val="000000"/>
              </a:solidFill>
              <a:latin typeface="Century Schoolbook" panose="02040604050505020304" pitchFamily="18" charset="0"/>
            </a:endParaRPr>
          </a:p>
          <a:p>
            <a:pPr>
              <a:spcBef>
                <a:spcPts val="600"/>
              </a:spcBef>
              <a:buSzPct val="100000"/>
            </a:pPr>
            <a:r>
              <a:rPr lang="cs-CZ" altLang="cs-CZ" sz="2000" b="1" i="1">
                <a:solidFill>
                  <a:srgbClr val="000000"/>
                </a:solidFill>
                <a:latin typeface="Century Schoolbook" panose="02040604050505020304" pitchFamily="18" charset="0"/>
              </a:rPr>
              <a:t>Příčiny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Nadměrný příjem stravy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Dědičnost</a:t>
            </a:r>
          </a:p>
          <a:p>
            <a:pPr>
              <a:spcBef>
                <a:spcPts val="600"/>
              </a:spcBef>
              <a:buClr>
                <a:srgbClr val="A8FE8A"/>
              </a:buClr>
              <a:buSzPct val="10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Porucha regulace bílkoviny leptinu</a:t>
            </a:r>
          </a:p>
          <a:p>
            <a:pPr>
              <a:spcBef>
                <a:spcPts val="600"/>
              </a:spcBef>
              <a:buSzPct val="100000"/>
            </a:pPr>
            <a:endParaRPr lang="cs-CZ" altLang="cs-CZ" sz="2000" b="1">
              <a:solidFill>
                <a:srgbClr val="000000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361586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64743D2A84CDF4BAB48D54C815D26EE" ma:contentTypeVersion="12" ma:contentTypeDescription="Vytvoří nový dokument" ma:contentTypeScope="" ma:versionID="7939e8c19e601385969536dc0bc0015a">
  <xsd:schema xmlns:xsd="http://www.w3.org/2001/XMLSchema" xmlns:xs="http://www.w3.org/2001/XMLSchema" xmlns:p="http://schemas.microsoft.com/office/2006/metadata/properties" xmlns:ns3="79b7b8bb-93ec-47cc-a1d6-47c5928ac23a" xmlns:ns4="89332cfc-b023-4904-b12a-69ce444ff898" targetNamespace="http://schemas.microsoft.com/office/2006/metadata/properties" ma:root="true" ma:fieldsID="0c455c7d887368613cfc0573370eb5a2" ns3:_="" ns4:_="">
    <xsd:import namespace="79b7b8bb-93ec-47cc-a1d6-47c5928ac23a"/>
    <xsd:import namespace="89332cfc-b023-4904-b12a-69ce444ff8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b7b8bb-93ec-47cc-a1d6-47c5928ac2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332cfc-b023-4904-b12a-69ce444ff89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F70A0AB-9693-4175-B1F9-F3BB842973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A4CE7C3-5CD0-46C1-8B77-B8F32D0819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b7b8bb-93ec-47cc-a1d6-47c5928ac23a"/>
    <ds:schemaRef ds:uri="89332cfc-b023-4904-b12a-69ce444ff8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D8EA54-FCDE-4C53-BC95-F76FE7115B9B}">
  <ds:schemaRefs>
    <ds:schemaRef ds:uri="http://purl.org/dc/terms/"/>
    <ds:schemaRef ds:uri="http://schemas.microsoft.com/office/2006/metadata/properties"/>
    <ds:schemaRef ds:uri="http://purl.org/dc/elements/1.1/"/>
    <ds:schemaRef ds:uri="89332cfc-b023-4904-b12a-69ce444ff898"/>
    <ds:schemaRef ds:uri="http://schemas.microsoft.com/office/2006/documentManagement/types"/>
    <ds:schemaRef ds:uri="http://schemas.openxmlformats.org/package/2006/metadata/core-properties"/>
    <ds:schemaRef ds:uri="79b7b8bb-93ec-47cc-a1d6-47c5928ac23a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615</Words>
  <PresentationFormat>Širokoúhlá obrazovka</PresentationFormat>
  <Paragraphs>113</Paragraphs>
  <Slides>15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4" baseType="lpstr">
      <vt:lpstr>Microsoft YaHei</vt:lpstr>
      <vt:lpstr>Arial</vt:lpstr>
      <vt:lpstr>Calibri</vt:lpstr>
      <vt:lpstr>Calibri Light</vt:lpstr>
      <vt:lpstr>Century Schoolbook</vt:lpstr>
      <vt:lpstr>Courier New</vt:lpstr>
      <vt:lpstr>Times New Roman</vt:lpstr>
      <vt:lpstr>Wingdings</vt:lpstr>
      <vt:lpstr>Motiv Office</vt:lpstr>
      <vt:lpstr>Zdravý životní styl</vt:lpstr>
      <vt:lpstr>Prezentace aplikace PowerPoint</vt:lpstr>
      <vt:lpstr>Prezentace aplikace PowerPoint</vt:lpstr>
      <vt:lpstr>prevence</vt:lpstr>
      <vt:lpstr>Další opatření pro podporu zdravého životního stylu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2020-07-28T16:37:17Z</dcterms:created>
  <dcterms:modified xsi:type="dcterms:W3CDTF">2020-10-23T11:24:23Z</dcterms:modified>
</cp:coreProperties>
</file>