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18AE217-B981-4766-B1E3-3F2D17CFB221}">
          <p14:sldIdLst>
            <p14:sldId id="262"/>
          </p14:sldIdLst>
        </p14:section>
        <p14:section name="Oddíl bez názvu" id="{010D8890-DC46-43A5-8415-B7403125D5A4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75352-B7EC-46E0-8908-68698BF2F2B2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9A268-E098-46A5-8349-50E834FD8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13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6275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4127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46715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0027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966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6652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8739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3315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476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92879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53289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6223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Zdravý životní styl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362201" y="549276"/>
            <a:ext cx="8126413" cy="1039813"/>
          </a:xfrm>
          <a:prstGeom prst="rect">
            <a:avLst/>
          </a:prstGeom>
          <a:solidFill>
            <a:srgbClr val="FCF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r>
              <a:rPr lang="cs-CZ" altLang="cs-CZ" sz="3200" b="1">
                <a:solidFill>
                  <a:srgbClr val="7C1302"/>
                </a:solidFill>
              </a:rPr>
              <a:t>Klinické známky maligní transformace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135188" y="2446338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600">
                <a:solidFill>
                  <a:srgbClr val="000000"/>
                </a:solidFill>
              </a:rPr>
              <a:t>Asymetrie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600">
                <a:solidFill>
                  <a:srgbClr val="000000"/>
                </a:solidFill>
              </a:rPr>
              <a:t>Neostré ohraničení okrajů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600">
                <a:solidFill>
                  <a:srgbClr val="000000"/>
                </a:solidFill>
              </a:rPr>
              <a:t>Změny v barvě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600">
                <a:solidFill>
                  <a:srgbClr val="000000"/>
                </a:solidFill>
              </a:rPr>
              <a:t>Změny velikosti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600">
                <a:solidFill>
                  <a:srgbClr val="000000"/>
                </a:solidFill>
              </a:rPr>
              <a:t>Progrese</a:t>
            </a:r>
          </a:p>
          <a:p>
            <a:pPr>
              <a:spcBef>
                <a:spcPts val="650"/>
              </a:spcBef>
              <a:buSzPct val="70000"/>
            </a:pPr>
            <a:endParaRPr lang="cs-CZ" altLang="cs-CZ" sz="2600">
              <a:solidFill>
                <a:srgbClr val="000000"/>
              </a:solidFill>
            </a:endParaRP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7626"/>
            <a:ext cx="3810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416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351089" y="741364"/>
            <a:ext cx="8066087" cy="936625"/>
          </a:xfrm>
          <a:prstGeom prst="rect">
            <a:avLst/>
          </a:prstGeom>
          <a:solidFill>
            <a:srgbClr val="FCF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r>
              <a:rPr lang="cs-CZ" altLang="cs-CZ" sz="3200" b="1">
                <a:solidFill>
                  <a:srgbClr val="7C1302"/>
                </a:solidFill>
              </a:rPr>
              <a:t>Prevence nádorového onemocnění kůže</a:t>
            </a: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00103D7E-751A-4CA9-B40B-41F907CB9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6" y="2120901"/>
            <a:ext cx="80422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200" dirty="0">
                <a:solidFill>
                  <a:srgbClr val="000000"/>
                </a:solidFill>
              </a:rPr>
              <a:t>Informace o škodlivosti nadměrného slunění</a:t>
            </a:r>
          </a:p>
          <a:p>
            <a:pPr>
              <a:spcBef>
                <a:spcPts val="60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200" dirty="0">
                <a:solidFill>
                  <a:srgbClr val="000000"/>
                </a:solidFill>
              </a:rPr>
              <a:t>Nevystavovat se nadměrnému slunečnímu záření při práci, při hrách</a:t>
            </a:r>
          </a:p>
          <a:p>
            <a:pPr>
              <a:spcBef>
                <a:spcPts val="60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200" dirty="0">
                <a:solidFill>
                  <a:srgbClr val="000000"/>
                </a:solidFill>
              </a:rPr>
              <a:t>Vhodná ochrana proti slunci</a:t>
            </a:r>
          </a:p>
          <a:p>
            <a:pPr>
              <a:spcBef>
                <a:spcPts val="60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200" dirty="0">
                <a:solidFill>
                  <a:srgbClr val="000000"/>
                </a:solidFill>
              </a:rPr>
              <a:t>Poskytování informací i dětem</a:t>
            </a:r>
          </a:p>
          <a:p>
            <a:pPr>
              <a:spcBef>
                <a:spcPts val="60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200" dirty="0">
                <a:solidFill>
                  <a:srgbClr val="000000"/>
                </a:solidFill>
              </a:rPr>
              <a:t>Včasné vyhledávání kožních nádorů</a:t>
            </a:r>
          </a:p>
          <a:p>
            <a:pPr>
              <a:spcBef>
                <a:spcPts val="60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200" dirty="0">
                <a:solidFill>
                  <a:srgbClr val="000000"/>
                </a:solidFill>
              </a:rPr>
              <a:t>Provádění vizuálního vyšetření kůže</a:t>
            </a:r>
          </a:p>
          <a:p>
            <a:pPr>
              <a:spcBef>
                <a:spcPts val="60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200" dirty="0">
                <a:solidFill>
                  <a:srgbClr val="000000"/>
                </a:solidFill>
              </a:rPr>
              <a:t>Screeningové testy </a:t>
            </a:r>
          </a:p>
          <a:p>
            <a:pPr marL="0" indent="0">
              <a:spcBef>
                <a:spcPts val="600"/>
              </a:spcBef>
              <a:buClr>
                <a:srgbClr val="7C1302"/>
              </a:buClr>
              <a:buSzPct val="70000"/>
              <a:defRPr/>
            </a:pPr>
            <a:r>
              <a:rPr lang="cs-CZ" altLang="cs-CZ" sz="2200" dirty="0">
                <a:solidFill>
                  <a:srgbClr val="000000"/>
                </a:solidFill>
              </a:rPr>
              <a:t>    </a:t>
            </a:r>
            <a:r>
              <a:rPr lang="cs-CZ" altLang="cs-CZ" sz="1600" dirty="0">
                <a:solidFill>
                  <a:srgbClr val="000000"/>
                </a:solidFill>
              </a:rPr>
              <a:t>(</a:t>
            </a:r>
            <a:r>
              <a:rPr lang="cs-CZ" altLang="cs-CZ" sz="1600" dirty="0" err="1">
                <a:solidFill>
                  <a:srgbClr val="000000"/>
                </a:solidFill>
              </a:rPr>
              <a:t>dermatoskopie</a:t>
            </a:r>
            <a:r>
              <a:rPr lang="cs-CZ" altLang="cs-CZ" sz="1600" dirty="0">
                <a:solidFill>
                  <a:srgbClr val="000000"/>
                </a:solidFill>
              </a:rPr>
              <a:t> - https://www.youtube.com/</a:t>
            </a:r>
            <a:r>
              <a:rPr lang="cs-CZ" altLang="cs-CZ" sz="1600" dirty="0" err="1">
                <a:solidFill>
                  <a:srgbClr val="000000"/>
                </a:solidFill>
              </a:rPr>
              <a:t>watch?v</a:t>
            </a:r>
            <a:r>
              <a:rPr lang="cs-CZ" altLang="cs-CZ" sz="1600" dirty="0">
                <a:solidFill>
                  <a:srgbClr val="000000"/>
                </a:solidFill>
              </a:rPr>
              <a:t>=saSY45VoUQw)</a:t>
            </a:r>
          </a:p>
          <a:p>
            <a:pPr>
              <a:spcBef>
                <a:spcPts val="60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endParaRPr lang="cs-CZ" altLang="cs-CZ" sz="2200" dirty="0">
              <a:solidFill>
                <a:srgbClr val="000000"/>
              </a:solidFill>
            </a:endParaRP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1919288" y="5903914"/>
            <a:ext cx="8280400" cy="669925"/>
          </a:xfrm>
          <a:prstGeom prst="rect">
            <a:avLst/>
          </a:prstGeom>
          <a:solidFill>
            <a:srgbClr val="D4E2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540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2000" b="1">
                <a:solidFill>
                  <a:srgbClr val="000000"/>
                </a:solidFill>
              </a:rPr>
              <a:t>30. KVĚTNA – EVROPSKÝ DEN MELANOMU V ČR</a:t>
            </a:r>
          </a:p>
          <a:p>
            <a:pPr eaLnBrk="1" hangingPunct="1">
              <a:buSzPct val="100000"/>
            </a:pPr>
            <a:endParaRPr lang="cs-CZ" altLang="cs-CZ" sz="2000" b="1">
              <a:solidFill>
                <a:srgbClr val="000000"/>
              </a:solidFill>
            </a:endParaRPr>
          </a:p>
        </p:txBody>
      </p:sp>
      <p:pic>
        <p:nvPicPr>
          <p:cNvPr id="6144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997201"/>
            <a:ext cx="2101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828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927350" y="620713"/>
            <a:ext cx="7543800" cy="863600"/>
          </a:xfrm>
          <a:prstGeom prst="rect">
            <a:avLst/>
          </a:prstGeom>
          <a:solidFill>
            <a:srgbClr val="FCF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r>
              <a:rPr lang="cs-CZ" altLang="cs-CZ" sz="3900" b="1">
                <a:solidFill>
                  <a:srgbClr val="7C1302"/>
                </a:solidFill>
              </a:rPr>
              <a:t>Nádorové onemocnění plic</a:t>
            </a:r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8469F79B-76D6-44B1-A517-BCC6A686A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773238"/>
            <a:ext cx="82296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Nejčastější onkologické onemocnění mužů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Za 90% plicních nádorů je kouření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Kuřáci, kteří kouří jednu krabičku denně po dobu 30 let  mají 20 x vyšší riziko rozvoje plicního karcinomu</a:t>
            </a:r>
          </a:p>
          <a:p>
            <a:pPr>
              <a:spcBef>
                <a:spcPts val="650"/>
              </a:spcBef>
              <a:buSzPct val="70000"/>
              <a:defRPr/>
            </a:pPr>
            <a:endParaRPr lang="cs-CZ" altLang="cs-CZ" sz="2400" b="1" i="1" dirty="0">
              <a:solidFill>
                <a:srgbClr val="000000"/>
              </a:solidFill>
            </a:endParaRPr>
          </a:p>
          <a:p>
            <a:pPr>
              <a:spcBef>
                <a:spcPts val="650"/>
              </a:spcBef>
              <a:buSzPct val="70000"/>
              <a:defRPr/>
            </a:pPr>
            <a:r>
              <a:rPr lang="cs-CZ" altLang="cs-CZ" sz="2400" b="1" i="1" dirty="0">
                <a:solidFill>
                  <a:srgbClr val="000000"/>
                </a:solidFill>
              </a:rPr>
              <a:t>Rizikové faktory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Kouření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Profesionální expozice (azbest)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Radiační zátěž (radon, RTG)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Znečištěné ovzduší</a:t>
            </a:r>
          </a:p>
          <a:p>
            <a:pPr marL="0" indent="0">
              <a:spcBef>
                <a:spcPts val="650"/>
              </a:spcBef>
              <a:buClr>
                <a:srgbClr val="7C1302"/>
              </a:buClr>
              <a:buSzPct val="70000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https://www.youtube.com/watch?v=yskYG-EVlBY</a:t>
            </a:r>
          </a:p>
        </p:txBody>
      </p:sp>
      <p:pic>
        <p:nvPicPr>
          <p:cNvPr id="6349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3860800"/>
            <a:ext cx="383381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166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60DE8F7-5996-41A9-830E-758E4577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989138"/>
            <a:ext cx="8567738" cy="35115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8486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782888" y="620714"/>
            <a:ext cx="7294562" cy="625475"/>
          </a:xfrm>
          <a:prstGeom prst="rect">
            <a:avLst/>
          </a:prstGeom>
          <a:solidFill>
            <a:srgbClr val="FCF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r>
              <a:rPr lang="cs-CZ" altLang="cs-CZ" sz="3400" b="1">
                <a:solidFill>
                  <a:srgbClr val="7C1302"/>
                </a:solidFill>
              </a:rPr>
              <a:t>Klinické příznaky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2E216FB5-BB97-4AAE-A129-141187639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12875"/>
            <a:ext cx="8229600" cy="518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Perzistující kašel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Chrapot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Hemoptýza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Dyspnoe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Úbytek hmotnosti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Občasná bolest na hrudi</a:t>
            </a:r>
          </a:p>
          <a:p>
            <a:pPr>
              <a:spcBef>
                <a:spcPts val="650"/>
              </a:spcBef>
              <a:buSzPct val="70000"/>
              <a:defRPr/>
            </a:pPr>
            <a:r>
              <a:rPr lang="cs-CZ" altLang="cs-CZ" sz="2400" b="1" i="1" dirty="0">
                <a:cs typeface="Arial" panose="020B0604020202020204" pitchFamily="34" charset="0"/>
              </a:rPr>
              <a:t>Doporučené preventivní postupy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Edukace o škodlivosti kouření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Vyhledávání včasných symptomů ca plic a včasná diagnostika</a:t>
            </a:r>
          </a:p>
          <a:p>
            <a:pPr marL="0" indent="0" algn="ctr">
              <a:spcBef>
                <a:spcPts val="650"/>
              </a:spcBef>
              <a:buClr>
                <a:srgbClr val="7C1302"/>
              </a:buClr>
              <a:buSzPct val="70000"/>
              <a:defRPr/>
            </a:pPr>
            <a:r>
              <a:rPr lang="cs-CZ" altLang="cs-CZ" sz="2400" b="1" dirty="0">
                <a:cs typeface="Arial" panose="020B0604020202020204" pitchFamily="34" charset="0"/>
              </a:rPr>
              <a:t>31. května Světový den bez tabáku</a:t>
            </a:r>
          </a:p>
          <a:p>
            <a:pPr marL="0" indent="0" algn="ctr">
              <a:spcBef>
                <a:spcPts val="650"/>
              </a:spcBef>
              <a:buClr>
                <a:srgbClr val="7C1302"/>
              </a:buClr>
              <a:buSzPct val="70000"/>
              <a:defRPr/>
            </a:pPr>
            <a:r>
              <a:rPr lang="cs-CZ" altLang="cs-CZ" sz="2400" b="1" dirty="0">
                <a:cs typeface="Arial" panose="020B0604020202020204" pitchFamily="34" charset="0"/>
              </a:rPr>
              <a:t>3. čtvrtek v listopadu Mezinárodní nekuřácký den</a:t>
            </a:r>
          </a:p>
          <a:p>
            <a:pPr marL="0" indent="0">
              <a:spcBef>
                <a:spcPts val="650"/>
              </a:spcBef>
              <a:buClr>
                <a:srgbClr val="7C1302"/>
              </a:buClr>
              <a:buSzPct val="70000"/>
              <a:defRPr/>
            </a:pPr>
            <a:endParaRPr lang="cs-CZ" altLang="cs-CZ" sz="2400" dirty="0">
              <a:cs typeface="Arial" panose="020B0604020202020204" pitchFamily="34" charset="0"/>
            </a:endParaRPr>
          </a:p>
        </p:txBody>
      </p:sp>
      <p:pic>
        <p:nvPicPr>
          <p:cNvPr id="6656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1689101"/>
            <a:ext cx="32607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803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4295776" y="5013326"/>
            <a:ext cx="5681663" cy="321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3000" b="1" i="1">
                <a:solidFill>
                  <a:srgbClr val="000000"/>
                </a:solidFill>
              </a:rPr>
              <a:t>Hezký den.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652963"/>
            <a:ext cx="2571750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441450"/>
            <a:ext cx="5905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017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2279651" y="1719264"/>
            <a:ext cx="7815263" cy="1565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4400"/>
              <a:t>Prevence nejčastějších onkologických onemocnění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2E4C30F6-6931-4715-849D-B30FBD8B3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5472114"/>
            <a:ext cx="4824413" cy="1233487"/>
          </a:xfrm>
          <a:prstGeom prst="rect">
            <a:avLst/>
          </a:prstGeom>
          <a:solidFill>
            <a:srgbClr val="FCF342"/>
          </a:solidFill>
          <a:ln>
            <a:noFill/>
          </a:ln>
          <a:effectLst/>
        </p:spPr>
        <p:txBody>
          <a:bodyPr/>
          <a:lstStyle>
            <a:lvl1pPr marL="63500"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spcBef>
                <a:spcPts val="600"/>
              </a:spcBef>
              <a:buSzPct val="70000"/>
              <a:defRPr/>
            </a:pPr>
            <a:r>
              <a:rPr lang="cs-CZ" altLang="cs-CZ" sz="1600" b="1" dirty="0">
                <a:latin typeface="+mn-lt"/>
              </a:rPr>
              <a:t>Mgr. Gabriela Světnická</a:t>
            </a:r>
            <a:br>
              <a:rPr lang="cs-CZ" altLang="cs-CZ" sz="1600" b="1" dirty="0">
                <a:latin typeface="+mn-lt"/>
              </a:rPr>
            </a:br>
            <a:r>
              <a:rPr lang="cs-CZ" altLang="cs-CZ" sz="1600" b="1" dirty="0">
                <a:latin typeface="+mn-lt"/>
              </a:rPr>
              <a:t>ÚSTAV OŠETŘOVATELSTVÍ FVP</a:t>
            </a:r>
            <a:br>
              <a:rPr lang="cs-CZ" altLang="cs-CZ" sz="1600" b="1" dirty="0">
                <a:latin typeface="+mn-lt"/>
              </a:rPr>
            </a:br>
            <a:r>
              <a:rPr lang="cs-CZ" altLang="cs-CZ" sz="1600" b="1" dirty="0">
                <a:latin typeface="+mn-lt"/>
              </a:rPr>
              <a:t>SLU V OPAVĚ</a:t>
            </a:r>
            <a:br>
              <a:rPr lang="cs-CZ" altLang="cs-CZ" sz="1600" b="1" dirty="0">
                <a:latin typeface="+mn-lt"/>
              </a:rPr>
            </a:br>
            <a:r>
              <a:rPr lang="cs-CZ" altLang="cs-CZ" sz="1600" b="1" dirty="0">
                <a:latin typeface="+mn-lt"/>
              </a:rPr>
              <a:t> 2020</a:t>
            </a:r>
          </a:p>
          <a:p>
            <a:pPr>
              <a:spcBef>
                <a:spcPts val="600"/>
              </a:spcBef>
              <a:buSzPct val="70000"/>
              <a:defRPr/>
            </a:pPr>
            <a:endParaRPr lang="cs-CZ" altLang="cs-CZ" sz="2400" b="1" dirty="0">
              <a:solidFill>
                <a:srgbClr val="7C130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933826"/>
            <a:ext cx="1728788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000500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000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208214" y="627063"/>
            <a:ext cx="8016875" cy="1295400"/>
          </a:xfrm>
          <a:prstGeom prst="rect">
            <a:avLst/>
          </a:prstGeom>
          <a:solidFill>
            <a:srgbClr val="FCF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r>
              <a:rPr lang="cs-CZ" altLang="cs-CZ" sz="3600" b="1">
                <a:solidFill>
                  <a:srgbClr val="7C1302"/>
                </a:solidFill>
              </a:rPr>
              <a:t>Varovné signály možného nádorového onemocnění - obecně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4CFA3764-04AB-4FA5-A3CD-C21189A2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4" y="2565401"/>
            <a:ext cx="825817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Změna ve vyprazdňování moče a stolice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Neobvyklé bolesti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Neobvyklé krvácení nebo výtok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Zvětšení nebo vytvoření bulky v prsu nebo jinde na těle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Potíže při zažívání, ztížené polykání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Změna vzhledu, tvaru mateřského znaménka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cs-CZ" altLang="cs-CZ" sz="2400" dirty="0">
                <a:cs typeface="Arial" panose="020B0604020202020204" pitchFamily="34" charset="0"/>
              </a:rPr>
              <a:t>Dráždivý kašel, chraptění</a:t>
            </a:r>
          </a:p>
          <a:p>
            <a:pPr marL="0" indent="0" algn="ctr">
              <a:spcBef>
                <a:spcPts val="650"/>
              </a:spcBef>
              <a:buClr>
                <a:srgbClr val="7C1302"/>
              </a:buClr>
              <a:buSzPct val="70000"/>
              <a:defRPr/>
            </a:pPr>
            <a:r>
              <a:rPr lang="cs-CZ" altLang="cs-CZ" sz="2600" b="1" dirty="0">
                <a:cs typeface="Arial" panose="020B0604020202020204" pitchFamily="34" charset="0"/>
              </a:rPr>
              <a:t>4. února – Světový den proti rakovině</a:t>
            </a:r>
          </a:p>
          <a:p>
            <a:pPr marL="0" indent="0" algn="ctr">
              <a:spcBef>
                <a:spcPts val="650"/>
              </a:spcBef>
              <a:buClr>
                <a:srgbClr val="7C1302"/>
              </a:buClr>
              <a:buSzPct val="70000"/>
              <a:defRPr/>
            </a:pPr>
            <a:r>
              <a:rPr lang="cs-CZ" altLang="cs-CZ" dirty="0">
                <a:cs typeface="Arial" panose="020B0604020202020204" pitchFamily="34" charset="0"/>
              </a:rPr>
              <a:t>https://cancer-code-europe.iarc.fr/index.php/cs/</a:t>
            </a:r>
          </a:p>
          <a:p>
            <a:pPr marL="0" indent="0" algn="ctr">
              <a:spcBef>
                <a:spcPts val="650"/>
              </a:spcBef>
              <a:buClr>
                <a:srgbClr val="7C1302"/>
              </a:buClr>
              <a:buSzPct val="70000"/>
              <a:defRPr/>
            </a:pPr>
            <a:endParaRPr lang="cs-CZ" altLang="cs-CZ" sz="2600" b="1" dirty="0">
              <a:cs typeface="Arial" panose="020B0604020202020204" pitchFamily="34" charset="0"/>
            </a:endParaRPr>
          </a:p>
        </p:txBody>
      </p:sp>
      <p:pic>
        <p:nvPicPr>
          <p:cNvPr id="4608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2205038"/>
            <a:ext cx="1995487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01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352675" y="260350"/>
            <a:ext cx="8135938" cy="838200"/>
          </a:xfrm>
          <a:prstGeom prst="rect">
            <a:avLst/>
          </a:prstGeom>
          <a:solidFill>
            <a:srgbClr val="FCF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r>
              <a:rPr lang="cs-CZ" altLang="cs-CZ" sz="3900" b="1">
                <a:solidFill>
                  <a:srgbClr val="7C1302"/>
                </a:solidFill>
              </a:rPr>
              <a:t>Evropský kodex proti rakovině</a:t>
            </a:r>
            <a:endParaRPr lang="cs-CZ" altLang="cs-CZ" sz="3900">
              <a:solidFill>
                <a:srgbClr val="7C1302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703388" y="1214439"/>
            <a:ext cx="8964612" cy="55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8138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buSzPct val="70000"/>
            </a:pPr>
            <a:r>
              <a:rPr lang="cs-CZ" altLang="cs-CZ" b="1">
                <a:solidFill>
                  <a:srgbClr val="000000"/>
                </a:solidFill>
              </a:rPr>
              <a:t>1 Nekuřte. Neužívejte žádnou formu tabáku.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 b="1">
                <a:solidFill>
                  <a:srgbClr val="000000"/>
                </a:solidFill>
              </a:rPr>
              <a:t>2 Udržujte </a:t>
            </a:r>
            <a:r>
              <a:rPr lang="cs-CZ" altLang="cs-CZ">
                <a:solidFill>
                  <a:srgbClr val="000000"/>
                </a:solidFill>
              </a:rPr>
              <a:t>doma</a:t>
            </a:r>
            <a:r>
              <a:rPr lang="cs-CZ" altLang="cs-CZ" b="1">
                <a:solidFill>
                  <a:srgbClr val="000000"/>
                </a:solidFill>
              </a:rPr>
              <a:t> nekuřácké prostředí. </a:t>
            </a:r>
            <a:r>
              <a:rPr lang="cs-CZ" altLang="cs-CZ">
                <a:solidFill>
                  <a:srgbClr val="000000"/>
                </a:solidFill>
              </a:rPr>
              <a:t>Podporujte nekuřáckou politiku na svém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>
                <a:solidFill>
                  <a:srgbClr val="000000"/>
                </a:solidFill>
              </a:rPr>
              <a:t>   pracovišti.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 b="1">
                <a:solidFill>
                  <a:srgbClr val="000000"/>
                </a:solidFill>
              </a:rPr>
              <a:t>3 Udržujte si zdravou tělesnou hmotnost.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 b="1">
                <a:solidFill>
                  <a:srgbClr val="000000"/>
                </a:solidFill>
              </a:rPr>
              <a:t>4 Buďte v každodenním životě fyzicky aktivní. Omezte dobu strávenou sezením.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 b="1">
                <a:solidFill>
                  <a:srgbClr val="000000"/>
                </a:solidFill>
              </a:rPr>
              <a:t>5 Stravujte se zdravě: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>
                <a:solidFill>
                  <a:srgbClr val="000000"/>
                </a:solidFill>
              </a:rPr>
              <a:t>• Jezte hodně celozrnných potravin, luštěnin, zeleniny a ovoce.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>
                <a:solidFill>
                  <a:srgbClr val="000000"/>
                </a:solidFill>
              </a:rPr>
              <a:t>• Omezte vysoce kalorické potraviny (potraviny s vysokým obsahem cukrů nebo tuků) a vyhýbejte se slazeným nápojům. 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>
                <a:solidFill>
                  <a:srgbClr val="000000"/>
                </a:solidFill>
              </a:rPr>
              <a:t>• Vyhýbejte se zpracovaným masným výrobkům, omezte červené maso a potraviny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>
                <a:solidFill>
                  <a:srgbClr val="000000"/>
                </a:solidFill>
              </a:rPr>
              <a:t>s vysokým obsahem soli.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 b="1">
                <a:solidFill>
                  <a:srgbClr val="000000"/>
                </a:solidFill>
              </a:rPr>
              <a:t>6 Pokud pijete alkohol, ať již jakéhokoli druhu, omezte jeho spotřebu. </a:t>
            </a:r>
            <a:r>
              <a:rPr lang="cs-CZ" altLang="cs-CZ">
                <a:solidFill>
                  <a:srgbClr val="000000"/>
                </a:solidFill>
              </a:rPr>
              <a:t>V zájmu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>
                <a:solidFill>
                  <a:srgbClr val="000000"/>
                </a:solidFill>
              </a:rPr>
              <a:t>prevence rakoviny je lepší alkohol nepít.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 b="1">
                <a:solidFill>
                  <a:srgbClr val="000000"/>
                </a:solidFill>
              </a:rPr>
              <a:t>7 Vyhýbejte se přílišnému slunění, zejména v případě dětí. Používejte ochranu</a:t>
            </a:r>
          </a:p>
          <a:p>
            <a:pPr>
              <a:spcBef>
                <a:spcPts val="450"/>
              </a:spcBef>
              <a:buSzPct val="70000"/>
            </a:pPr>
            <a:r>
              <a:rPr lang="cs-CZ" altLang="cs-CZ" b="1">
                <a:solidFill>
                  <a:srgbClr val="000000"/>
                </a:solidFill>
              </a:rPr>
              <a:t>proti slunci. Nepoužívejte solária.</a:t>
            </a:r>
          </a:p>
        </p:txBody>
      </p:sp>
    </p:spTree>
    <p:extLst>
      <p:ext uri="{BB962C8B-B14F-4D97-AF65-F5344CB8AC3E}">
        <p14:creationId xmlns:p14="http://schemas.microsoft.com/office/powerpoint/2010/main" val="2033190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EB2AC-630E-4777-9ECB-2394C31B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175" y="260350"/>
            <a:ext cx="7056438" cy="1081088"/>
          </a:xfrm>
          <a:solidFill>
            <a:srgbClr val="FCF342"/>
          </a:solidFill>
        </p:spPr>
        <p:txBody>
          <a:bodyPr>
            <a:normAutofit fontScale="90000"/>
          </a:bodyPr>
          <a:lstStyle/>
          <a:p>
            <a:pPr defTabSz="449263">
              <a:lnSpc>
                <a:spcPct val="100000"/>
              </a:lnSpc>
              <a:defRPr/>
            </a:pPr>
            <a:r>
              <a:rPr lang="cs-CZ" altLang="cs-CZ" sz="3900" b="1" dirty="0">
                <a:solidFill>
                  <a:srgbClr val="7C1302"/>
                </a:solidFill>
                <a:latin typeface="Arial" charset="0"/>
                <a:ea typeface="Microsoft YaHei" charset="-122"/>
                <a:cs typeface="+mn-cs"/>
              </a:rPr>
              <a:t>Evropský kodex proti rakovině </a:t>
            </a:r>
            <a:br>
              <a:rPr lang="cs-CZ" altLang="cs-CZ" sz="3900" b="1" dirty="0">
                <a:solidFill>
                  <a:srgbClr val="7C1302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cs-CZ" altLang="cs-CZ" sz="3900" b="1" dirty="0">
                <a:solidFill>
                  <a:srgbClr val="7C1302"/>
                </a:solidFill>
                <a:latin typeface="Arial" charset="0"/>
                <a:ea typeface="Microsoft YaHei" charset="-122"/>
                <a:cs typeface="+mn-cs"/>
              </a:rPr>
              <a:t>– </a:t>
            </a:r>
            <a:r>
              <a:rPr lang="cs-CZ" altLang="cs-CZ" sz="3900" b="1" dirty="0" err="1">
                <a:solidFill>
                  <a:srgbClr val="7C1302"/>
                </a:solidFill>
                <a:latin typeface="Arial" charset="0"/>
                <a:ea typeface="Microsoft YaHei" charset="-122"/>
                <a:cs typeface="+mn-cs"/>
              </a:rPr>
              <a:t>pokr</a:t>
            </a:r>
            <a:r>
              <a:rPr lang="cs-CZ" altLang="cs-CZ" sz="3900" b="1" dirty="0">
                <a:solidFill>
                  <a:srgbClr val="7C1302"/>
                </a:solidFill>
                <a:latin typeface="Arial" charset="0"/>
                <a:ea typeface="Microsoft YaHei" charset="-122"/>
                <a:cs typeface="+mn-cs"/>
              </a:rPr>
              <a:t>.</a:t>
            </a:r>
            <a:endParaRPr lang="cs-CZ" dirty="0"/>
          </a:p>
        </p:txBody>
      </p:sp>
      <p:sp>
        <p:nvSpPr>
          <p:cNvPr id="50179" name="Zástupný symbol pro obsah 3"/>
          <p:cNvSpPr>
            <a:spLocks noGrp="1"/>
          </p:cNvSpPr>
          <p:nvPr>
            <p:ph idx="1"/>
          </p:nvPr>
        </p:nvSpPr>
        <p:spPr>
          <a:xfrm>
            <a:off x="1631950" y="1484313"/>
            <a:ext cx="8928100" cy="40703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Na pracovišti se dodržováním pravidel bezpečnosti práce chraňte před látkami způsobujícími rakovinu.</a:t>
            </a:r>
          </a:p>
          <a:p>
            <a:pPr marL="0" indent="0"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Zjistěte, zda nejste ve vašem domově vystaveni záření pocházejícímu z přirozeně vysokých úrovní radonu. </a:t>
            </a: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Snažte se vysoké úrovně radonu snížit.</a:t>
            </a:r>
          </a:p>
          <a:p>
            <a:pPr marL="0" indent="0"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Pro ženy:</a:t>
            </a:r>
          </a:p>
          <a:p>
            <a:pPr marL="0" indent="0"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• Kojení snižuje riziko výskytu rakoviny u matky. Je-li to možné, kojte své dítě.</a:t>
            </a:r>
          </a:p>
          <a:p>
            <a:pPr marL="0" indent="0"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• Hormonální substituční terapie zvyšuje riziko některých typů rakoviny.</a:t>
            </a:r>
          </a:p>
          <a:p>
            <a:pPr marL="0" indent="0"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• Omezte používání hormonální substituční terapie.</a:t>
            </a:r>
          </a:p>
          <a:p>
            <a:pPr marL="0" indent="0"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Zajistěte, aby se vaše děti účastnily očkovacích programů proti:</a:t>
            </a:r>
          </a:p>
          <a:p>
            <a:pPr marL="0" indent="0"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• hepatitidě B (pro novorozence)</a:t>
            </a:r>
          </a:p>
          <a:p>
            <a:pPr marL="0" indent="0"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• lidskému papilomaviru (HPV) (pro dívky).</a:t>
            </a:r>
          </a:p>
          <a:p>
            <a:pPr marL="0" indent="0"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Účastněte se organizovaných screeningových programů zaměřených na:</a:t>
            </a:r>
          </a:p>
          <a:p>
            <a:pPr marL="0" indent="0"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• rakovinu tlustého střeva a konečníku (muži a ženy)</a:t>
            </a:r>
          </a:p>
          <a:p>
            <a:pPr marL="0" indent="0"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• rakovinu prsu (ženy)</a:t>
            </a:r>
          </a:p>
          <a:p>
            <a:pPr marL="0" indent="0"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• rakovinu děložního čípku (ženy).</a:t>
            </a:r>
          </a:p>
        </p:txBody>
      </p:sp>
    </p:spTree>
    <p:extLst>
      <p:ext uri="{BB962C8B-B14F-4D97-AF65-F5344CB8AC3E}">
        <p14:creationId xmlns:p14="http://schemas.microsoft.com/office/powerpoint/2010/main" val="168544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2855913" y="620714"/>
            <a:ext cx="7543800" cy="877887"/>
          </a:xfrm>
          <a:prstGeom prst="rect">
            <a:avLst/>
          </a:prstGeom>
          <a:solidFill>
            <a:srgbClr val="FCF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r>
              <a:rPr lang="cs-CZ" altLang="cs-CZ" sz="3900" b="1">
                <a:solidFill>
                  <a:srgbClr val="7C1302"/>
                </a:solidFill>
              </a:rPr>
              <a:t>Kolorektální karcinom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981200" y="1700214"/>
            <a:ext cx="8229600" cy="60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Nejčastější zhoubný nádor trávicího ústrojí a druhý nejčastější zhoubný nádor v ČR</a:t>
            </a:r>
          </a:p>
          <a:p>
            <a:pPr>
              <a:lnSpc>
                <a:spcPct val="90000"/>
              </a:lnSpc>
              <a:spcBef>
                <a:spcPts val="650"/>
              </a:spcBef>
              <a:buSzPct val="70000"/>
            </a:pPr>
            <a:endParaRPr lang="cs-CZ" altLang="cs-CZ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650"/>
              </a:spcBef>
              <a:buSzPct val="70000"/>
            </a:pPr>
            <a:r>
              <a:rPr lang="cs-CZ" altLang="cs-CZ" sz="2400" b="1" i="1">
                <a:solidFill>
                  <a:srgbClr val="000000"/>
                </a:solidFill>
              </a:rPr>
              <a:t>Primární prevence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Nízký obsah živočišných tuků, preference rostlinných tuků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Snížit spotřebu smaženého, grilovaného a pečeného červeného masa, uzenin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Preference drůbeže a rybího masa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Omezit příjem piva, alkoholu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Zvýšený příjem vlákniny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Normální hmotnost</a:t>
            </a:r>
          </a:p>
          <a:p>
            <a:pPr>
              <a:lnSpc>
                <a:spcPct val="90000"/>
              </a:lnSpc>
              <a:spcBef>
                <a:spcPts val="750"/>
              </a:spcBef>
              <a:buSzPct val="70000"/>
            </a:pPr>
            <a:endParaRPr lang="cs-CZ" altLang="cs-CZ" sz="30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SzPct val="70000"/>
            </a:pPr>
            <a:endParaRPr lang="cs-CZ" altLang="cs-CZ" sz="3000">
              <a:solidFill>
                <a:srgbClr val="000000"/>
              </a:solidFill>
            </a:endParaRP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5013326"/>
            <a:ext cx="1357312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541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124201" y="620714"/>
            <a:ext cx="7089775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r>
              <a:rPr lang="cs-CZ" altLang="cs-CZ" sz="3900" b="1">
                <a:solidFill>
                  <a:srgbClr val="7C1302"/>
                </a:solidFill>
              </a:rPr>
              <a:t>Sekundární prevence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631950" y="2276476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25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Depistážní program na vyhledávání přednádorových stavů (test na OK)- 1x ročně nad 50 let,1x ročně nad 40 let, pokud u přímé linie diagnostikován kolorektální karcinom, 1x ročně u pacientek s nádorem prsu, dělohy nebo vaječníku bez omezení věku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Včasná diagnostika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Profykaxe – endoskopická polypektomie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Dispenzarizace</a:t>
            </a:r>
          </a:p>
          <a:p>
            <a:pPr>
              <a:spcBef>
                <a:spcPts val="750"/>
              </a:spcBef>
              <a:buSzPct val="70000"/>
            </a:pPr>
            <a:endParaRPr lang="cs-CZ" altLang="cs-CZ" sz="300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SzPct val="70000"/>
            </a:pPr>
            <a:endParaRPr lang="cs-CZ" altLang="cs-CZ" sz="3000">
              <a:solidFill>
                <a:srgbClr val="000000"/>
              </a:solidFill>
            </a:endParaRP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4941889"/>
            <a:ext cx="13811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33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938463" y="704850"/>
            <a:ext cx="7294562" cy="700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r>
              <a:rPr lang="cs-CZ" altLang="cs-CZ" sz="3900" b="1">
                <a:solidFill>
                  <a:srgbClr val="7C1302"/>
                </a:solidFill>
              </a:rPr>
              <a:t>Karcinom prsu</a:t>
            </a: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ACA0E46E-95D2-4904-A3D1-5D79FF82C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71626"/>
            <a:ext cx="82296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Nejčastější nádorové onemocnění u žen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Až 90% může být při včasném  záchytu vyléčeno</a:t>
            </a:r>
          </a:p>
          <a:p>
            <a:pPr>
              <a:spcBef>
                <a:spcPts val="650"/>
              </a:spcBef>
              <a:buSzPct val="70000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ts val="650"/>
              </a:spcBef>
              <a:buSzPct val="70000"/>
              <a:defRPr/>
            </a:pPr>
            <a:r>
              <a:rPr lang="cs-CZ" altLang="cs-CZ" sz="2400" b="1" i="1" dirty="0">
                <a:solidFill>
                  <a:srgbClr val="000000"/>
                </a:solidFill>
              </a:rPr>
              <a:t>Prevence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400" dirty="0" err="1">
                <a:solidFill>
                  <a:srgbClr val="000000"/>
                </a:solidFill>
              </a:rPr>
              <a:t>Samovyšetřování</a:t>
            </a:r>
            <a:r>
              <a:rPr lang="cs-CZ" altLang="cs-CZ" sz="2400" dirty="0">
                <a:solidFill>
                  <a:srgbClr val="000000"/>
                </a:solidFill>
              </a:rPr>
              <a:t> prsu – druhý nebo třetí den po menstruaci, pravidelně každý měsíc, případně vyšetření ultrazvukem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charset="2"/>
              <a:buChar char="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Pravidelné preventivní prohlídky na mamografu (u žen od 45 do 69 let věku), ultrazvukem do 45 roku</a:t>
            </a:r>
          </a:p>
          <a:p>
            <a:pPr marL="0" indent="0">
              <a:spcBef>
                <a:spcPts val="650"/>
              </a:spcBef>
              <a:buClr>
                <a:srgbClr val="7C1302"/>
              </a:buClr>
              <a:buSzPct val="70000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SzPct val="70000"/>
              <a:defRPr/>
            </a:pPr>
            <a:endParaRPr lang="cs-CZ" altLang="cs-CZ" sz="3000" dirty="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SzPct val="70000"/>
              <a:defRPr/>
            </a:pPr>
            <a:endParaRPr lang="cs-CZ" altLang="cs-CZ" sz="3000" dirty="0">
              <a:solidFill>
                <a:srgbClr val="000000"/>
              </a:solidFill>
            </a:endParaRP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5373688"/>
            <a:ext cx="155575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797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787650" y="369888"/>
            <a:ext cx="7543800" cy="1079500"/>
          </a:xfrm>
          <a:prstGeom prst="rect">
            <a:avLst/>
          </a:prstGeom>
          <a:solidFill>
            <a:srgbClr val="FCF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r>
              <a:rPr lang="cs-CZ" altLang="cs-CZ" sz="3900" b="1">
                <a:solidFill>
                  <a:srgbClr val="7C1302"/>
                </a:solidFill>
              </a:rPr>
              <a:t>Kožní nádory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2452688" y="1341439"/>
            <a:ext cx="7758112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Maligní melanom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Maligní karcinom</a:t>
            </a:r>
          </a:p>
          <a:p>
            <a:pPr>
              <a:spcBef>
                <a:spcPts val="650"/>
              </a:spcBef>
              <a:buSzPct val="70000"/>
            </a:pPr>
            <a:endParaRPr lang="cs-CZ" altLang="cs-CZ" sz="2400">
              <a:solidFill>
                <a:srgbClr val="000000"/>
              </a:solidFill>
            </a:endParaRPr>
          </a:p>
          <a:p>
            <a:pPr>
              <a:spcBef>
                <a:spcPts val="650"/>
              </a:spcBef>
              <a:buSzPct val="70000"/>
            </a:pPr>
            <a:r>
              <a:rPr lang="cs-CZ" altLang="cs-CZ" sz="2400" b="1" i="1">
                <a:solidFill>
                  <a:srgbClr val="000000"/>
                </a:solidFill>
              </a:rPr>
              <a:t>Rizikové faktory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Expozice UV záření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Stoupající věk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Typ reakce kůže na expozici slunci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Anamnéza opakovaných slunečních spálenin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Vícečetné benigní pigmentové névy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Imunosuprese</a:t>
            </a:r>
          </a:p>
          <a:p>
            <a:pPr>
              <a:spcBef>
                <a:spcPts val="650"/>
              </a:spcBef>
              <a:buClr>
                <a:srgbClr val="7C1302"/>
              </a:buClr>
              <a:buSzPct val="70000"/>
              <a:buFont typeface="Wingdings" panose="05000000000000000000" pitchFamily="2" charset="2"/>
              <a:buChar char=""/>
            </a:pPr>
            <a:r>
              <a:rPr lang="cs-CZ" altLang="cs-CZ" sz="2400">
                <a:solidFill>
                  <a:srgbClr val="000000"/>
                </a:solidFill>
              </a:rPr>
              <a:t>Prekancerózy – změny pigmentových névů</a:t>
            </a:r>
          </a:p>
          <a:p>
            <a:pPr>
              <a:spcBef>
                <a:spcPts val="650"/>
              </a:spcBef>
              <a:buSzPct val="70000"/>
            </a:pPr>
            <a:endParaRPr lang="cs-CZ" altLang="cs-CZ" sz="2600">
              <a:solidFill>
                <a:srgbClr val="000000"/>
              </a:solidFill>
            </a:endParaRP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1844675"/>
            <a:ext cx="15843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1557338"/>
            <a:ext cx="3240088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678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8EA54-FCDE-4C53-BC95-F76FE7115B9B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89332cfc-b023-4904-b12a-69ce444ff898"/>
    <ds:schemaRef ds:uri="79b7b8bb-93ec-47cc-a1d6-47c5928ac23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738</Words>
  <PresentationFormat>Širokoúhlá obrazovka</PresentationFormat>
  <Paragraphs>119</Paragraphs>
  <Slides>15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Times New Roman</vt:lpstr>
      <vt:lpstr>Wingdings</vt:lpstr>
      <vt:lpstr>Motiv Office</vt:lpstr>
      <vt:lpstr>Zdravý životní styl</vt:lpstr>
      <vt:lpstr>Prezentace aplikace PowerPoint</vt:lpstr>
      <vt:lpstr>Prezentace aplikace PowerPoint</vt:lpstr>
      <vt:lpstr>Prezentace aplikace PowerPoint</vt:lpstr>
      <vt:lpstr>Evropský kodex proti rakovině  – pokr.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2020-07-28T16:37:17Z</dcterms:created>
  <dcterms:modified xsi:type="dcterms:W3CDTF">2020-10-23T11:37:55Z</dcterms:modified>
</cp:coreProperties>
</file>