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48ACB55-6F6B-4916-8E9E-8B1B189FF46E}">
          <p14:sldIdLst>
            <p14:sldId id="262"/>
          </p14:sldIdLst>
        </p14:section>
        <p14:section name="Oddíl bez názvu" id="{7719FBDF-4210-4FBE-BB48-A3E51CA840FA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9F1DE9-1581-4716-AAC3-E5BD8B83EB14}" v="55" dt="2020-07-28T16:17:33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161BD-FD3F-4317-8552-DE218844B713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1DF8F-E328-46F6-A8C1-09F2160E89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47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0488" y="755650"/>
            <a:ext cx="6616700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71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65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16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63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270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11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35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920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38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23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9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79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49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63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64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5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4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70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22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98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62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29F50-7ED2-4F5C-9C89-97EC7199B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45F893-0AA4-4A14-A4F1-A674BC514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F76157-97D2-4A9D-B757-5DDF75784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5CD4C-18DE-4E48-8CBB-6E6AB185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AFC9C0-9C94-4C4F-8827-1CEEAD71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01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7DF29-BEA5-49D9-8022-732212CE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BB92669-2C0F-40E0-82B5-169F4828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EF16A6-179C-4CC0-B872-7CCE8F8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5C89A-86C4-47E7-86BB-475D1D21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8D9217-33AF-4181-B5FD-8A03499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20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9C7C2B7-4E53-4E8E-A5A0-18A4FB0BC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FF98D16-6896-4ED6-A2FB-E00704427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2CDB75-80BD-4338-95DC-5FD65B3A6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D36148-84AF-4B28-9286-CF84FD4FE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E974D4-4C4A-4352-BF4E-E95A14C0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7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AD462-FCD7-4432-8908-474A1991C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9FA506-E846-4A05-82B8-276508A3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7032D-5C9E-4501-A466-8F4975A8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285F5E-2943-4127-87E0-83E5C029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C98696-9500-4644-8382-27AB9FA1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66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AA5FC-60DA-4D1B-8FB8-701029BB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559A429-68A0-4EC8-A68E-5101A797E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54D00F-C328-4C18-8AD1-3332B3F5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196EAB-724F-4163-AE18-16F84712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C3C74-E256-49C4-8403-38C29B433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511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BFEBFF-97EA-4BA8-AA78-1A6523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8B9858-16EC-41C0-B99E-BAC1E0F68D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1546F93-757C-4A5F-BFA9-267269349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CEBF69-3F59-41F2-8C87-4669AB98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1061C5-0C31-4462-A06D-E8F7F13AC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E75A3E-A873-47D7-BF14-1D255A6F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7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86115F-A90C-47EA-9B46-C32B2F7CA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8F37F5-0A3B-4CE5-8723-36DC48314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9338CD-15E4-4525-A9E7-B65E7501C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4D3BE4-A9CB-46E7-BC74-0D9D52AE3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E0406C-C7CA-4090-9ED5-6E5B73F66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FA607D-0388-44BB-9C08-163DB096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A93DB0-CF96-4466-ACD4-5588B8D43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11D7395-5A7D-4ED3-82E0-1F8FFC04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41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66A69-339A-4DDD-AE11-BF9FEECD1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359AE74-3D48-43D9-8806-EDDA8CD8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9F39B7-19AA-4849-85B5-9FE2CE6D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8CE5189-DCFE-462C-B46C-731B1AC7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27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0D004A-8832-48AE-81AB-DBAAFC937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9B0C14-E5E8-4B22-9D17-ED278C0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847D63-B091-4889-9EEA-7E2547F93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71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27A680-B4BD-4182-A2A9-5ECEF3EE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CE82C4-C993-4EE0-889A-A6B4A7FDF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CBEDD0E-A6DB-4D53-9581-C34E624A7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0E15089-069E-4C8C-9E2D-732A702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6F8CDF-1520-41DF-8396-9D63AFF4B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E6F2517-2447-4924-AF80-468D2F110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9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67F66-1E60-4CA5-A2F2-5643E7890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AF4415-69E9-4F16-AAEC-3BCFA9A5E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484FA3-A08D-43CB-B6EF-4EEE9810A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B71CE8-AB32-4A3F-A92D-806ED2D6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CD16E1-FF5E-44E5-8422-6E2ED8696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EBC466-4215-46A3-8D6C-5C759489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22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958EC0-D306-4B95-83A3-2F9EA309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BD37A7-0101-4B25-AB29-AE3EB7BF3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31329C-B1E3-481F-A8C1-41A6D4AB6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F5B8D-2B12-4C6F-8C22-D201E90FF82E}" type="datetimeFigureOut">
              <a:rPr lang="cs-CZ" smtClean="0"/>
              <a:t>23.10.2020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E9A87-F44E-4650-AD79-40880D600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83AA30-152E-4EF6-922B-4F7CFD395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454F-9BB4-4D22-B0FF-110005210C0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007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Zdravý životní styl</a:t>
            </a:r>
            <a:endParaRPr lang="cs-CZ" sz="4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 smtClean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</a:t>
            </a:r>
            <a:r>
              <a:rPr lang="cs-CZ" dirty="0" smtClean="0"/>
              <a:t>UNIVERZITĚ V OPAVĚ</a:t>
            </a:r>
            <a:endParaRPr lang="cs-CZ" dirty="0"/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9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846A169-7C5D-4A75-A520-2A6743895B17}"/>
              </a:ext>
            </a:extLst>
          </p:cNvPr>
          <p:cNvGraphicFramePr>
            <a:graphicFrameLocks noGrp="1"/>
          </p:cNvGraphicFramePr>
          <p:nvPr/>
        </p:nvGraphicFramePr>
        <p:xfrm>
          <a:off x="2351089" y="1916113"/>
          <a:ext cx="7659687" cy="3738562"/>
        </p:xfrm>
        <a:graphic>
          <a:graphicData uri="http://schemas.openxmlformats.org/drawingml/2006/table">
            <a:tbl>
              <a:tblPr/>
              <a:tblGrid>
                <a:gridCol w="1531937">
                  <a:extLst>
                    <a:ext uri="{9D8B030D-6E8A-4147-A177-3AD203B41FA5}">
                      <a16:colId xmlns:a16="http://schemas.microsoft.com/office/drawing/2014/main" val="3745553201"/>
                    </a:ext>
                  </a:extLst>
                </a:gridCol>
                <a:gridCol w="1531937">
                  <a:extLst>
                    <a:ext uri="{9D8B030D-6E8A-4147-A177-3AD203B41FA5}">
                      <a16:colId xmlns:a16="http://schemas.microsoft.com/office/drawing/2014/main" val="232271101"/>
                    </a:ext>
                  </a:extLst>
                </a:gridCol>
                <a:gridCol w="1531937">
                  <a:extLst>
                    <a:ext uri="{9D8B030D-6E8A-4147-A177-3AD203B41FA5}">
                      <a16:colId xmlns:a16="http://schemas.microsoft.com/office/drawing/2014/main" val="2309448832"/>
                    </a:ext>
                  </a:extLst>
                </a:gridCol>
                <a:gridCol w="1531937">
                  <a:extLst>
                    <a:ext uri="{9D8B030D-6E8A-4147-A177-3AD203B41FA5}">
                      <a16:colId xmlns:a16="http://schemas.microsoft.com/office/drawing/2014/main" val="2753696828"/>
                    </a:ext>
                  </a:extLst>
                </a:gridCol>
                <a:gridCol w="1531937">
                  <a:extLst>
                    <a:ext uri="{9D8B030D-6E8A-4147-A177-3AD203B41FA5}">
                      <a16:colId xmlns:a16="http://schemas.microsoft.com/office/drawing/2014/main" val="2913455331"/>
                    </a:ext>
                  </a:extLst>
                </a:gridCol>
              </a:tblGrid>
              <a:tr h="394484">
                <a:tc>
                  <a:txBody>
                    <a:bodyPr/>
                    <a:lstStyle/>
                    <a:p>
                      <a:pPr fontAlgn="t"/>
                      <a:endParaRPr lang="cs-CZ" sz="1800"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800" b="1">
                          <a:effectLst/>
                          <a:latin typeface="Century Schoolbook" panose="02040604050505020304" pitchFamily="18" charset="0"/>
                        </a:rPr>
                        <a:t>EllaOne</a:t>
                      </a:r>
                      <a:endParaRPr lang="cs-CZ" sz="1800"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800" b="1" dirty="0" err="1">
                          <a:effectLst/>
                          <a:latin typeface="Century Schoolbook" panose="02040604050505020304" pitchFamily="18" charset="0"/>
                        </a:rPr>
                        <a:t>Escapelle</a:t>
                      </a:r>
                      <a:endParaRPr lang="cs-CZ" sz="1800" dirty="0"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800" b="1">
                          <a:effectLst/>
                          <a:latin typeface="Century Schoolbook" panose="02040604050505020304" pitchFamily="18" charset="0"/>
                        </a:rPr>
                        <a:t>Postinor-2</a:t>
                      </a:r>
                      <a:endParaRPr lang="cs-CZ" sz="1800"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cs-CZ" sz="1800" b="1">
                          <a:effectLst/>
                          <a:latin typeface="Century Schoolbook" panose="02040604050505020304" pitchFamily="18" charset="0"/>
                        </a:rPr>
                        <a:t>Nulsora</a:t>
                      </a:r>
                      <a:endParaRPr lang="cs-CZ" sz="1800">
                        <a:effectLst/>
                        <a:latin typeface="Century Schoolbook" panose="02040604050505020304" pitchFamily="18" charset="0"/>
                      </a:endParaRP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41432"/>
                  </a:ext>
                </a:extLst>
              </a:tr>
              <a:tr h="668816">
                <a:tc>
                  <a:txBody>
                    <a:bodyPr/>
                    <a:lstStyle/>
                    <a:p>
                      <a:pPr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Kolik tablet se užívá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2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1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23690"/>
                  </a:ext>
                </a:extLst>
              </a:tr>
              <a:tr h="668816">
                <a:tc>
                  <a:txBody>
                    <a:bodyPr/>
                    <a:lstStyle/>
                    <a:p>
                      <a:pPr fontAlgn="t"/>
                      <a:r>
                        <a:rPr lang="pl-PL" sz="1800">
                          <a:effectLst/>
                          <a:latin typeface="Century Schoolbook" panose="02040604050505020304" pitchFamily="18" charset="0"/>
                        </a:rPr>
                        <a:t>Do kdy lze lék užít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do 120 hod.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do 72 hod.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do 72 hod.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do 72 hod.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56069"/>
                  </a:ext>
                </a:extLst>
              </a:tr>
              <a:tr h="668816">
                <a:tc>
                  <a:txBody>
                    <a:bodyPr/>
                    <a:lstStyle/>
                    <a:p>
                      <a:pPr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Účinná látka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ulipristal acetát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levonorgestrel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levonorgestrel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levonorgestrel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86597"/>
                  </a:ext>
                </a:extLst>
              </a:tr>
              <a:tr h="668816">
                <a:tc>
                  <a:txBody>
                    <a:bodyPr/>
                    <a:lstStyle/>
                    <a:p>
                      <a:pPr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Kdo může lék užít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Ženy v plodném věku.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202911"/>
                  </a:ext>
                </a:extLst>
              </a:tr>
              <a:tr h="668816">
                <a:tc>
                  <a:txBody>
                    <a:bodyPr/>
                    <a:lstStyle/>
                    <a:p>
                      <a:pPr fontAlgn="t"/>
                      <a:r>
                        <a:rPr lang="cs-CZ" sz="1800">
                          <a:effectLst/>
                          <a:latin typeface="Century Schoolbook" panose="02040604050505020304" pitchFamily="18" charset="0"/>
                        </a:rPr>
                        <a:t>Jak často lze lék užít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cs-CZ" sz="1800" dirty="0">
                          <a:effectLst/>
                          <a:latin typeface="Century Schoolbook" panose="02040604050505020304" pitchFamily="18" charset="0"/>
                        </a:rPr>
                        <a:t>Ne častěji než 1x během menstruačního cyklu.</a:t>
                      </a:r>
                    </a:p>
                  </a:txBody>
                  <a:tcPr marL="60076" marR="60076" marT="60076" marB="6007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770336"/>
                  </a:ext>
                </a:extLst>
              </a:tr>
            </a:tbl>
          </a:graphicData>
        </a:graphic>
      </p:graphicFrame>
      <p:sp>
        <p:nvSpPr>
          <p:cNvPr id="34856" name="Rectangle 1"/>
          <p:cNvSpPr>
            <a:spLocks noChangeArrowheads="1"/>
          </p:cNvSpPr>
          <p:nvPr/>
        </p:nvSpPr>
        <p:spPr bwMode="auto">
          <a:xfrm>
            <a:off x="2266951" y="20231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449263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 defTabSz="449263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49263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cs-CZ" sz="1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/>
            </a:r>
            <a:br>
              <a:rPr lang="en-GB" altLang="cs-CZ" sz="18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endParaRPr lang="en-GB" altLang="cs-CZ" sz="1800">
              <a:solidFill>
                <a:schemeClr val="bg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4857" name="TextovéPole 3"/>
          <p:cNvSpPr txBox="1">
            <a:spLocks noChangeArrowheads="1"/>
          </p:cNvSpPr>
          <p:nvPr/>
        </p:nvSpPr>
        <p:spPr bwMode="auto">
          <a:xfrm>
            <a:off x="2711450" y="731839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latin typeface="Century Schoolbook" panose="02040604050505020304" pitchFamily="18" charset="0"/>
              </a:rPr>
              <a:t>PŘEHLED DOSTUPNÝCH PŘÍPRAVKŮ</a:t>
            </a:r>
          </a:p>
        </p:txBody>
      </p:sp>
    </p:spTree>
    <p:extLst>
      <p:ext uri="{BB962C8B-B14F-4D97-AF65-F5344CB8AC3E}">
        <p14:creationId xmlns:p14="http://schemas.microsoft.com/office/powerpoint/2010/main" val="3114371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905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Příklady pohlavních chorob</a:t>
            </a: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743200" y="1773238"/>
            <a:ext cx="7162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8138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AIDS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Syfilis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Kapavka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Trichomoniáza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Papilomový virus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Chlamydiové infekce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Genitální herpes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Bakteriální vaginóza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Vaginální mykóza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endParaRPr lang="cs-CZ" altLang="cs-CZ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endParaRPr lang="cs-CZ" altLang="cs-CZ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523023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905000" y="204789"/>
            <a:ext cx="80010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6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HIV -</a:t>
            </a:r>
            <a:br>
              <a:rPr lang="cs-CZ" altLang="cs-CZ" sz="36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cs-CZ" altLang="cs-CZ" sz="28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Human Immunodeficiency Virus</a:t>
            </a:r>
            <a:r>
              <a:rPr lang="cs-CZ" altLang="cs-CZ" sz="36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1D0BFC55-CA0B-4C18-9600-4BD77950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1844675"/>
            <a:ext cx="84820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8138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virus lidského imunodeficitu, virus z čeledi  Retroviridae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napadá buňky imunitního systému (T lymfocyty), ale také např. Langerhansovy buňky a další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dva typy -  HIV-1 (americký a asijský kontinent, Evropa)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              HIV-2 (zůstává lokalizován hlavně v Africe)</a:t>
            </a:r>
          </a:p>
          <a:p>
            <a:pPr algn="just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altLang="cs-CZ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AIDS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syndrom získaného imunodeficitu (Acquired Immunodeficiency Syndrome) 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4724401"/>
            <a:ext cx="2019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59356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905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6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Výskyt</a:t>
            </a:r>
            <a:r>
              <a:rPr lang="cs-CZ" altLang="cs-CZ" sz="3600" b="1" u="sng">
                <a:solidFill>
                  <a:srgbClr val="0033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5C9C7A94-F307-41BD-9F13-5F4D1AC17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95400"/>
            <a:ext cx="8077200" cy="515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rgbClr val="66FF66"/>
              </a:buClr>
              <a:buSzPct val="100000"/>
              <a:buFont typeface="Century Schoolbook" panose="02040604050505020304" pitchFamily="18" charset="0"/>
              <a:buChar char="•"/>
              <a:defRPr/>
            </a:pPr>
            <a:r>
              <a:rPr lang="cs-CZ" altLang="cs-CZ" b="1" dirty="0">
                <a:solidFill>
                  <a:srgbClr val="0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pandemický</a:t>
            </a:r>
          </a:p>
          <a:p>
            <a:pPr algn="just" eaLnBrk="1" hangingPunct="1">
              <a:spcBef>
                <a:spcPts val="500"/>
              </a:spcBef>
              <a:buClr>
                <a:srgbClr val="66FF66"/>
              </a:buClr>
              <a:buSzPct val="100000"/>
              <a:buFont typeface="Century Schoolbook" panose="02040604050505020304" pitchFamily="18" charset="0"/>
              <a:buChar char="•"/>
              <a:defRPr/>
            </a:pPr>
            <a:r>
              <a:rPr lang="cs-CZ" altLang="cs-CZ" b="1" dirty="0">
                <a:solidFill>
                  <a:srgbClr val="0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nejvyšší výskyt na africkém a nověji na asijském kontinentu </a:t>
            </a:r>
            <a:r>
              <a:rPr lang="cs-CZ" altLang="cs-CZ" dirty="0">
                <a:solidFill>
                  <a:srgbClr val="0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(hlavně jihovýchodní Asie)</a:t>
            </a:r>
          </a:p>
          <a:p>
            <a:pPr algn="just" eaLnBrk="1" hangingPunct="1">
              <a:spcBef>
                <a:spcPts val="500"/>
              </a:spcBef>
              <a:buClr>
                <a:srgbClr val="66FF66"/>
              </a:buClr>
              <a:buSzPct val="100000"/>
              <a:buFont typeface="Century Schoolbook" panose="02040604050505020304" pitchFamily="18" charset="0"/>
              <a:buChar char="•"/>
              <a:defRPr/>
            </a:pPr>
            <a:r>
              <a:rPr lang="cs-CZ" altLang="cs-CZ" b="1" dirty="0">
                <a:solidFill>
                  <a:srgbClr val="0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v Evropě a na americkém kontinentu stabilizovaná situace, některé subtypy se ale začaly snadněji šířit </a:t>
            </a:r>
            <a:r>
              <a:rPr lang="cs-CZ" altLang="cs-CZ" b="1" dirty="0" err="1">
                <a:solidFill>
                  <a:srgbClr val="0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heretosexuálním</a:t>
            </a:r>
            <a:r>
              <a:rPr lang="cs-CZ" altLang="cs-CZ" b="1" dirty="0">
                <a:solidFill>
                  <a:srgbClr val="0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přenosem, proto hrozí nová vlna epidemie i pro tyto oblasti       </a:t>
            </a:r>
          </a:p>
          <a:p>
            <a:pPr algn="just" eaLnBrk="1" hangingPunct="1">
              <a:spcBef>
                <a:spcPts val="500"/>
              </a:spcBef>
              <a:buClr>
                <a:srgbClr val="66FF66"/>
              </a:buClr>
              <a:buSzPct val="100000"/>
              <a:buFont typeface="Century Schoolbook" panose="02040604050505020304" pitchFamily="18" charset="0"/>
              <a:buChar char="•"/>
              <a:defRPr/>
            </a:pPr>
            <a:r>
              <a:rPr lang="cs-CZ" altLang="cs-CZ" b="1" dirty="0">
                <a:solidFill>
                  <a:srgbClr val="0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HIV-2 zůstává lokalizován na západním pobřeží Afriky, nemá význam pro Evropu nebo americký kontinent</a:t>
            </a:r>
          </a:p>
          <a:p>
            <a:pPr eaLnBrk="1" hangingPunct="1">
              <a:spcBef>
                <a:spcPts val="500"/>
              </a:spcBef>
              <a:buClr>
                <a:srgbClr val="66FF66"/>
              </a:buClr>
              <a:buSzPct val="100000"/>
              <a:buFont typeface="Century Schoolbook" panose="02040604050505020304" pitchFamily="18" charset="0"/>
              <a:buChar char="•"/>
              <a:defRPr/>
            </a:pPr>
            <a:r>
              <a:rPr lang="cs-CZ" altLang="cs-CZ" b="1" dirty="0">
                <a:solidFill>
                  <a:srgbClr val="0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ČR – 2/2018 – 3.196 HIV pozitivních (od roku 1986), z toho 593 AIDS (19 nových HIV + za únor 2018) – vzestupná tendence.</a:t>
            </a:r>
          </a:p>
          <a:p>
            <a:pPr eaLnBrk="1" hangingPunct="1">
              <a:spcBef>
                <a:spcPts val="500"/>
              </a:spcBef>
              <a:buClr>
                <a:srgbClr val="66FF66"/>
              </a:buClr>
              <a:buSzPct val="100000"/>
              <a:buFont typeface="Century Schoolbook" panose="02040604050505020304" pitchFamily="18" charset="0"/>
              <a:buChar char="•"/>
              <a:defRPr/>
            </a:pPr>
            <a:endParaRPr lang="cs-CZ" altLang="cs-CZ" b="1" dirty="0">
              <a:solidFill>
                <a:srgbClr val="00000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buClr>
                <a:srgbClr val="66FF66"/>
              </a:buClr>
              <a:buSzPct val="100000"/>
              <a:buFont typeface="Century Schoolbook" panose="02040604050505020304" pitchFamily="18" charset="0"/>
              <a:buChar char="•"/>
              <a:defRPr/>
            </a:pPr>
            <a:endParaRPr lang="cs-CZ" altLang="cs-CZ" b="1" dirty="0">
              <a:solidFill>
                <a:srgbClr val="00000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buClr>
                <a:srgbClr val="66FF66"/>
              </a:buClr>
              <a:buSzPct val="100000"/>
              <a:buFont typeface="Century Schoolbook" panose="02040604050505020304" pitchFamily="18" charset="0"/>
              <a:buChar char="•"/>
              <a:defRPr/>
            </a:pPr>
            <a:endParaRPr lang="cs-CZ" altLang="cs-CZ" b="1" dirty="0">
              <a:solidFill>
                <a:srgbClr val="00000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500"/>
              </a:spcBef>
              <a:buClr>
                <a:srgbClr val="66FF66"/>
              </a:buClr>
              <a:buSzPct val="100000"/>
              <a:defRPr/>
            </a:pPr>
            <a:endParaRPr lang="cs-CZ" altLang="cs-CZ" b="1" dirty="0">
              <a:solidFill>
                <a:srgbClr val="00000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500"/>
              </a:spcBef>
              <a:buClr>
                <a:srgbClr val="66FF66"/>
              </a:buClr>
              <a:buSzPct val="100000"/>
              <a:buFont typeface="Century Schoolbook" panose="02040604050505020304" pitchFamily="18" charset="0"/>
              <a:buChar char="•"/>
              <a:defRPr/>
            </a:pPr>
            <a:r>
              <a:rPr lang="cs-CZ" altLang="cs-CZ" sz="1400" b="1" dirty="0">
                <a:solidFill>
                  <a:srgbClr val="00000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http://www.szu.cz/uploads/documents/CeM/HIV_AIDS/rocni_zpravy/2018/HIV_AIDS_02_2018.pdf</a:t>
            </a:r>
            <a:endParaRPr lang="cs-CZ" altLang="cs-CZ" b="1" dirty="0">
              <a:solidFill>
                <a:srgbClr val="000000"/>
              </a:solidFill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4437063"/>
            <a:ext cx="1150938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49325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2208213" y="47625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Klinický obraz</a:t>
            </a:r>
            <a:r>
              <a:rPr lang="cs-CZ" altLang="cs-CZ" sz="2800" b="1">
                <a:solidFill>
                  <a:srgbClr val="0033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2135188" y="1295400"/>
            <a:ext cx="799306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8138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just"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pestrý klinický obraz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od infikování do vzniku plně rozvinutého onemocnění AIDS uplyne průměrně 10,5 roku, klinický obraz se mění podle zhoršování imunitních funkcí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cs-CZ" altLang="cs-CZ" b="1" u="sng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cs-CZ" altLang="cs-CZ" b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Rozdělení průběhu infekce do 4 fází: 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1. primoinfekce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2. latence  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3. časná symptomatická fáze HIV infekce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4. pozdní symptomatická fáze, rozvinuté onemocnění AIDS 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4868864"/>
            <a:ext cx="2078037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31893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2208214" y="1125539"/>
            <a:ext cx="4321175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550"/>
              </a:spcBef>
              <a:buClrTx/>
              <a:buNone/>
            </a:pPr>
            <a:r>
              <a:rPr lang="cs-CZ" altLang="cs-CZ" sz="22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1. fáze primoinfekce</a:t>
            </a:r>
          </a:p>
          <a:p>
            <a:pPr>
              <a:lnSpc>
                <a:spcPct val="100000"/>
              </a:lnSpc>
              <a:spcBef>
                <a:spcPts val="550"/>
              </a:spcBef>
              <a:buClrTx/>
              <a:buNone/>
            </a:pPr>
            <a:endParaRPr lang="cs-CZ" altLang="cs-CZ" sz="2200" b="1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projeví se asi u 50% infikovaných za 3-8 týdnů po expozici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připomínají nejčastěji chřipkové onemocnění, vzácněji mononukleózu, případně meningititídu, spontánně mizí</a:t>
            </a:r>
            <a:r>
              <a:rPr lang="cs-CZ" altLang="cs-CZ" sz="2400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35" name="Text Box 2"/>
          <p:cNvSpPr txBox="1">
            <a:spLocks noChangeArrowheads="1"/>
          </p:cNvSpPr>
          <p:nvPr/>
        </p:nvSpPr>
        <p:spPr bwMode="auto">
          <a:xfrm>
            <a:off x="6024563" y="2924175"/>
            <a:ext cx="4348162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550"/>
              </a:spcBef>
              <a:buClrTx/>
              <a:buNone/>
            </a:pPr>
            <a:r>
              <a:rPr lang="cs-CZ" altLang="cs-CZ" sz="22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2. fáze latence</a:t>
            </a:r>
            <a:r>
              <a:rPr lang="cs-CZ" altLang="cs-CZ" sz="2200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550"/>
              </a:spcBef>
              <a:buClrTx/>
              <a:buNone/>
            </a:pPr>
            <a:endParaRPr lang="cs-CZ" altLang="cs-CZ" sz="2200" b="1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klinická kategorie A, bezpříznakové období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může se objevit reverzibilní zduření lymfatických uzlin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dochází k postupným změnám imunitního systému 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1" y="333375"/>
            <a:ext cx="2733675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91732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992314" y="3433763"/>
            <a:ext cx="4751387" cy="265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altLang="cs-CZ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3. symptomatická fáze HIV infekce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klinická kategorie B,  výskyt známek infekce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charakteristický recidivující výskyt kandidóz, adnexitíd, výsevy herpesu zoster, horečky, únava, průjmy, hubnutí </a:t>
            </a: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6456364" y="685801"/>
            <a:ext cx="3887787" cy="5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cs-CZ" altLang="cs-CZ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4. fáze AIDS onemocnění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klinická kategorie C, plně rozvinutá choroba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fáze charakterizována výskytem velkých oportunních infekcí , nádorových onemocnění,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HIV encefalopatie, wasting syndromem (kachexie),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tato onemocnění vznikají následkem těžké poruchy imunitního systému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cs-CZ" altLang="cs-CZ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404814"/>
            <a:ext cx="344646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17372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3071813" y="2413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Laboratorní diagnostika</a:t>
            </a:r>
            <a:r>
              <a:rPr lang="cs-CZ" altLang="cs-CZ" sz="2800" b="1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2019300" y="1700213"/>
            <a:ext cx="7772400" cy="438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cs-CZ" altLang="cs-CZ" b="1" i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</a:t>
            </a:r>
            <a:r>
              <a:rPr lang="cs-CZ" altLang="cs-CZ" b="1" i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růkaz specifických HIV protilátek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nejběžnější diagnostická metoda </a:t>
            </a: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(odběr 5-7ml venózní krve)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pro potvrzení negativity je potřebné vyšetření po 3 měsících zopakovat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vyšetření slin pro detekci HIV není vhodné pro diagnostické účely, při pozitivním nálezu se musí provést vyšetření krevního séra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cs-CZ" altLang="cs-CZ" b="1" i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Přímý průkaz virů</a:t>
            </a: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náročná, zdlouhavá a nebezpečná metoda, provádí se jen ve  specifických případech </a:t>
            </a: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(např. u novorozenců HIV pozitivních matek)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cs-CZ" altLang="cs-CZ" b="1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</p:txBody>
      </p:sp>
      <p:pic>
        <p:nvPicPr>
          <p:cNvPr id="48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57200"/>
            <a:ext cx="1981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21329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3097214" y="304800"/>
            <a:ext cx="757078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Cesta přenosu</a:t>
            </a:r>
            <a:r>
              <a:rPr lang="cs-CZ" altLang="cs-CZ" sz="3600">
                <a:solidFill>
                  <a:srgbClr val="0033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2401888" y="1412875"/>
            <a:ext cx="7772400" cy="496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k</a:t>
            </a: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revní cesta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kontaminovaná krev nebo krevní deriváty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společné užívání jehel, stříkaček, případně roztoku drogy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krvavé sexuální praktiky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pohlavní styk</a:t>
            </a: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sperma, vaginální sekret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přenos z matky na dítě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transplacentárně, mateřským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     mlékem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cs-CZ" altLang="cs-CZ" b="1" u="sng">
              <a:solidFill>
                <a:srgbClr val="0033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cs-CZ" altLang="cs-CZ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Zdroj infekce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pouze infikovaný člověk, nelze přenést ze zvířete na člověka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1" y="2492376"/>
            <a:ext cx="3421063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6094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3143250" y="4572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Inkubační doba</a:t>
            </a:r>
            <a:r>
              <a:rPr lang="cs-CZ" altLang="cs-CZ" sz="2800" b="1">
                <a:solidFill>
                  <a:srgbClr val="0033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2424113" y="1557338"/>
            <a:ext cx="7631112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8138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just"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průměrně 3 týdny</a:t>
            </a:r>
          </a:p>
          <a:p>
            <a:pPr algn="just"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 všichni nakažení přejdou do stádia klinicky plně rozvinutého onemocnění AIDS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infikovaná osoba je nakažlivá prakticky okamžitě po vniku HIV do organizmu a jeho množení v buňce</a:t>
            </a:r>
            <a:r>
              <a:rPr lang="cs-CZ" altLang="cs-CZ" sz="2400" b="1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4149726"/>
            <a:ext cx="28956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4566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2209801" y="2435226"/>
            <a:ext cx="76311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200" b="1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HIV/AIDS, pohlavní nákazy. Zdravotní rizika a možnosti jejich ovlivnění.</a:t>
            </a:r>
            <a:r>
              <a:rPr lang="cs-CZ" altLang="cs-CZ" sz="32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2711450" y="5013326"/>
            <a:ext cx="723265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r">
              <a:lnSpc>
                <a:spcPct val="100000"/>
              </a:lnSpc>
              <a:spcBef>
                <a:spcPts val="450"/>
              </a:spcBef>
              <a:buClrTx/>
              <a:buSzPct val="70000"/>
              <a:buNone/>
            </a:pP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Mgr. Gabriela Světnická</a:t>
            </a:r>
            <a:b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ÚSTAV OŠETŘOVATELSTVÍ FVP</a:t>
            </a:r>
            <a:b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SLU V OPAVĚ</a:t>
            </a:r>
            <a:b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</a:b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t> 2020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None/>
            </a:pPr>
            <a:endParaRPr lang="cs-CZ" altLang="cs-CZ" b="1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533238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3359150" y="333375"/>
            <a:ext cx="769778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Terapie 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2209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8138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základ léčby - protivirová terapie s cílem zpomalit množení HIV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základní terapie - azidothymidin, </a:t>
            </a: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inhibitory HIV-proteázy, </a:t>
            </a: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aplikace kombinací antiretrovirových praparátů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r. 2005 - vědecký tým Ústavu organické chemie a biochemie Akademie věd ČR informoval o vytvoření nové chemické sloučeniny  s účinnou látkou tenofovir, která je v současnosti nejúčinnějšího proti nemoci AIDS. Lék s názvem Viread zabraňuje dalšímu šíření viru HIV v organismu. Schválen v USA, nyní i v ČR.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4652964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4868863"/>
            <a:ext cx="2471737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76359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3216275" y="404813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Tahoma" panose="020B0604030504040204" pitchFamily="34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Epidemiologická opatření </a:t>
            </a: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992313" y="1628775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altLang="cs-CZ" b="1" i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preventivní</a:t>
            </a: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neexistuje účinná očkovací látka 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výchova k zodpovědnému sexuálnímu chování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testování krevních konzerv a krevních derivátů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výměna jehel a stříkaček uživatelům drog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endParaRPr lang="cs-CZ" altLang="cs-CZ" b="1" i="1" u="sng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altLang="cs-CZ" b="1" i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represivní</a:t>
            </a: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hlášení HIV pozitivity, onemocnění AIDS a úmrtí Národní referenční laboratoři pro AIDS   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neexistují žádná karanténní opatření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endParaRPr lang="cs-CZ" altLang="cs-CZ" b="1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25" y="476250"/>
            <a:ext cx="141128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10953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1905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Syfilis – lues, příjice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2185988" y="1524000"/>
            <a:ext cx="8013700" cy="62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8138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Treponema pallidum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Vstupní brána – pohlavní orgány, ústa, konečník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cs-CZ" altLang="cs-CZ" b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Stádia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1.stadium</a:t>
            </a: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- za 3 týdny v místě vstupu vznikne tzv. tvrdý vřed, který se do tří týdnů zhojí, nebolestivé zduření uzlin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2.stadium</a:t>
            </a: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- za další 3-5 týdnů se objeví syfilitická vyrážka, generalizované exantémy, bílé plošky v ústech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3. stadium</a:t>
            </a: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– vzniká po 5-20 letech po primárním nakažení, tvorba gummat, postižení nervového, kardiovaskulárního a kostního systému, paralýza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Nakažlivost v prvních dvou stádiích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Při neléčení smrtelná !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cs-CZ" altLang="cs-CZ" b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Léčba</a:t>
            </a:r>
          </a:p>
          <a:p>
            <a:pPr>
              <a:lnSpc>
                <a:spcPct val="9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Penicilin, erytromycin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cs-CZ" altLang="cs-CZ" b="1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r>
              <a:rPr lang="cs-CZ" altLang="cs-CZ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                     </a:t>
            </a: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cs-CZ" altLang="cs-CZ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cs-CZ" altLang="cs-CZ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  <a:p>
            <a:pPr>
              <a:lnSpc>
                <a:spcPct val="90000"/>
              </a:lnSpc>
              <a:spcBef>
                <a:spcPts val="500"/>
              </a:spcBef>
              <a:buClrTx/>
              <a:buNone/>
            </a:pPr>
            <a:endParaRPr lang="cs-CZ" altLang="cs-CZ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43760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682875" y="404813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Gonorrhoea - kapavka</a:t>
            </a:r>
            <a:r>
              <a:rPr lang="cs-CZ" altLang="cs-CZ" sz="2800" b="1" u="sng">
                <a:solidFill>
                  <a:srgbClr val="003300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914525" y="1895475"/>
            <a:ext cx="76073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8138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Neisseria gonorrhoeae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Postihuje sliznice močového  a pohlavního ústrojí, konečníku, oční spojivku,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První příznaky za 2-4 dny po nakažení, úmrtí jsou vzácná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Vyšetřování novorozeneckých konjuktivitid – děti vystavené nákaze mohou po porodu oslepnout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endParaRPr lang="cs-CZ" altLang="cs-CZ" b="1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endParaRPr lang="cs-CZ" altLang="cs-CZ" b="1" u="sng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altLang="cs-CZ" b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Léčba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Antibiotika, dispenzarizace</a:t>
            </a: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307975"/>
            <a:ext cx="12731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43707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3216275" y="322263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Chlamydiové infekce</a:t>
            </a: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774826" y="1125539"/>
            <a:ext cx="8893175" cy="672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38188" indent="-280988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738188" algn="l"/>
                <a:tab pos="1185863" algn="l"/>
                <a:tab pos="1635125" algn="l"/>
                <a:tab pos="2084388" algn="l"/>
                <a:tab pos="2533650" algn="l"/>
                <a:tab pos="2982913" algn="l"/>
                <a:tab pos="3432175" algn="l"/>
                <a:tab pos="3881438" algn="l"/>
                <a:tab pos="4330700" algn="l"/>
                <a:tab pos="4779963" algn="l"/>
                <a:tab pos="5229225" algn="l"/>
                <a:tab pos="5678488" algn="l"/>
                <a:tab pos="6127750" algn="l"/>
                <a:tab pos="6577013" algn="l"/>
                <a:tab pos="7026275" algn="l"/>
                <a:tab pos="7475538" algn="l"/>
                <a:tab pos="7924800" algn="l"/>
                <a:tab pos="8374063" algn="l"/>
                <a:tab pos="8823325" algn="l"/>
                <a:tab pos="9272588" algn="l"/>
                <a:tab pos="972185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lvl="1" eaLnBrk="1" hangingPunct="1">
              <a:lnSpc>
                <a:spcPct val="80000"/>
              </a:lnSpc>
              <a:buClr>
                <a:srgbClr val="CCCC00"/>
              </a:buClr>
              <a:buFont typeface="Wingdings" panose="05000000000000000000" pitchFamily="2" charset="2"/>
              <a:buChar char=""/>
            </a:pPr>
            <a:r>
              <a:rPr lang="cs-CZ" altLang="cs-CZ"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Chlamydia trachomatis</a:t>
            </a:r>
          </a:p>
          <a:p>
            <a:pPr lvl="1" eaLnBrk="1" hangingPunct="1">
              <a:lnSpc>
                <a:spcPct val="80000"/>
              </a:lnSpc>
              <a:buClr>
                <a:srgbClr val="CCCC00"/>
              </a:buClr>
              <a:buFont typeface="Wingdings" panose="05000000000000000000" pitchFamily="2" charset="2"/>
              <a:buChar char=""/>
            </a:pPr>
            <a:r>
              <a:rPr lang="cs-CZ" altLang="cs-CZ"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nejčastější příčina slepoty na světě </a:t>
            </a:r>
          </a:p>
          <a:p>
            <a:pPr lvl="1" eaLnBrk="1" hangingPunct="1">
              <a:lnSpc>
                <a:spcPct val="80000"/>
              </a:lnSpc>
              <a:buClr>
                <a:srgbClr val="CCCC00"/>
              </a:buClr>
              <a:buFont typeface="Wingdings" panose="05000000000000000000" pitchFamily="2" charset="2"/>
              <a:buChar char=""/>
            </a:pPr>
            <a:r>
              <a:rPr lang="cs-CZ" altLang="cs-CZ"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postihuje pohlavní orgány, urogenitální aparát, často     </a:t>
            </a:r>
          </a:p>
          <a:p>
            <a:pPr lvl="1" eaLnBrk="1" hangingPunct="1">
              <a:lnSpc>
                <a:spcPct val="80000"/>
              </a:lnSpc>
              <a:buClrTx/>
              <a:buFontTx/>
              <a:buNone/>
            </a:pPr>
            <a:r>
              <a:rPr lang="cs-CZ" altLang="cs-CZ"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   bezpříznakový průběh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CCCC00"/>
              </a:buClr>
              <a:buFont typeface="Wingdings" panose="05000000000000000000" pitchFamily="2" charset="2"/>
              <a:buChar char=""/>
            </a:pPr>
            <a:r>
              <a:rPr lang="cs-CZ" altLang="cs-CZ" sz="20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Inkubace </a:t>
            </a: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od 7 do 21 dní, výjimečně do několika měsíců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Tx/>
              <a:buNone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Tx/>
              <a:buNone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Léčba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CCCC00"/>
              </a:buClr>
              <a:buFont typeface="Wingdings" panose="05000000000000000000" pitchFamily="2" charset="2"/>
              <a:buChar char="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Makrolidová antibiotika, tetracyklin, nutná léčba obou partnerů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Tx/>
              <a:buNone/>
            </a:pPr>
            <a:endParaRPr lang="cs-CZ" altLang="cs-CZ" b="1" u="sng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  <a:p>
            <a:pPr lvl="1">
              <a:lnSpc>
                <a:spcPct val="80000"/>
              </a:lnSpc>
              <a:spcBef>
                <a:spcPts val="450"/>
              </a:spcBef>
              <a:buClrTx/>
              <a:buNone/>
            </a:pPr>
            <a:r>
              <a:rPr lang="cs-CZ" altLang="cs-CZ" b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Venerický lymfogranulom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CCCC00"/>
              </a:buClr>
              <a:buFont typeface="Wingdings" panose="05000000000000000000" pitchFamily="2" charset="2"/>
              <a:buChar char="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specifický sérotyp </a:t>
            </a: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Chlamydie trachomatis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CCCC00"/>
              </a:buClr>
              <a:buFont typeface="Wingdings" panose="05000000000000000000" pitchFamily="2" charset="2"/>
              <a:buChar char="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v ČR méně rozšířený, výskyt převážně mezi homosexuály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Tx/>
              <a:buNone/>
            </a:pPr>
            <a:endParaRPr lang="cs-CZ" altLang="cs-CZ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  <a:p>
            <a:pPr lvl="1">
              <a:lnSpc>
                <a:spcPct val="80000"/>
              </a:lnSpc>
              <a:spcBef>
                <a:spcPts val="450"/>
              </a:spcBef>
              <a:buClrTx/>
              <a:buNone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Léčba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CCCC00"/>
              </a:buClr>
              <a:buFont typeface="Wingdings" panose="05000000000000000000" pitchFamily="2" charset="2"/>
              <a:buChar char="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antibiotika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Tx/>
              <a:buNone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Prevence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Clr>
                <a:srgbClr val="CCCC00"/>
              </a:buClr>
              <a:buFont typeface="Wingdings" panose="05000000000000000000" pitchFamily="2" charset="2"/>
              <a:buChar char="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Používání kondomu, vyhnout se rizikovým stykům s domorodým obyvatelstvem při cestách v rozvojových zemích!</a:t>
            </a:r>
          </a:p>
          <a:p>
            <a:pPr lvl="1" eaLnBrk="1" hangingPunct="1">
              <a:lnSpc>
                <a:spcPct val="80000"/>
              </a:lnSpc>
              <a:buClrTx/>
              <a:buFontTx/>
              <a:buNone/>
            </a:pPr>
            <a:endParaRPr lang="cs-CZ" altLang="cs-CZ" sz="2000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  <a:p>
            <a:pPr lvl="1" eaLnBrk="1" hangingPunct="1">
              <a:lnSpc>
                <a:spcPct val="80000"/>
              </a:lnSpc>
              <a:buClrTx/>
              <a:buFontTx/>
              <a:buNone/>
            </a:pPr>
            <a:endParaRPr lang="cs-CZ" altLang="cs-CZ" sz="2000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  <a:p>
            <a:pPr lvl="1" eaLnBrk="1" hangingPunct="1">
              <a:lnSpc>
                <a:spcPct val="80000"/>
              </a:lnSpc>
              <a:buClrTx/>
              <a:buFontTx/>
              <a:buNone/>
            </a:pPr>
            <a:endParaRPr lang="cs-CZ" altLang="cs-CZ" sz="2000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  <a:p>
            <a:pPr lvl="1" eaLnBrk="1" hangingPunct="1">
              <a:lnSpc>
                <a:spcPct val="80000"/>
              </a:lnSpc>
              <a:buClrTx/>
              <a:buFontTx/>
              <a:buNone/>
            </a:pPr>
            <a:endParaRPr lang="cs-CZ" altLang="cs-CZ" sz="2000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  <a:p>
            <a:pPr lvl="1" eaLnBrk="1" hangingPunct="1">
              <a:lnSpc>
                <a:spcPct val="80000"/>
              </a:lnSpc>
              <a:buClrTx/>
              <a:buFontTx/>
              <a:buNone/>
            </a:pPr>
            <a:endParaRPr lang="cs-CZ" altLang="cs-CZ" sz="2000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515730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3071813" y="333375"/>
            <a:ext cx="7410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Trichomoniáza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2208214" y="1905000"/>
            <a:ext cx="79914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8138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Bičenka poševní </a:t>
            </a: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(parazit)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Příznaky po 4-20 dnech </a:t>
            </a: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(zelenožlutý nebo šedavý zapáchající výtok, bolest při styku, bolestivé močení)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Muži často bez příznaků, mohou nakazit další osoby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Plod nakažené matky </a:t>
            </a: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– nedonošený nebo nízká porodní hmotnost 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endParaRPr lang="cs-CZ" altLang="cs-CZ" u="sng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altLang="cs-CZ" b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Léčba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Antibiotika oba partneři</a:t>
            </a:r>
          </a:p>
        </p:txBody>
      </p:sp>
    </p:spTree>
    <p:extLst>
      <p:ext uri="{BB962C8B-B14F-4D97-AF65-F5344CB8AC3E}">
        <p14:creationId xmlns:p14="http://schemas.microsoft.com/office/powerpoint/2010/main" val="118807400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3005138" y="404813"/>
            <a:ext cx="769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Infekce způsobené viry</a:t>
            </a: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2209801" y="1557338"/>
            <a:ext cx="8062913" cy="47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None/>
            </a:pPr>
            <a:r>
              <a:rPr lang="cs-CZ" altLang="cs-CZ" b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Herpes genitalis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Opar pohlavního ústrojí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Přetrvává v organismu, opakované výsevy puchýřků na genitáliích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None/>
            </a:pPr>
            <a:endParaRPr lang="cs-CZ" altLang="cs-CZ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None/>
            </a:pPr>
            <a:r>
              <a:rPr lang="cs-CZ" altLang="cs-CZ" b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Cytomegalovirové nákazy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Častý asymptomatický průběh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Nebezpečné v období těhotenství, porodu, před transplantací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Jsou příčinou opožděného vývoje a nervových poruch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None/>
            </a:pPr>
            <a:endParaRPr lang="cs-CZ" altLang="cs-CZ" b="1" u="sng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None/>
            </a:pPr>
            <a:r>
              <a:rPr lang="cs-CZ" altLang="cs-CZ" b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Papilomový virus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bradavičnaté výrůstky v oblasti zevních orgánů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benigní změny na děložním čípku (prekancerózy)</a:t>
            </a:r>
          </a:p>
        </p:txBody>
      </p:sp>
    </p:spTree>
    <p:extLst>
      <p:ext uri="{BB962C8B-B14F-4D97-AF65-F5344CB8AC3E}">
        <p14:creationId xmlns:p14="http://schemas.microsoft.com/office/powerpoint/2010/main" val="366715673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927350" y="3213101"/>
            <a:ext cx="5348288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42900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Tx/>
              <a:buNone/>
            </a:pPr>
            <a:r>
              <a:rPr lang="cs-CZ" altLang="cs-CZ" sz="3200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Děkuji za pozornost.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2205038"/>
            <a:ext cx="18653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06621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905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Pohlavní choroby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2163764" y="1238250"/>
            <a:ext cx="777398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8138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sz="2200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STD </a:t>
            </a:r>
            <a:r>
              <a:rPr lang="cs-CZ" altLang="cs-CZ" sz="2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– sexually transmitted diseases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sz="2200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Přenos převážně/výhradně pohlavním stykem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sz="2200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V současnosti známo asi 30 chorob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sz="2200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Nákaza nemusí být hned patrná, riziko dalšího šíření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sz="2200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Povinná léčba - dermatovenerolog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Century Schoolbook" panose="02040604050505020304" pitchFamily="18" charset="0"/>
              <a:buChar char="•"/>
            </a:pPr>
            <a:r>
              <a:rPr lang="cs-CZ" altLang="cs-CZ" sz="2200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</a:t>
            </a:r>
            <a:r>
              <a:rPr lang="cs-CZ" altLang="cs-CZ" sz="2200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odléhají povinnému hlášení </a:t>
            </a:r>
            <a:r>
              <a:rPr lang="cs-CZ" altLang="cs-CZ" sz="2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(zák. č. 258/2000 o ochraně veřejného zdraví</a:t>
            </a:r>
            <a:r>
              <a:rPr lang="cs-CZ" altLang="cs-CZ" sz="2200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– seznam na www.uzis.cz)</a:t>
            </a:r>
            <a:r>
              <a:rPr lang="cs-CZ" altLang="cs-CZ" sz="2200">
                <a:solidFill>
                  <a:srgbClr val="000000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endParaRPr lang="cs-CZ" altLang="cs-CZ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868863"/>
            <a:ext cx="2165350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56452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282825" y="620713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Povinnosti nemocného s pohlavní chorobou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351088" y="1581151"/>
            <a:ext cx="7847012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8138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Podrobit se vyšetření, léčbě, pravidelným kontrolám, dodržování doporučeného léčebného režimu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Neohrozit jiné osoby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Udat zdroj nákazy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endParaRPr lang="cs-CZ" altLang="cs-CZ" b="1">
              <a:solidFill>
                <a:srgbClr val="0000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sz="2400" b="1" u="sng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Nedodržení opatření – trestný čin!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180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825625" y="79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1800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978025" y="1603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cs-CZ" altLang="cs-CZ" sz="1800"/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1813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71855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3000375" y="477838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Tahoma" panose="020B0604030504040204" pitchFamily="34" charset="0"/>
                <a:ea typeface="Microsoft YaHei" panose="020B0503020204020204" pitchFamily="34" charset="-122"/>
              </a:rPr>
              <a:t>Kde hledat pomoc?</a:t>
            </a:r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8410575" y="3336926"/>
            <a:ext cx="1847850" cy="1412875"/>
            <a:chOff x="4457" y="2520"/>
            <a:chExt cx="1164" cy="890"/>
          </a:xfrm>
        </p:grpSpPr>
        <p:pic>
          <p:nvPicPr>
            <p:cNvPr id="2765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" y="2520"/>
              <a:ext cx="1164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5" name="Text Box 4"/>
            <p:cNvSpPr txBox="1">
              <a:spLocks noChangeArrowheads="1"/>
            </p:cNvSpPr>
            <p:nvPr/>
          </p:nvSpPr>
          <p:spPr bwMode="auto">
            <a:xfrm>
              <a:off x="4457" y="2520"/>
              <a:ext cx="1164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w Cen MT" panose="020B0602020104020603" pitchFamily="34" charset="-18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w Cen MT" panose="020B0602020104020603" pitchFamily="34" charset="-18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w Cen MT" panose="020B0602020104020603" pitchFamily="34" charset="-18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-18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-18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-18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-18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-18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w Cen MT" panose="020B0602020104020603" pitchFamily="34" charset="-1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endParaRPr lang="cs-CZ" altLang="cs-CZ" sz="1800"/>
            </a:p>
          </p:txBody>
        </p:sp>
      </p:grp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135188" y="1404939"/>
            <a:ext cx="7770812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  <a:buClr>
                <a:srgbClr val="003300"/>
              </a:buClr>
              <a:buFont typeface="Wingdings" panose="05000000000000000000" pitchFamily="2" charset="2"/>
              <a:buChar char=""/>
            </a:pPr>
            <a:r>
              <a:rPr lang="cs-CZ" altLang="cs-CZ" b="1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Ordinace praktického, odborného lékaře </a:t>
            </a:r>
            <a:r>
              <a:rPr lang="cs-CZ" altLang="cs-CZ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(venerolog)</a:t>
            </a: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3300"/>
              </a:buClr>
              <a:buFont typeface="Wingdings" panose="05000000000000000000" pitchFamily="2" charset="2"/>
              <a:buChar char=""/>
            </a:pPr>
            <a:r>
              <a:rPr lang="cs-CZ" altLang="cs-CZ" b="1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Telefonické linky pomoci </a:t>
            </a:r>
            <a:r>
              <a:rPr lang="cs-CZ" altLang="cs-CZ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(např. Linka AIDS pomoci)</a:t>
            </a: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3300"/>
              </a:buClr>
              <a:buFont typeface="Wingdings" panose="05000000000000000000" pitchFamily="2" charset="2"/>
              <a:buChar char=""/>
            </a:pPr>
            <a:r>
              <a:rPr lang="cs-CZ" altLang="cs-CZ" b="1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Krajské hygienické stanice, Státní zdravotní ústav, AIDS centra  </a:t>
            </a:r>
            <a:r>
              <a:rPr lang="cs-CZ" altLang="cs-CZ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(testování na pohlavní choroby, anonymní testy )</a:t>
            </a: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3300"/>
              </a:buClr>
              <a:buFont typeface="Wingdings" panose="05000000000000000000" pitchFamily="2" charset="2"/>
              <a:buChar char=""/>
            </a:pPr>
            <a:r>
              <a:rPr lang="cs-CZ" altLang="cs-CZ" b="1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Odborná literatura</a:t>
            </a: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3300"/>
              </a:buClr>
              <a:buFont typeface="Wingdings" panose="05000000000000000000" pitchFamily="2" charset="2"/>
              <a:buChar char=""/>
            </a:pPr>
            <a:r>
              <a:rPr lang="cs-CZ" altLang="cs-CZ" b="1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Internetové informační stánky</a:t>
            </a:r>
            <a:r>
              <a:rPr lang="cs-CZ" altLang="cs-CZ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 </a:t>
            </a: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003300"/>
              </a:buClr>
              <a:buNone/>
            </a:pPr>
            <a:endParaRPr lang="cs-CZ" altLang="cs-CZ">
              <a:solidFill>
                <a:srgbClr val="003300"/>
              </a:solidFill>
              <a:latin typeface="Century Schoolbook" panose="020406040505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Tx/>
              <a:buNone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                        www.medicina.cz       www.szu.cz </a:t>
            </a:r>
          </a:p>
          <a:p>
            <a:pPr>
              <a:lnSpc>
                <a:spcPct val="100000"/>
              </a:lnSpc>
              <a:spcBef>
                <a:spcPts val="1250"/>
              </a:spcBef>
              <a:buClrTx/>
              <a:buNone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                    www.aids-pomoc.cz       www.aids-hiv.cz</a:t>
            </a: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 </a:t>
            </a:r>
          </a:p>
          <a:p>
            <a:pPr>
              <a:lnSpc>
                <a:spcPct val="100000"/>
              </a:lnSpc>
              <a:spcBef>
                <a:spcPts val="1250"/>
              </a:spcBef>
              <a:buClrTx/>
              <a:buNone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                    www.hiv-prevence.cz</a:t>
            </a:r>
          </a:p>
          <a:p>
            <a:pPr>
              <a:lnSpc>
                <a:spcPct val="100000"/>
              </a:lnSpc>
              <a:spcBef>
                <a:spcPts val="1250"/>
              </a:spcBef>
              <a:buClrTx/>
              <a:buNone/>
            </a:pPr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Tx/>
              <a:buNone/>
            </a:pPr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9" y="387350"/>
            <a:ext cx="1785937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52496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495551" y="423863"/>
            <a:ext cx="73390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2800" b="1" u="sng">
                <a:solidFill>
                  <a:srgbClr val="0033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Prevence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905001" y="1484314"/>
            <a:ext cx="83677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338138" indent="-338138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Osvěta o pravidlech bezpečného sexu</a:t>
            </a:r>
            <a:r>
              <a:rPr lang="cs-CZ" altLang="cs-CZ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</a:t>
            </a: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(používání kondomu, omezení počtu sexuálních partnerů, vhodné vyhledat lékaře při jakýchkoliv potížích či pochybnostech)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Osvěta o nejčastějších projevech pohlavních chorob</a:t>
            </a:r>
            <a:r>
              <a:rPr lang="cs-CZ" altLang="cs-CZ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 </a:t>
            </a:r>
            <a:r>
              <a:rPr lang="cs-CZ" altLang="cs-CZ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(výtok z pochvy nebo močové trubice, svědění a bolest kolem genitálií a konečníku, začervenání na genitáliích, konečníku nebo v ústech)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Depistáž asymptomatických osob i symptomatických osob</a:t>
            </a: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, které lékařskou pomoc samy nevyhledají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Účinná </a:t>
            </a: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diagnostika a léčba infikovaných pacientů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Léčba a osvěta sexuálních partnerů osob nakažených pohlavní nemocí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Preexpoziční vakcinace</a:t>
            </a: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, je-li k dispozici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rgbClr val="66FF66"/>
              </a:buClr>
              <a:buFont typeface="Tahoma" panose="020B0604030504040204" pitchFamily="34" charset="0"/>
              <a:buChar char="•"/>
            </a:pPr>
            <a:r>
              <a:rPr lang="cs-CZ" altLang="cs-CZ" b="1" i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Represivní prevence </a:t>
            </a:r>
            <a:r>
              <a:rPr lang="cs-CZ" altLang="cs-CZ" b="1">
                <a:solidFill>
                  <a:srgbClr val="000000"/>
                </a:solidFill>
                <a:latin typeface="Century Schoolbook" panose="02040604050505020304" pitchFamily="18" charset="0"/>
                <a:ea typeface="Microsoft YaHei" panose="020B0503020204020204" pitchFamily="34" charset="-122"/>
              </a:rPr>
              <a:t>– povinné hlášení o pozitivitě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None/>
            </a:pPr>
            <a:endParaRPr lang="cs-CZ" altLang="cs-CZ" sz="1800" b="1">
              <a:solidFill>
                <a:srgbClr val="000000"/>
              </a:solidFill>
              <a:latin typeface="Tahoma" panose="020B060403050404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90489"/>
            <a:ext cx="1592262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55802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1">
            <a:extLst>
              <a:ext uri="{FF2B5EF4-FFF2-40B4-BE49-F238E27FC236}">
                <a16:creationId xmlns:a16="http://schemas.microsoft.com/office/drawing/2014/main" id="{84BACC3C-2675-4C5C-A437-97C3DC20DF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71814" y="765175"/>
            <a:ext cx="7138987" cy="719138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latin typeface="Century Schoolbook" panose="02040604050505020304" pitchFamily="18" charset="0"/>
              </a:rPr>
              <a:t>Antikoncepce</a:t>
            </a:r>
          </a:p>
        </p:txBody>
      </p:sp>
      <p:sp>
        <p:nvSpPr>
          <p:cNvPr id="117763" name="Zástupný symbol pro obsah 2">
            <a:extLst>
              <a:ext uri="{FF2B5EF4-FFF2-40B4-BE49-F238E27FC236}">
                <a16:creationId xmlns:a16="http://schemas.microsoft.com/office/drawing/2014/main" id="{7894DC13-31A4-4E3C-941F-4771ADF9A4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2060576"/>
            <a:ext cx="8229600" cy="2881313"/>
          </a:xfrm>
        </p:spPr>
        <p:txBody>
          <a:bodyPr/>
          <a:lstStyle/>
          <a:p>
            <a:pPr marL="365125" indent="-255588">
              <a:defRPr/>
            </a:pPr>
            <a:r>
              <a:rPr lang="cs-CZ" altLang="cs-CZ" sz="2200" dirty="0">
                <a:latin typeface="Century Schoolbook" panose="02040604050505020304" pitchFamily="18" charset="0"/>
              </a:rPr>
              <a:t>Metody, které způsobují dočasnou a vratnou ztrátu schopnosti oplodnění a tak brání vzniku neplánovaného těhotenství</a:t>
            </a:r>
          </a:p>
          <a:p>
            <a:pPr marL="365125" indent="-255588">
              <a:defRPr/>
            </a:pPr>
            <a:r>
              <a:rPr lang="cs-CZ" altLang="cs-CZ" sz="2200" b="1" dirty="0" err="1">
                <a:latin typeface="Century Schoolbook" panose="02040604050505020304" pitchFamily="18" charset="0"/>
              </a:rPr>
              <a:t>Pearlův</a:t>
            </a:r>
            <a:r>
              <a:rPr lang="cs-CZ" altLang="cs-CZ" sz="2200" b="1" dirty="0">
                <a:latin typeface="Century Schoolbook" panose="02040604050505020304" pitchFamily="18" charset="0"/>
              </a:rPr>
              <a:t> index </a:t>
            </a:r>
            <a:r>
              <a:rPr lang="cs-CZ" altLang="cs-CZ" sz="2200" dirty="0">
                <a:latin typeface="Century Schoolbook" panose="02040604050505020304" pitchFamily="18" charset="0"/>
              </a:rPr>
              <a:t>- Těhotenské číslo - počet těhotenství na 100 žen, používajících stejnou metodu.</a:t>
            </a:r>
          </a:p>
          <a:p>
            <a:pPr marL="365125" indent="-255588">
              <a:defRPr/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284504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dpis 1">
            <a:extLst>
              <a:ext uri="{FF2B5EF4-FFF2-40B4-BE49-F238E27FC236}">
                <a16:creationId xmlns:a16="http://schemas.microsoft.com/office/drawing/2014/main" id="{8EE026DB-F91B-4837-8BF6-0260DA9EF6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00376" y="404813"/>
            <a:ext cx="7210425" cy="1295400"/>
          </a:xfrm>
        </p:spPr>
        <p:txBody>
          <a:bodyPr/>
          <a:lstStyle/>
          <a:p>
            <a:pPr>
              <a:defRPr/>
            </a:pPr>
            <a:r>
              <a:rPr lang="cs-CZ" altLang="cs-CZ" b="1" dirty="0">
                <a:latin typeface="Century Schoolbook" panose="02040604050505020304" pitchFamily="18" charset="0"/>
              </a:rPr>
              <a:t>Druhy a metody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4294967295"/>
          </p:nvPr>
        </p:nvSpPr>
        <p:spPr bwMode="auto">
          <a:xfrm>
            <a:off x="2208214" y="2060576"/>
            <a:ext cx="8002587" cy="4513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65125" indent="-255588"/>
            <a:r>
              <a:rPr lang="cs-CZ" altLang="cs-CZ" sz="2400">
                <a:solidFill>
                  <a:srgbClr val="0D0D0D"/>
                </a:solidFill>
                <a:latin typeface="Century Schoolbook" panose="02040604050505020304" pitchFamily="18" charset="0"/>
              </a:rPr>
              <a:t>Přirozené metody</a:t>
            </a:r>
          </a:p>
          <a:p>
            <a:pPr marL="365125" indent="-255588"/>
            <a:r>
              <a:rPr lang="cs-CZ" altLang="cs-CZ" sz="2400">
                <a:solidFill>
                  <a:srgbClr val="0D0D0D"/>
                </a:solidFill>
                <a:latin typeface="Century Schoolbook" panose="02040604050505020304" pitchFamily="18" charset="0"/>
              </a:rPr>
              <a:t>Hormonální antikoncepce</a:t>
            </a:r>
          </a:p>
          <a:p>
            <a:pPr marL="365125" indent="-255588"/>
            <a:r>
              <a:rPr lang="cs-CZ" altLang="cs-CZ" sz="2400">
                <a:solidFill>
                  <a:srgbClr val="0D0D0D"/>
                </a:solidFill>
                <a:latin typeface="Century Schoolbook" panose="02040604050505020304" pitchFamily="18" charset="0"/>
              </a:rPr>
              <a:t>Bariérové metody</a:t>
            </a:r>
          </a:p>
          <a:p>
            <a:pPr marL="365125" indent="-255588"/>
            <a:r>
              <a:rPr lang="cs-CZ" altLang="cs-CZ" sz="2400">
                <a:solidFill>
                  <a:srgbClr val="0D0D0D"/>
                </a:solidFill>
                <a:latin typeface="Century Schoolbook" panose="02040604050505020304" pitchFamily="18" charset="0"/>
              </a:rPr>
              <a:t>Chemické metody</a:t>
            </a:r>
          </a:p>
          <a:p>
            <a:pPr marL="365125" indent="-255588"/>
            <a:r>
              <a:rPr lang="cs-CZ" altLang="cs-CZ" sz="2400">
                <a:solidFill>
                  <a:srgbClr val="0D0D0D"/>
                </a:solidFill>
                <a:latin typeface="Century Schoolbook" panose="02040604050505020304" pitchFamily="18" charset="0"/>
              </a:rPr>
              <a:t>Nitroděložní tělísko</a:t>
            </a:r>
          </a:p>
          <a:p>
            <a:pPr marL="365125" indent="-255588"/>
            <a:r>
              <a:rPr lang="cs-CZ" altLang="cs-CZ" sz="2400">
                <a:solidFill>
                  <a:srgbClr val="0D0D0D"/>
                </a:solidFill>
                <a:latin typeface="Century Schoolbook" panose="02040604050505020304" pitchFamily="18" charset="0"/>
              </a:rPr>
              <a:t>Ženská sterilizace</a:t>
            </a:r>
          </a:p>
          <a:p>
            <a:pPr marL="365125" indent="-255588"/>
            <a:r>
              <a:rPr lang="cs-CZ" altLang="cs-CZ" sz="2400">
                <a:solidFill>
                  <a:srgbClr val="0D0D0D"/>
                </a:solidFill>
                <a:latin typeface="Century Schoolbook" panose="02040604050505020304" pitchFamily="18" charset="0"/>
              </a:rPr>
              <a:t>Mužská sterilizace</a:t>
            </a:r>
          </a:p>
        </p:txBody>
      </p:sp>
      <p:pic>
        <p:nvPicPr>
          <p:cNvPr id="32772" name="Picture 2" descr="http://img.radio.cz/pictures/zdravi/antikoncep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3644901"/>
            <a:ext cx="3478213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120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Nadpis 1">
            <a:extLst>
              <a:ext uri="{FF2B5EF4-FFF2-40B4-BE49-F238E27FC236}">
                <a16:creationId xmlns:a16="http://schemas.microsoft.com/office/drawing/2014/main" id="{961644B7-3774-4F42-B937-D6862F7E5A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5913" y="476250"/>
            <a:ext cx="7632700" cy="1728788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>
                <a:latin typeface="Century Schoolbook" panose="02040604050505020304" pitchFamily="18" charset="0"/>
              </a:rPr>
              <a:t>Postkoitální antikoncepce -</a:t>
            </a:r>
            <a:r>
              <a:rPr lang="cs-CZ" altLang="cs-CZ" sz="3200" dirty="0">
                <a:latin typeface="Century Schoolbook" panose="02040604050505020304" pitchFamily="18" charset="0"/>
              </a:rPr>
              <a:t>intercepce</a:t>
            </a:r>
            <a:r>
              <a:rPr lang="cs-CZ" altLang="cs-CZ" sz="3500" dirty="0"/>
              <a:t/>
            </a:r>
            <a:br>
              <a:rPr lang="cs-CZ" altLang="cs-CZ" sz="3500" dirty="0"/>
            </a:br>
            <a:endParaRPr lang="cs-CZ" altLang="cs-CZ" sz="3500" dirty="0"/>
          </a:p>
        </p:txBody>
      </p:sp>
      <p:sp>
        <p:nvSpPr>
          <p:cNvPr id="174083" name="Zástupný symbol pro obsah 2">
            <a:extLst>
              <a:ext uri="{FF2B5EF4-FFF2-40B4-BE49-F238E27FC236}">
                <a16:creationId xmlns:a16="http://schemas.microsoft.com/office/drawing/2014/main" id="{02E6269D-6E16-4FB4-9D98-661BA49099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3389" y="1773239"/>
            <a:ext cx="8785225" cy="2663825"/>
          </a:xfrm>
        </p:spPr>
        <p:txBody>
          <a:bodyPr>
            <a:normAutofit/>
          </a:bodyPr>
          <a:lstStyle/>
          <a:p>
            <a:pPr marL="365125" indent="-255588">
              <a:defRPr/>
            </a:pPr>
            <a:r>
              <a:rPr lang="cs-CZ" altLang="cs-CZ" sz="2200" dirty="0">
                <a:latin typeface="Century Schoolbook" panose="02040604050505020304" pitchFamily="18" charset="0"/>
              </a:rPr>
              <a:t>Podání vysoké dávky estrogenů, progestinů nebo jejich kombinace</a:t>
            </a:r>
          </a:p>
          <a:p>
            <a:pPr marL="365125" indent="-255588">
              <a:defRPr/>
            </a:pPr>
            <a:r>
              <a:rPr lang="cs-CZ" altLang="cs-CZ" sz="2200" dirty="0">
                <a:latin typeface="Century Schoolbook" panose="02040604050505020304" pitchFamily="18" charset="0"/>
              </a:rPr>
              <a:t>Cíl – zabránit uhnízdění oplodněného vajíčka v děložní sliznici</a:t>
            </a:r>
          </a:p>
          <a:p>
            <a:pPr marL="365125" indent="-255588">
              <a:defRPr/>
            </a:pPr>
            <a:r>
              <a:rPr lang="cs-CZ" altLang="cs-CZ" sz="2200" dirty="0">
                <a:latin typeface="Century Schoolbook" panose="02040604050505020304" pitchFamily="18" charset="0"/>
              </a:rPr>
              <a:t>Riziko otěhotnění se sníží na čtvrtinu</a:t>
            </a:r>
          </a:p>
          <a:p>
            <a:pPr marL="365125" indent="-255588">
              <a:defRPr/>
            </a:pPr>
            <a:r>
              <a:rPr lang="cs-CZ" altLang="cs-CZ" sz="2200" dirty="0">
                <a:latin typeface="Century Schoolbook" panose="02040604050505020304" pitchFamily="18" charset="0"/>
              </a:rPr>
              <a:t>Do 72 hodin - </a:t>
            </a:r>
            <a:r>
              <a:rPr lang="cs-CZ" altLang="cs-CZ" sz="2200" b="1" dirty="0">
                <a:latin typeface="Century Schoolbook" panose="02040604050505020304" pitchFamily="18" charset="0"/>
              </a:rPr>
              <a:t>volně prodejné s omezením </a:t>
            </a:r>
            <a:r>
              <a:rPr lang="cs-CZ" altLang="cs-CZ" sz="2200" dirty="0">
                <a:latin typeface="Century Schoolbook" panose="02040604050505020304" pitchFamily="18" charset="0"/>
              </a:rPr>
              <a:t>(400-600 Kč),</a:t>
            </a:r>
            <a:r>
              <a:rPr lang="cs-CZ" altLang="cs-CZ" sz="2200" b="1" dirty="0">
                <a:latin typeface="Century Schoolbook" panose="02040604050505020304" pitchFamily="18" charset="0"/>
              </a:rPr>
              <a:t> </a:t>
            </a:r>
            <a:r>
              <a:rPr lang="cs-CZ" altLang="cs-CZ" sz="2200" dirty="0">
                <a:latin typeface="Century Schoolbook" panose="02040604050505020304" pitchFamily="18" charset="0"/>
              </a:rPr>
              <a:t>do 5 dní (120 hod) </a:t>
            </a:r>
            <a:r>
              <a:rPr lang="cs-CZ" altLang="cs-CZ" sz="2200" dirty="0" err="1">
                <a:latin typeface="Century Schoolbook" panose="02040604050505020304" pitchFamily="18" charset="0"/>
              </a:rPr>
              <a:t>ellaOne</a:t>
            </a:r>
            <a:r>
              <a:rPr lang="cs-CZ" altLang="cs-CZ" sz="2200" dirty="0">
                <a:latin typeface="Century Schoolbook" panose="02040604050505020304" pitchFamily="18" charset="0"/>
              </a:rPr>
              <a:t> – </a:t>
            </a:r>
            <a:r>
              <a:rPr lang="cs-CZ" altLang="cs-CZ" sz="2200" b="1" dirty="0">
                <a:latin typeface="Century Schoolbook" panose="02040604050505020304" pitchFamily="18" charset="0"/>
              </a:rPr>
              <a:t>na recept </a:t>
            </a:r>
            <a:r>
              <a:rPr lang="cs-CZ" altLang="cs-CZ" sz="2200" dirty="0">
                <a:latin typeface="Century Schoolbook" panose="02040604050505020304" pitchFamily="18" charset="0"/>
              </a:rPr>
              <a:t>(kolem 500 Kč)</a:t>
            </a:r>
            <a:endParaRPr lang="cs-CZ" altLang="cs-CZ" sz="2200" b="1" dirty="0">
              <a:latin typeface="Century Schoolbook" panose="02040604050505020304" pitchFamily="18" charset="0"/>
            </a:endParaRPr>
          </a:p>
          <a:p>
            <a:pPr marL="365125" indent="-255588">
              <a:buNone/>
              <a:defRPr/>
            </a:pPr>
            <a:endParaRPr lang="cs-CZ" altLang="cs-CZ" sz="2200" dirty="0"/>
          </a:p>
          <a:p>
            <a:pPr marL="365125" indent="-255588">
              <a:defRPr/>
            </a:pPr>
            <a:endParaRPr lang="cs-CZ" altLang="cs-CZ" dirty="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351088" y="4457701"/>
            <a:ext cx="7993062" cy="1655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33797" name="Picture 5" descr="Escap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4651376"/>
            <a:ext cx="2303462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 descr="http://media.novinky.cz/252/102527-gallery1-dbja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1" y="4595814"/>
            <a:ext cx="24479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8" descr="Pack 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595813"/>
            <a:ext cx="2305050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339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4743D2A84CDF4BAB48D54C815D26EE" ma:contentTypeVersion="12" ma:contentTypeDescription="Vytvoří nový dokument" ma:contentTypeScope="" ma:versionID="7939e8c19e601385969536dc0bc0015a">
  <xsd:schema xmlns:xsd="http://www.w3.org/2001/XMLSchema" xmlns:xs="http://www.w3.org/2001/XMLSchema" xmlns:p="http://schemas.microsoft.com/office/2006/metadata/properties" xmlns:ns3="79b7b8bb-93ec-47cc-a1d6-47c5928ac23a" xmlns:ns4="89332cfc-b023-4904-b12a-69ce444ff898" targetNamespace="http://schemas.microsoft.com/office/2006/metadata/properties" ma:root="true" ma:fieldsID="0c455c7d887368613cfc0573370eb5a2" ns3:_="" ns4:_="">
    <xsd:import namespace="79b7b8bb-93ec-47cc-a1d6-47c5928ac23a"/>
    <xsd:import namespace="89332cfc-b023-4904-b12a-69ce444ff8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7b8bb-93ec-47cc-a1d6-47c5928ac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32cfc-b023-4904-b12a-69ce444ff8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4CE7C3-5CD0-46C1-8B77-B8F32D081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b7b8bb-93ec-47cc-a1d6-47c5928ac23a"/>
    <ds:schemaRef ds:uri="89332cfc-b023-4904-b12a-69ce444ff8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D8EA54-FCDE-4C53-BC95-F76FE7115B9B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89332cfc-b023-4904-b12a-69ce444ff898"/>
    <ds:schemaRef ds:uri="79b7b8bb-93ec-47cc-a1d6-47c5928ac23a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F70A0AB-9693-4175-B1F9-F3BB842973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1395</Words>
  <PresentationFormat>Širokoúhlá obrazovka</PresentationFormat>
  <Paragraphs>235</Paragraphs>
  <Slides>27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7" baseType="lpstr">
      <vt:lpstr>Microsoft YaHei</vt:lpstr>
      <vt:lpstr>Arial</vt:lpstr>
      <vt:lpstr>Calibri</vt:lpstr>
      <vt:lpstr>Calibri Light</vt:lpstr>
      <vt:lpstr>Century Schoolbook</vt:lpstr>
      <vt:lpstr>Tahoma</vt:lpstr>
      <vt:lpstr>Times New Roman</vt:lpstr>
      <vt:lpstr>Tw Cen MT</vt:lpstr>
      <vt:lpstr>Wingdings</vt:lpstr>
      <vt:lpstr>Motiv Office</vt:lpstr>
      <vt:lpstr>Zdravý životní styl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Antikoncepce</vt:lpstr>
      <vt:lpstr>Druhy a metody</vt:lpstr>
      <vt:lpstr>Postkoitální antikoncepce -intercepce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2020-07-28T16:37:17Z</dcterms:created>
  <dcterms:modified xsi:type="dcterms:W3CDTF">2020-10-23T12:00:54Z</dcterms:modified>
</cp:coreProperties>
</file>