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9665941-FC70-46C4-8E96-339615DF134E}">
          <p14:sldIdLst>
            <p14:sldId id="262"/>
          </p14:sldIdLst>
        </p14:section>
        <p14:section name="Oddíl bez názvu" id="{FFC3B0E5-8ADF-4605-B731-8CA6B9AD9732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2937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1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26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457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055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78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2413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1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236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58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5FEB5C-BBFF-4675-88A1-C2B661613ACD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18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Ošetřovatelská péče o ženu v těhotenství</a:t>
            </a:r>
            <a:r>
              <a:rPr lang="cs-CZ" sz="4000" smtClean="0"/>
              <a:t>, v průběhu </a:t>
            </a:r>
            <a:r>
              <a:rPr lang="cs-CZ" sz="4000" dirty="0" smtClean="0"/>
              <a:t>porodu a v období šestinedělí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Známky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Pravděpodobné známky </a:t>
            </a:r>
            <a:r>
              <a:rPr lang="cs-CZ" dirty="0" smtClean="0"/>
              <a:t>– </a:t>
            </a:r>
            <a:r>
              <a:rPr lang="cs-CZ" u="sng" dirty="0" smtClean="0"/>
              <a:t>známky vyvolané specificky graviditou </a:t>
            </a:r>
            <a:r>
              <a:rPr lang="cs-CZ" dirty="0" smtClean="0"/>
              <a:t>(Braunovo znamení, </a:t>
            </a:r>
            <a:r>
              <a:rPr lang="cs-CZ" dirty="0" err="1" smtClean="0"/>
              <a:t>Hegarovo</a:t>
            </a:r>
            <a:r>
              <a:rPr lang="cs-CZ" dirty="0" smtClean="0"/>
              <a:t> znamení, </a:t>
            </a:r>
            <a:r>
              <a:rPr lang="cs-CZ" dirty="0" err="1" smtClean="0"/>
              <a:t>Goodellovo</a:t>
            </a:r>
            <a:r>
              <a:rPr lang="cs-CZ" dirty="0" smtClean="0"/>
              <a:t> znamení, Piskáčkovo znamení, </a:t>
            </a:r>
            <a:r>
              <a:rPr lang="cs-CZ" dirty="0" err="1" smtClean="0"/>
              <a:t>Braxton-Hicksovy</a:t>
            </a:r>
            <a:r>
              <a:rPr lang="cs-CZ" dirty="0" smtClean="0"/>
              <a:t> kontrakce, zvětšení dělohy a břicha, balotování)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85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Známky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Jisté známky </a:t>
            </a:r>
            <a:r>
              <a:rPr lang="cs-CZ" dirty="0" smtClean="0"/>
              <a:t>– </a:t>
            </a:r>
            <a:r>
              <a:rPr lang="cs-CZ" u="sng" dirty="0" smtClean="0"/>
              <a:t>potvrzující diagnózu těhotenství </a:t>
            </a:r>
            <a:r>
              <a:rPr lang="cs-CZ" dirty="0" smtClean="0"/>
              <a:t>(ozvy plodu, pohyby plodu, průkaz laboratorních hodnot)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80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620688"/>
            <a:ext cx="7024744" cy="1143000"/>
          </a:xfrm>
        </p:spPr>
        <p:txBody>
          <a:bodyPr>
            <a:normAutofit/>
          </a:bodyPr>
          <a:lstStyle/>
          <a:p>
            <a:r>
              <a:rPr lang="cs-CZ" sz="3600" dirty="0"/>
              <a:t>Výpočet termínu porodu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609" y="1988840"/>
            <a:ext cx="6777317" cy="39136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omocí </a:t>
            </a:r>
            <a:r>
              <a:rPr lang="cs-CZ" dirty="0" err="1" smtClean="0"/>
              <a:t>gravidometru</a:t>
            </a:r>
            <a:r>
              <a:rPr lang="cs-CZ" dirty="0" smtClean="0"/>
              <a:t>, podle prvního dne poslední menstruace, prvních pohybů, fyzikálního vyšetření nebo ultrazvukem</a:t>
            </a:r>
          </a:p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prvního dne poslední menstruace -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Nägelovo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pravidlo </a:t>
            </a:r>
            <a:r>
              <a:rPr lang="cs-CZ" dirty="0" smtClean="0"/>
              <a:t>– od prvního dne poslední menstruace se odečtou 3 měsíce a připočítá se 7 dní.</a:t>
            </a:r>
          </a:p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prvních pohybů plodu </a:t>
            </a:r>
            <a:r>
              <a:rPr lang="cs-CZ" dirty="0" smtClean="0"/>
              <a:t>– u prvorodičky připočítáme 4,5 kalendářních měsíců; u vícerodičky připočítáme 5 kalendářních měsíců.</a:t>
            </a:r>
          </a:p>
        </p:txBody>
      </p:sp>
    </p:spTree>
    <p:extLst>
      <p:ext uri="{BB962C8B-B14F-4D97-AF65-F5344CB8AC3E}">
        <p14:creationId xmlns:p14="http://schemas.microsoft.com/office/powerpoint/2010/main" val="126415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 smtClean="0"/>
          </a:p>
          <a:p>
            <a:pPr marL="68580" indent="0" algn="ctr">
              <a:buNone/>
            </a:pPr>
            <a:r>
              <a:rPr lang="cs-CZ" sz="3200" dirty="0"/>
              <a:t>Obtíže v těhotenství</a:t>
            </a:r>
          </a:p>
        </p:txBody>
      </p:sp>
    </p:spTree>
    <p:extLst>
      <p:ext uri="{BB962C8B-B14F-4D97-AF65-F5344CB8AC3E}">
        <p14:creationId xmlns:p14="http://schemas.microsoft.com/office/powerpoint/2010/main" val="336673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692696"/>
            <a:ext cx="7024744" cy="1143000"/>
          </a:xfrm>
        </p:spPr>
        <p:txBody>
          <a:bodyPr>
            <a:normAutofit/>
          </a:bodyPr>
          <a:lstStyle/>
          <a:p>
            <a:r>
              <a:rPr lang="cs-CZ" sz="3000" dirty="0" err="1"/>
              <a:t>Nausea</a:t>
            </a:r>
            <a:r>
              <a:rPr lang="cs-CZ" sz="3000" dirty="0"/>
              <a:t>, zvracení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5600" y="1772816"/>
            <a:ext cx="7790712" cy="4800600"/>
          </a:xfrm>
        </p:spPr>
        <p:txBody>
          <a:bodyPr>
            <a:normAutofit/>
          </a:bodyPr>
          <a:lstStyle/>
          <a:p>
            <a:pPr marL="68580" indent="0">
              <a:buClrTx/>
              <a:buNone/>
            </a:pPr>
            <a:endParaRPr lang="cs-CZ" sz="2000" dirty="0"/>
          </a:p>
          <a:p>
            <a:r>
              <a:rPr lang="cs-CZ" sz="2000" dirty="0"/>
              <a:t>popisují se jako ranní nevolnosti (mohou se objevit v kteroukoli denní dobu)</a:t>
            </a:r>
          </a:p>
          <a:p>
            <a:r>
              <a:rPr lang="cs-CZ" sz="2000" dirty="0"/>
              <a:t>ženy si stěžují na nechuť k určitým pokrmům nebo zápachům</a:t>
            </a:r>
          </a:p>
          <a:p>
            <a:r>
              <a:rPr lang="cs-CZ" sz="2000" dirty="0"/>
              <a:t>nauzea začíná přibližně v 6. týdnu a přetrvává do konce I. trimestru. </a:t>
            </a:r>
          </a:p>
          <a:p>
            <a:r>
              <a:rPr lang="cs-CZ" sz="2000" dirty="0"/>
              <a:t>nauzeu mohou vyvolávat i emocionální problémy nebo poruchy trávicího systému </a:t>
            </a:r>
          </a:p>
          <a:p>
            <a:r>
              <a:rPr lang="cs-CZ" sz="2000" dirty="0"/>
              <a:t>porodní asistentka hlídá intenzitu zvracení, v případě patologie doporučí vyšetření lékařem</a:t>
            </a:r>
          </a:p>
        </p:txBody>
      </p:sp>
    </p:spTree>
    <p:extLst>
      <p:ext uri="{BB962C8B-B14F-4D97-AF65-F5344CB8AC3E}">
        <p14:creationId xmlns:p14="http://schemas.microsoft.com/office/powerpoint/2010/main" val="866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568" y="260648"/>
            <a:ext cx="7024744" cy="1143000"/>
          </a:xfrm>
        </p:spPr>
        <p:txBody>
          <a:bodyPr>
            <a:normAutofit/>
          </a:bodyPr>
          <a:lstStyle/>
          <a:p>
            <a:r>
              <a:rPr lang="cs-CZ" sz="3000" dirty="0"/>
              <a:t>Nauzea, zvracení (intervence)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7568" y="1484784"/>
            <a:ext cx="7790712" cy="480060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1800" dirty="0"/>
              <a:t>mít u lůžka stále zásobu potravin typu piškoty, suchý rohlík, chléb, suchary (sníst ještě před </a:t>
            </a:r>
            <a:r>
              <a:rPr lang="cs-CZ" sz="1800" dirty="0" err="1"/>
              <a:t>vstanutím</a:t>
            </a:r>
            <a:r>
              <a:rPr lang="cs-CZ" sz="1800" dirty="0"/>
              <a:t> z postele)</a:t>
            </a:r>
          </a:p>
          <a:p>
            <a:r>
              <a:rPr lang="cs-CZ" sz="1800" dirty="0"/>
              <a:t>požívat menší porce a častěji, vyvarovat se smaženým, mastným, tučným nebo kořeněným pokrmům se silným zápachem, tekutiny přijímat mezi stravou v menším množství a opakovaně.</a:t>
            </a:r>
          </a:p>
          <a:p>
            <a:r>
              <a:rPr lang="cs-CZ" sz="1800" dirty="0"/>
              <a:t>nepopíjet teplé tekutiny (dráždí žaludek), spíše studené (džusy, mátový čaj, zázvorový čaj, …) </a:t>
            </a:r>
          </a:p>
          <a:p>
            <a:r>
              <a:rPr lang="cs-CZ" sz="1800" dirty="0"/>
              <a:t>vyhýbat se vydýchanému a nevětranému prostoru, často pobývat na zdravém vzduchu a relaxovat </a:t>
            </a:r>
          </a:p>
          <a:p>
            <a:r>
              <a:rPr lang="cs-CZ" sz="1800" dirty="0"/>
              <a:t>v případě dojíždění do zaměstnání, je vhodná pracovní neschopnost na dobu odeznění příznaků </a:t>
            </a:r>
          </a:p>
          <a:p>
            <a:r>
              <a:rPr lang="cs-CZ" sz="1800" dirty="0"/>
              <a:t>lze použít vhodnou homeopatii po domluvě s homeopatem</a:t>
            </a:r>
          </a:p>
          <a:p>
            <a:r>
              <a:rPr lang="cs-CZ" sz="1800" dirty="0"/>
              <a:t>aromaterapie: nakapat éterický olej do kapesníku a inhalovat v případě nauzey – citrusové plody mandarinka, grep, citrón, limeta</a:t>
            </a:r>
          </a:p>
        </p:txBody>
      </p:sp>
    </p:spTree>
    <p:extLst>
      <p:ext uri="{BB962C8B-B14F-4D97-AF65-F5344CB8AC3E}">
        <p14:creationId xmlns:p14="http://schemas.microsoft.com/office/powerpoint/2010/main" val="61398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5600" y="476672"/>
            <a:ext cx="7024744" cy="1143000"/>
          </a:xfrm>
        </p:spPr>
        <p:txBody>
          <a:bodyPr>
            <a:normAutofit/>
          </a:bodyPr>
          <a:lstStyle/>
          <a:p>
            <a:r>
              <a:rPr lang="cs-CZ" sz="3000" dirty="0"/>
              <a:t>Pálení žáhy (pyróza)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1584" y="1772816"/>
            <a:ext cx="7862150" cy="4800600"/>
          </a:xfrm>
        </p:spPr>
        <p:txBody>
          <a:bodyPr>
            <a:normAutofit/>
          </a:bodyPr>
          <a:lstStyle/>
          <a:p>
            <a:r>
              <a:rPr lang="cs-CZ" sz="2200" dirty="0"/>
              <a:t>vyskytuje se většinou ve III. trimestru a posledních 14 dní před porodem</a:t>
            </a:r>
          </a:p>
          <a:p>
            <a:r>
              <a:rPr lang="cs-CZ" sz="2200" dirty="0"/>
              <a:t>kyselé žaludeční šťávy v těhotenství snadno stoupají do jícnu, těhotenské hormony uvolňují svalstvo žaludku, děloha tlačí na žaludek (žaludeční obsah se vrací zpět do jícnu)</a:t>
            </a:r>
          </a:p>
          <a:p>
            <a:r>
              <a:rPr lang="cs-CZ" sz="2200" dirty="0"/>
              <a:t>ruší matku při odpočinku, spánku, při pohybu</a:t>
            </a:r>
          </a:p>
          <a:p>
            <a:r>
              <a:rPr lang="cs-CZ" sz="2200" dirty="0"/>
              <a:t>příčina: hormonální změny a rostoucí děloha tlačící na žaludek</a:t>
            </a:r>
          </a:p>
        </p:txBody>
      </p:sp>
    </p:spTree>
    <p:extLst>
      <p:ext uri="{BB962C8B-B14F-4D97-AF65-F5344CB8AC3E}">
        <p14:creationId xmlns:p14="http://schemas.microsoft.com/office/powerpoint/2010/main" val="88311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3592" y="404664"/>
            <a:ext cx="7024744" cy="1143000"/>
          </a:xfrm>
        </p:spPr>
        <p:txBody>
          <a:bodyPr>
            <a:normAutofit/>
          </a:bodyPr>
          <a:lstStyle/>
          <a:p>
            <a:r>
              <a:rPr lang="cs-CZ" sz="3000" dirty="0"/>
              <a:t>Pyróza (intervence)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5600" y="1700808"/>
            <a:ext cx="7933588" cy="4800600"/>
          </a:xfrm>
        </p:spPr>
        <p:txBody>
          <a:bodyPr>
            <a:noAutofit/>
          </a:bodyPr>
          <a:lstStyle/>
          <a:p>
            <a:r>
              <a:rPr lang="cs-CZ" sz="2200" dirty="0"/>
              <a:t>přijímat stravu častěji, v malých dávkách, dobře rozkousat</a:t>
            </a:r>
          </a:p>
          <a:p>
            <a:r>
              <a:rPr lang="cs-CZ" sz="2200" dirty="0"/>
              <a:t>vyvarovat se sladkostí, kynutých těst, ostrých jídel, nadýmavé stravě, kávě, nápojům syceným CO</a:t>
            </a:r>
            <a:r>
              <a:rPr lang="cs-CZ" sz="2200" baseline="-25000" dirty="0"/>
              <a:t>2</a:t>
            </a:r>
          </a:p>
          <a:p>
            <a:r>
              <a:rPr lang="cs-CZ" sz="2200" dirty="0"/>
              <a:t>potraviny zmírňující obtíže: mandle, ořechy – neochucené, mléčné výrobky, fenyklový čaj</a:t>
            </a:r>
          </a:p>
          <a:p>
            <a:r>
              <a:rPr lang="cs-CZ" sz="2200" dirty="0"/>
              <a:t>nezvyšovat nitrobřišní tlak – např. zvedáním těžkých břemen (nákupy, děti, …)</a:t>
            </a:r>
          </a:p>
          <a:p>
            <a:r>
              <a:rPr lang="cs-CZ" sz="2200" dirty="0"/>
              <a:t>nejíst před spánkem, upravit polohu při odpočinku a spánku – zvednutí pod hlavou, tzv. </a:t>
            </a:r>
            <a:r>
              <a:rPr lang="cs-CZ" sz="2200" dirty="0" err="1"/>
              <a:t>polosed</a:t>
            </a:r>
            <a:endParaRPr lang="cs-CZ" sz="2200" dirty="0"/>
          </a:p>
          <a:p>
            <a:r>
              <a:rPr lang="cs-CZ" sz="2200" dirty="0"/>
              <a:t>užívání antacid (</a:t>
            </a:r>
            <a:r>
              <a:rPr lang="cs-CZ" sz="2200" dirty="0" err="1"/>
              <a:t>Rennie</a:t>
            </a:r>
            <a:r>
              <a:rPr 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531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836712"/>
            <a:ext cx="7024744" cy="1143000"/>
          </a:xfrm>
        </p:spPr>
        <p:txBody>
          <a:bodyPr>
            <a:normAutofit/>
          </a:bodyPr>
          <a:lstStyle/>
          <a:p>
            <a:r>
              <a:rPr lang="cs-CZ" sz="3000" dirty="0"/>
              <a:t>Citlivost prsů a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jsou způsobeny placentárními hormony, které stimulují růst </a:t>
            </a:r>
            <a:r>
              <a:rPr lang="cs-CZ" sz="2000" dirty="0" err="1"/>
              <a:t>duktálního</a:t>
            </a:r>
            <a:r>
              <a:rPr lang="cs-CZ" sz="2000" dirty="0"/>
              <a:t> systému a připravují ženu na kojení </a:t>
            </a:r>
          </a:p>
          <a:p>
            <a:r>
              <a:rPr lang="cs-CZ" sz="2000" dirty="0"/>
              <a:t>podobné změny se u některých žen objevují před menstruací, ne však vyznačené v takové míře</a:t>
            </a:r>
          </a:p>
          <a:p>
            <a:r>
              <a:rPr lang="cs-CZ" sz="2000" dirty="0"/>
              <a:t>nosit měkkou, pohodlnou podprsenku a vložky do podprsenky</a:t>
            </a:r>
          </a:p>
        </p:txBody>
      </p:sp>
    </p:spTree>
    <p:extLst>
      <p:ext uri="{BB962C8B-B14F-4D97-AF65-F5344CB8AC3E}">
        <p14:creationId xmlns:p14="http://schemas.microsoft.com/office/powerpoint/2010/main" val="246538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476672"/>
            <a:ext cx="7024744" cy="1143000"/>
          </a:xfrm>
        </p:spPr>
        <p:txBody>
          <a:bodyPr>
            <a:normAutofit/>
          </a:bodyPr>
          <a:lstStyle/>
          <a:p>
            <a:r>
              <a:rPr lang="cs-CZ" sz="3000" dirty="0"/>
              <a:t>Zácpa, nadýmání a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3" y="1916832"/>
            <a:ext cx="6777317" cy="4248472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Ve střevech dochází k pomalejšímu posunu stolice a tím k zahušťování, na konci těhotenství se přidává tlak velké dělohy = plynatost a obstipace.</a:t>
            </a:r>
          </a:p>
          <a:p>
            <a:r>
              <a:rPr lang="cs-CZ" sz="2000" dirty="0"/>
              <a:t>progesteron – zpomaluje, snižuje motilitu střev</a:t>
            </a:r>
          </a:p>
          <a:p>
            <a:r>
              <a:rPr lang="cs-CZ" sz="2000" dirty="0"/>
              <a:t>! na preparáty železa - vyšší riziko zácpy</a:t>
            </a:r>
          </a:p>
          <a:p>
            <a:r>
              <a:rPr lang="cs-CZ" sz="2000" dirty="0"/>
              <a:t>hodně pít (2 – </a:t>
            </a:r>
            <a:r>
              <a:rPr lang="cs-CZ" sz="2000" dirty="0" err="1"/>
              <a:t>2</a:t>
            </a:r>
            <a:r>
              <a:rPr lang="cs-CZ" sz="2000" dirty="0"/>
              <a:t>,5 l tekutin), dostatek listové zeleniny a vlákniny (ovoce, zelenina, švestky, meruňky, fíky, …), celozrnné pečivo, ovesné kaše, ovocné šťávy, pít minerálky s obsahem hořčíku, cvičení (plavání, chůze, těhotenská cvičení – </a:t>
            </a:r>
            <a:r>
              <a:rPr lang="cs-CZ" sz="2000" dirty="0" err="1"/>
              <a:t>gravidjóga</a:t>
            </a:r>
            <a:r>
              <a:rPr lang="cs-CZ" sz="2000" dirty="0"/>
              <a:t>, cvičení na míčích, břišní tance,…)</a:t>
            </a:r>
          </a:p>
          <a:p>
            <a:r>
              <a:rPr lang="cs-CZ" sz="2000" dirty="0"/>
              <a:t>nácvik </a:t>
            </a:r>
            <a:r>
              <a:rPr lang="cs-CZ" sz="2000" dirty="0" err="1"/>
              <a:t>vyprazdňovacího</a:t>
            </a:r>
            <a:r>
              <a:rPr lang="cs-CZ" sz="2000" dirty="0"/>
              <a:t> reflexu</a:t>
            </a:r>
          </a:p>
          <a:p>
            <a:pPr>
              <a:buNone/>
            </a:pPr>
            <a:r>
              <a:rPr lang="cs-CZ" sz="2000" dirty="0"/>
              <a:t>Pozn.: </a:t>
            </a:r>
            <a:r>
              <a:rPr lang="cs-CZ" sz="2000" dirty="0" err="1"/>
              <a:t>posl</a:t>
            </a:r>
            <a:r>
              <a:rPr lang="cs-CZ" sz="2000" dirty="0"/>
              <a:t>. řešení – glycerinové čípky</a:t>
            </a:r>
          </a:p>
        </p:txBody>
      </p:sp>
    </p:spTree>
    <p:extLst>
      <p:ext uri="{BB962C8B-B14F-4D97-AF65-F5344CB8AC3E}">
        <p14:creationId xmlns:p14="http://schemas.microsoft.com/office/powerpoint/2010/main" val="385856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41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12025" y="2420888"/>
            <a:ext cx="3313355" cy="1702160"/>
          </a:xfrm>
        </p:spPr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ěhotenství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0" y="5085185"/>
            <a:ext cx="3816424" cy="1260629"/>
          </a:xfrm>
        </p:spPr>
        <p:txBody>
          <a:bodyPr/>
          <a:lstStyle/>
          <a:p>
            <a:r>
              <a:rPr lang="cs-CZ" dirty="0" smtClean="0"/>
              <a:t>Mgr. Daniela Nedvědová, Ph.D.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013255"/>
            <a:ext cx="424338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548680"/>
            <a:ext cx="7024744" cy="1143000"/>
          </a:xfrm>
        </p:spPr>
        <p:txBody>
          <a:bodyPr>
            <a:normAutofit/>
          </a:bodyPr>
          <a:lstStyle/>
          <a:p>
            <a:r>
              <a:rPr lang="cs-CZ" sz="3000" dirty="0"/>
              <a:t>Nespavost a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3" y="1844824"/>
            <a:ext cx="6777317" cy="4320480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spát ve vyvětrané místnosti</a:t>
            </a:r>
          </a:p>
          <a:p>
            <a:r>
              <a:rPr lang="cs-CZ" sz="2000" dirty="0"/>
              <a:t> vypít hrnek vlažného mléka s medem, meduňkový čaj</a:t>
            </a:r>
          </a:p>
          <a:p>
            <a:r>
              <a:rPr lang="cs-CZ" sz="2000" dirty="0"/>
              <a:t>nejíst před spánkem těžká jídla</a:t>
            </a:r>
          </a:p>
          <a:p>
            <a:r>
              <a:rPr lang="cs-CZ" sz="2000" dirty="0"/>
              <a:t>doporučení teplé koupele s přidáním éterického oleje – heřmánek římský, levandule, geránie, mandarinka, růže apod.</a:t>
            </a:r>
          </a:p>
          <a:p>
            <a:r>
              <a:rPr lang="cs-CZ" sz="2000" dirty="0"/>
              <a:t>ke čtení před spánkem použít nenáročné texty</a:t>
            </a:r>
          </a:p>
          <a:p>
            <a:r>
              <a:rPr lang="cs-CZ" sz="2000" dirty="0"/>
              <a:t>využít partnerské masáže – masáže nohy éterickými oleji meduňka, levandule apod.</a:t>
            </a:r>
          </a:p>
          <a:p>
            <a:r>
              <a:rPr lang="cs-CZ" sz="2000" dirty="0"/>
              <a:t>volné oblečení na spaní</a:t>
            </a:r>
          </a:p>
          <a:p>
            <a:r>
              <a:rPr lang="cs-CZ" sz="2000" dirty="0"/>
              <a:t>kojící polštář v poloze na boku</a:t>
            </a:r>
          </a:p>
          <a:p>
            <a:r>
              <a:rPr lang="cs-CZ" sz="2000" dirty="0"/>
              <a:t>odpočívat během dne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31278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Poševní výtok a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zvýšená sekrece je v těhotenství normální, je způsoben hormonálními změnami. </a:t>
            </a:r>
          </a:p>
          <a:p>
            <a:r>
              <a:rPr lang="cs-CZ" sz="2000" dirty="0"/>
              <a:t>výtok je bělavého vzhledu a nezpůsobuje matce žádné obtíže ve smyslu pálení, bolest, krvácení, zapáchající výtok</a:t>
            </a:r>
          </a:p>
          <a:p>
            <a:r>
              <a:rPr lang="cs-CZ" sz="2000" dirty="0"/>
              <a:t>dbát na intimní hygienu (upřednostňovat sprchu) nosit bavlněné, prodyšné spodní prádlo (často měnit), vyhýbat se ochranným vložkám, neprovádět výplachy (pouze na doporučení lékaře, používat výrobky určené na intimní hygienu</a:t>
            </a:r>
          </a:p>
        </p:txBody>
      </p:sp>
    </p:spTree>
    <p:extLst>
      <p:ext uri="{BB962C8B-B14F-4D97-AF65-F5344CB8AC3E}">
        <p14:creationId xmlns:p14="http://schemas.microsoft.com/office/powerpoint/2010/main" val="850709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548680"/>
            <a:ext cx="7024744" cy="1143000"/>
          </a:xfrm>
        </p:spPr>
        <p:txBody>
          <a:bodyPr>
            <a:normAutofit/>
          </a:bodyPr>
          <a:lstStyle/>
          <a:p>
            <a:r>
              <a:rPr lang="cs-CZ" sz="3000" dirty="0"/>
              <a:t>Bolesti zad a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3" y="1988840"/>
            <a:ext cx="6777317" cy="4248472"/>
          </a:xfrm>
        </p:spPr>
        <p:txBody>
          <a:bodyPr>
            <a:normAutofit fontScale="85000" lnSpcReduction="20000"/>
          </a:bodyPr>
          <a:lstStyle/>
          <a:p>
            <a:r>
              <a:rPr lang="cs-CZ" sz="2600" dirty="0"/>
              <a:t>špatné držení těla vlivem zátěže rostoucí dělohy, mění se těžiště těla</a:t>
            </a:r>
          </a:p>
          <a:p>
            <a:r>
              <a:rPr lang="cs-CZ" sz="2600" dirty="0"/>
              <a:t>prohnutí páteře v oblasti beder</a:t>
            </a:r>
          </a:p>
          <a:p>
            <a:r>
              <a:rPr lang="cs-CZ" sz="2600" dirty="0"/>
              <a:t>pamatovat na správné držení těla</a:t>
            </a:r>
          </a:p>
          <a:p>
            <a:r>
              <a:rPr lang="cs-CZ" sz="2600" dirty="0"/>
              <a:t>nosit obuv s nízkým podpatkem</a:t>
            </a:r>
          </a:p>
          <a:p>
            <a:r>
              <a:rPr lang="cs-CZ" sz="2600" dirty="0"/>
              <a:t>při zvedání předmětu ze země se neohýbat, ale jít do dřepu</a:t>
            </a:r>
          </a:p>
          <a:p>
            <a:r>
              <a:rPr lang="cs-CZ" sz="2600" dirty="0"/>
              <a:t>sedět na měkkém podkladě – nejlépe používat k sezení míče. </a:t>
            </a:r>
          </a:p>
          <a:p>
            <a:r>
              <a:rPr lang="cs-CZ" sz="2600" dirty="0"/>
              <a:t>cvičit turecký sed, kroužení ramen, kroužení pánví</a:t>
            </a:r>
          </a:p>
          <a:p>
            <a:r>
              <a:rPr lang="cs-CZ" sz="2600" dirty="0"/>
              <a:t>při sedavém zaměstnání střídat s protažením a chůzí a obráceně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394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3592" y="908720"/>
            <a:ext cx="7498080" cy="868346"/>
          </a:xfrm>
        </p:spPr>
        <p:txBody>
          <a:bodyPr>
            <a:normAutofit/>
          </a:bodyPr>
          <a:lstStyle/>
          <a:p>
            <a:r>
              <a:rPr lang="cs-CZ" sz="3000" dirty="0"/>
              <a:t>Ortostatické otoky -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9576" y="1916832"/>
            <a:ext cx="7498080" cy="4637770"/>
          </a:xfrm>
        </p:spPr>
        <p:txBody>
          <a:bodyPr>
            <a:noAutofit/>
          </a:bodyPr>
          <a:lstStyle/>
          <a:p>
            <a:r>
              <a:rPr lang="cs-CZ" sz="1800" dirty="0"/>
              <a:t>způsobené zátěží, velkým váhovým přírůstkem, teplem a letním období</a:t>
            </a:r>
          </a:p>
          <a:p>
            <a:r>
              <a:rPr lang="cs-CZ" sz="1800" dirty="0"/>
              <a:t>nejčastěji se vyskytují na dolních končetinách</a:t>
            </a:r>
          </a:p>
          <a:p>
            <a:r>
              <a:rPr lang="cs-CZ" sz="1800" dirty="0"/>
              <a:t>vhodný je pohyb v těhotenství , i vhodné oblečení – nesmí přerušovat tok krve v dolních končetinách – podkolenky, ponožky se zdravotním lemem, nenosit pevné kalhotky škrtící v třísle</a:t>
            </a:r>
          </a:p>
          <a:p>
            <a:r>
              <a:rPr lang="cs-CZ" sz="1800" dirty="0"/>
              <a:t>odpočívat s mírně zvýšenými dolními končetinami. </a:t>
            </a:r>
          </a:p>
          <a:p>
            <a:r>
              <a:rPr lang="cs-CZ" sz="1800" dirty="0"/>
              <a:t>při sedavém zaměstnání se občas projít a obráceně</a:t>
            </a:r>
          </a:p>
          <a:p>
            <a:r>
              <a:rPr lang="cs-CZ" sz="1800" dirty="0"/>
              <a:t>nedávat nohu přes nohu, nesedat v tureckém sedu</a:t>
            </a:r>
          </a:p>
          <a:p>
            <a:r>
              <a:rPr lang="cs-CZ" sz="1800" dirty="0"/>
              <a:t>při stání na místě přenášet váhu z nohy na nohu</a:t>
            </a:r>
          </a:p>
          <a:p>
            <a:r>
              <a:rPr lang="cs-CZ" sz="1800" dirty="0"/>
              <a:t>k posílení prokrvení končetin využít střídavě chladnou a teplejší sprchu – způsobuje tzv. cévní gymnastiku (vasodilataci, vasokonstrikci)</a:t>
            </a:r>
          </a:p>
        </p:txBody>
      </p:sp>
    </p:spTree>
    <p:extLst>
      <p:ext uri="{BB962C8B-B14F-4D97-AF65-F5344CB8AC3E}">
        <p14:creationId xmlns:p14="http://schemas.microsoft.com/office/powerpoint/2010/main" val="79137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739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3"/>
            <a:ext cx="7056900" cy="3508977"/>
          </a:xfrm>
        </p:spPr>
        <p:txBody>
          <a:bodyPr/>
          <a:lstStyle/>
          <a:p>
            <a:r>
              <a:rPr lang="cs-CZ" dirty="0"/>
              <a:t>č</a:t>
            </a:r>
            <a:r>
              <a:rPr lang="cs-CZ" dirty="0" smtClean="0"/>
              <a:t>asově omezený, fyziologický proces</a:t>
            </a:r>
          </a:p>
          <a:p>
            <a:r>
              <a:rPr lang="cs-CZ" dirty="0"/>
              <a:t>d</a:t>
            </a:r>
            <a:r>
              <a:rPr lang="cs-CZ" dirty="0" smtClean="0"/>
              <a:t>élka 280 dní (40 ukončených týdnů, 10 lunárních měsíců)</a:t>
            </a:r>
          </a:p>
          <a:p>
            <a:r>
              <a:rPr lang="cs-CZ" dirty="0"/>
              <a:t>v</a:t>
            </a:r>
            <a:r>
              <a:rPr lang="cs-CZ" dirty="0" smtClean="0"/>
              <a:t>ývoj plodu, nového jedince</a:t>
            </a:r>
          </a:p>
          <a:p>
            <a:r>
              <a:rPr lang="cs-CZ" dirty="0"/>
              <a:t>z</a:t>
            </a:r>
            <a:r>
              <a:rPr lang="cs-CZ" dirty="0" smtClean="0"/>
              <a:t>ačíná oplodněním</a:t>
            </a:r>
          </a:p>
          <a:p>
            <a:r>
              <a:rPr lang="cs-CZ" dirty="0"/>
              <a:t>k</a:t>
            </a:r>
            <a:r>
              <a:rPr lang="cs-CZ" dirty="0" smtClean="0"/>
              <a:t>ončí porodem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07" y="4005065"/>
            <a:ext cx="3045718" cy="22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2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Těhotenství a trimestry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ozdělení dle délky na 3 trimestry</a:t>
            </a:r>
          </a:p>
          <a:p>
            <a:r>
              <a:rPr lang="cs-CZ" dirty="0"/>
              <a:t>j</a:t>
            </a:r>
            <a:r>
              <a:rPr lang="cs-CZ" dirty="0" smtClean="0"/>
              <a:t>eden trimestr = 13 kalendářních týdnů</a:t>
            </a:r>
          </a:p>
          <a:p>
            <a:r>
              <a:rPr lang="cs-CZ" dirty="0"/>
              <a:t>u</a:t>
            </a:r>
            <a:r>
              <a:rPr lang="cs-CZ" dirty="0" smtClean="0"/>
              <a:t> matky i plodu dochází ke specifickým změnám</a:t>
            </a:r>
          </a:p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trimestr </a:t>
            </a:r>
            <a:r>
              <a:rPr lang="cs-CZ" dirty="0" smtClean="0"/>
              <a:t>(1. – 12. týden těhotenství)</a:t>
            </a:r>
          </a:p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trimestr </a:t>
            </a:r>
            <a:r>
              <a:rPr lang="cs-CZ" dirty="0" smtClean="0"/>
              <a:t>(13. – 28. týden těhotenství)</a:t>
            </a:r>
          </a:p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trimestr </a:t>
            </a:r>
            <a:r>
              <a:rPr lang="cs-CZ" dirty="0" smtClean="0"/>
              <a:t>(29. – 40. týden těhotenství)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06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</a:t>
            </a:r>
            <a:r>
              <a:rPr lang="cs-CZ" dirty="0" err="1" smtClean="0"/>
              <a:t>ravida</a:t>
            </a:r>
            <a:r>
              <a:rPr lang="cs-CZ" dirty="0" smtClean="0"/>
              <a:t>;</a:t>
            </a:r>
          </a:p>
          <a:p>
            <a:r>
              <a:rPr lang="cs-CZ" dirty="0" err="1"/>
              <a:t>n</a:t>
            </a:r>
            <a:r>
              <a:rPr lang="cs-CZ" dirty="0" err="1" smtClean="0"/>
              <a:t>ulligravida</a:t>
            </a:r>
            <a:r>
              <a:rPr lang="cs-CZ" dirty="0" smtClean="0"/>
              <a:t>;</a:t>
            </a:r>
          </a:p>
          <a:p>
            <a:r>
              <a:rPr lang="cs-CZ" dirty="0" err="1"/>
              <a:t>p</a:t>
            </a:r>
            <a:r>
              <a:rPr lang="cs-CZ" dirty="0" err="1" smtClean="0"/>
              <a:t>rimigravida</a:t>
            </a:r>
            <a:r>
              <a:rPr lang="cs-CZ" dirty="0" smtClean="0"/>
              <a:t>;</a:t>
            </a:r>
          </a:p>
          <a:p>
            <a:r>
              <a:rPr lang="cs-CZ" dirty="0" err="1"/>
              <a:t>m</a:t>
            </a:r>
            <a:r>
              <a:rPr lang="cs-CZ" dirty="0" err="1" smtClean="0"/>
              <a:t>ultigravida</a:t>
            </a:r>
            <a:r>
              <a:rPr lang="cs-CZ" dirty="0" smtClean="0"/>
              <a:t>;</a:t>
            </a:r>
          </a:p>
          <a:p>
            <a:r>
              <a:rPr lang="cs-CZ" dirty="0"/>
              <a:t>p</a:t>
            </a:r>
            <a:r>
              <a:rPr lang="cs-CZ" dirty="0" smtClean="0"/>
              <a:t>ara;</a:t>
            </a:r>
          </a:p>
          <a:p>
            <a:r>
              <a:rPr lang="cs-CZ" dirty="0"/>
              <a:t>p</a:t>
            </a:r>
            <a:r>
              <a:rPr lang="cs-CZ" dirty="0" smtClean="0"/>
              <a:t>rimipara;</a:t>
            </a:r>
          </a:p>
          <a:p>
            <a:r>
              <a:rPr lang="cs-CZ" dirty="0" err="1"/>
              <a:t>m</a:t>
            </a:r>
            <a:r>
              <a:rPr lang="cs-CZ" dirty="0" err="1" smtClean="0"/>
              <a:t>ultipara</a:t>
            </a:r>
            <a:r>
              <a:rPr lang="cs-CZ" dirty="0" smtClean="0"/>
              <a:t>;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6169152" y="2313431"/>
            <a:ext cx="3959296" cy="3493008"/>
          </a:xfrm>
        </p:spPr>
        <p:txBody>
          <a:bodyPr/>
          <a:lstStyle/>
          <a:p>
            <a:r>
              <a:rPr lang="cs-CZ" dirty="0" err="1" smtClean="0"/>
              <a:t>nullipara</a:t>
            </a:r>
            <a:endParaRPr lang="cs-CZ" dirty="0" smtClean="0"/>
          </a:p>
          <a:p>
            <a:r>
              <a:rPr lang="cs-CZ" dirty="0" smtClean="0"/>
              <a:t>partus</a:t>
            </a:r>
          </a:p>
          <a:p>
            <a:r>
              <a:rPr lang="cs-CZ" dirty="0"/>
              <a:t>p</a:t>
            </a:r>
            <a:r>
              <a:rPr lang="cs-CZ" dirty="0" smtClean="0"/>
              <a:t>artus </a:t>
            </a:r>
            <a:r>
              <a:rPr lang="cs-CZ" dirty="0" err="1" smtClean="0"/>
              <a:t>praematurus</a:t>
            </a:r>
            <a:r>
              <a:rPr lang="cs-CZ" dirty="0" smtClean="0"/>
              <a:t>;</a:t>
            </a:r>
          </a:p>
          <a:p>
            <a:r>
              <a:rPr lang="cs-CZ" dirty="0" err="1"/>
              <a:t>p</a:t>
            </a:r>
            <a:r>
              <a:rPr lang="cs-CZ" dirty="0" err="1" smtClean="0"/>
              <a:t>otermínová</a:t>
            </a:r>
            <a:r>
              <a:rPr lang="cs-CZ" dirty="0" smtClean="0"/>
              <a:t> gravidita;</a:t>
            </a:r>
          </a:p>
          <a:p>
            <a:r>
              <a:rPr lang="cs-CZ" dirty="0"/>
              <a:t>a</a:t>
            </a:r>
            <a:r>
              <a:rPr lang="cs-CZ" dirty="0" smtClean="0"/>
              <a:t>bortus;</a:t>
            </a:r>
          </a:p>
          <a:p>
            <a:r>
              <a:rPr lang="cs-CZ" dirty="0"/>
              <a:t>g</a:t>
            </a:r>
            <a:r>
              <a:rPr lang="cs-CZ" dirty="0" smtClean="0"/>
              <a:t>estační věk;</a:t>
            </a:r>
          </a:p>
          <a:p>
            <a:r>
              <a:rPr lang="cs-CZ" dirty="0"/>
              <a:t>f</a:t>
            </a:r>
            <a:r>
              <a:rPr lang="cs-CZ" dirty="0" smtClean="0"/>
              <a:t>ertilizační věk;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00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Oplodnění (fertilizace)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</a:t>
            </a:r>
            <a:r>
              <a:rPr lang="cs-CZ" dirty="0" smtClean="0"/>
              <a:t>pojení mužské a ženské zárodečné buňky</a:t>
            </a:r>
          </a:p>
          <a:p>
            <a:r>
              <a:rPr lang="cs-CZ" dirty="0"/>
              <a:t>p</a:t>
            </a:r>
            <a:r>
              <a:rPr lang="cs-CZ" dirty="0" smtClean="0"/>
              <a:t>robíhá ve vejcovodu</a:t>
            </a:r>
          </a:p>
          <a:p>
            <a:pPr lvl="0">
              <a:buClr>
                <a:srgbClr val="B83D68"/>
              </a:buClr>
            </a:pPr>
            <a:r>
              <a:rPr lang="cs-CZ" dirty="0">
                <a:solidFill>
                  <a:srgbClr val="B13F9A"/>
                </a:solidFill>
              </a:rPr>
              <a:t>zygota, blastomera, morula</a:t>
            </a:r>
          </a:p>
          <a:p>
            <a:pPr lvl="0">
              <a:buClr>
                <a:srgbClr val="B83D68"/>
              </a:buClr>
            </a:pPr>
            <a:r>
              <a:rPr lang="cs-CZ" dirty="0">
                <a:solidFill>
                  <a:srgbClr val="B13F9A"/>
                </a:solidFill>
              </a:rPr>
              <a:t>6. – 7. den vstup embrya do dělohy</a:t>
            </a:r>
          </a:p>
          <a:p>
            <a:pPr lvl="0">
              <a:buClr>
                <a:srgbClr val="B83D68"/>
              </a:buClr>
            </a:pPr>
            <a:r>
              <a:rPr lang="cs-CZ" dirty="0">
                <a:solidFill>
                  <a:srgbClr val="B13F9A"/>
                </a:solidFill>
              </a:rPr>
              <a:t>vznik </a:t>
            </a:r>
            <a:r>
              <a:rPr lang="cs-CZ" dirty="0" smtClean="0">
                <a:solidFill>
                  <a:srgbClr val="B13F9A"/>
                </a:solidFill>
              </a:rPr>
              <a:t>blastocysty (vnitřní vrstva </a:t>
            </a:r>
            <a:r>
              <a:rPr lang="cs-CZ" dirty="0" err="1" smtClean="0">
                <a:solidFill>
                  <a:srgbClr val="B13F9A"/>
                </a:solidFill>
              </a:rPr>
              <a:t>embryoblast</a:t>
            </a:r>
            <a:r>
              <a:rPr lang="cs-CZ" dirty="0" smtClean="0">
                <a:solidFill>
                  <a:srgbClr val="B13F9A"/>
                </a:solidFill>
              </a:rPr>
              <a:t> / zevní vrstva trofoblast)</a:t>
            </a:r>
            <a:endParaRPr lang="cs-CZ" dirty="0" smtClean="0"/>
          </a:p>
          <a:p>
            <a:r>
              <a:rPr lang="cs-CZ" sz="1800" dirty="0"/>
              <a:t>zralé gamety mají omezenou životnost</a:t>
            </a:r>
          </a:p>
          <a:p>
            <a:r>
              <a:rPr lang="cs-CZ" sz="1800" dirty="0"/>
              <a:t>vajíčko přežívá 24 hodin</a:t>
            </a:r>
          </a:p>
          <a:p>
            <a:r>
              <a:rPr lang="cs-CZ" sz="1800" dirty="0"/>
              <a:t>spermie přežívají 24 – 72 hodin</a:t>
            </a:r>
          </a:p>
        </p:txBody>
      </p:sp>
    </p:spTree>
    <p:extLst>
      <p:ext uri="{BB962C8B-B14F-4D97-AF65-F5344CB8AC3E}">
        <p14:creationId xmlns:p14="http://schemas.microsoft.com/office/powerpoint/2010/main" val="54973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Oplodnění (fertilizace)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2392300"/>
            <a:ext cx="2902843" cy="377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2924944"/>
            <a:ext cx="3209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79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plodu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609" y="1988840"/>
            <a:ext cx="6777317" cy="410445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ělí se na 3 období (blastogeneze, embryogeneze, </a:t>
            </a:r>
            <a:r>
              <a:rPr lang="cs-CZ" dirty="0" err="1" smtClean="0"/>
              <a:t>fetogeneze</a:t>
            </a:r>
            <a:r>
              <a:rPr lang="cs-CZ" dirty="0" smtClean="0"/>
              <a:t>)</a:t>
            </a:r>
          </a:p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lastogeneze</a:t>
            </a:r>
            <a:r>
              <a:rPr lang="cs-CZ" dirty="0" smtClean="0"/>
              <a:t> – vývoj oplodněného vejce, trvá první 3 týdny po oplodnění</a:t>
            </a:r>
          </a:p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mbryogeneze</a:t>
            </a:r>
            <a:r>
              <a:rPr lang="cs-CZ" dirty="0" smtClean="0"/>
              <a:t> – založení orgánových systémů, vyživovacího systému, trvá od 3. do 8. týdne gravidity</a:t>
            </a:r>
          </a:p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etogeneze</a:t>
            </a:r>
            <a:r>
              <a:rPr lang="cs-CZ" dirty="0" smtClean="0"/>
              <a:t> – růst, zrání a funkční diferenciace, trvá  od 9. týdne do 40. týdne gravidity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19064"/>
            <a:ext cx="32131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60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Známky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ozdělujeme je do </a:t>
            </a:r>
            <a:r>
              <a:rPr lang="cs-CZ" u="sng" dirty="0" smtClean="0"/>
              <a:t>tří hlavních skupin</a:t>
            </a:r>
          </a:p>
          <a:p>
            <a:pPr marL="68580" indent="0">
              <a:buNone/>
            </a:pPr>
            <a:endParaRPr lang="cs-CZ" u="sng" dirty="0" smtClean="0"/>
          </a:p>
          <a:p>
            <a:pPr marL="68580" indent="0">
              <a:buNone/>
            </a:pP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Nejisté známky </a:t>
            </a:r>
            <a:r>
              <a:rPr lang="cs-CZ" dirty="0" smtClean="0"/>
              <a:t>– </a:t>
            </a:r>
            <a:r>
              <a:rPr lang="cs-CZ" u="sng" dirty="0" smtClean="0"/>
              <a:t>jedná se o celkové, nespecifické příznaky </a:t>
            </a:r>
            <a:r>
              <a:rPr lang="cs-CZ" dirty="0" smtClean="0"/>
              <a:t>(amenorea, změny prsou, nauzea, zvracení, změny pigmentace kůže, </a:t>
            </a:r>
            <a:r>
              <a:rPr lang="cs-CZ" dirty="0" err="1" smtClean="0"/>
              <a:t>polakisurie</a:t>
            </a:r>
            <a:r>
              <a:rPr lang="cs-CZ" dirty="0" smtClean="0"/>
              <a:t>, zvýšená únavnost, pajizévky (strie), pocit pohybů v podbřišku)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5224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8EA54-FCDE-4C53-BC95-F76FE7115B9B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89332cfc-b023-4904-b12a-69ce444ff898"/>
    <ds:schemaRef ds:uri="79b7b8bb-93ec-47cc-a1d6-47c5928ac23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1278</Words>
  <Application>Microsoft Office PowerPoint</Application>
  <PresentationFormat>Širokoúhlá obrazovka</PresentationFormat>
  <Paragraphs>138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Courier New</vt:lpstr>
      <vt:lpstr>Times New Roman</vt:lpstr>
      <vt:lpstr>Wingdings 2</vt:lpstr>
      <vt:lpstr>Motiv Office</vt:lpstr>
      <vt:lpstr>Austin</vt:lpstr>
      <vt:lpstr>Ošetřovatelská péče o ženu v těhotenství, v průběhu porodu a v období šestinedělí</vt:lpstr>
      <vt:lpstr>Těhotenství</vt:lpstr>
      <vt:lpstr>Definice těhotenství</vt:lpstr>
      <vt:lpstr>Těhotenství a trimestry</vt:lpstr>
      <vt:lpstr>Pojmy</vt:lpstr>
      <vt:lpstr>Oplodnění (fertilizace)</vt:lpstr>
      <vt:lpstr>Oplodnění (fertilizace)</vt:lpstr>
      <vt:lpstr>Vývoj plodu</vt:lpstr>
      <vt:lpstr>Známky těhotenství</vt:lpstr>
      <vt:lpstr>Známky těhotenství</vt:lpstr>
      <vt:lpstr>Známky těhotenství</vt:lpstr>
      <vt:lpstr>Výpočet termínu porodu</vt:lpstr>
      <vt:lpstr>Prezentace aplikace PowerPoint</vt:lpstr>
      <vt:lpstr>Nausea, zvracení</vt:lpstr>
      <vt:lpstr>Nauzea, zvracení (intervence)</vt:lpstr>
      <vt:lpstr>Pálení žáhy (pyróza)</vt:lpstr>
      <vt:lpstr>Pyróza (intervence)</vt:lpstr>
      <vt:lpstr>Citlivost prsů a intervence</vt:lpstr>
      <vt:lpstr>Zácpa, nadýmání a intervence</vt:lpstr>
      <vt:lpstr>Nespavost a intervence</vt:lpstr>
      <vt:lpstr>Poševní výtok a intervence</vt:lpstr>
      <vt:lpstr>Bolesti zad a intervence</vt:lpstr>
      <vt:lpstr>Ortostatické otoky - intervence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politické vědy</dc:title>
  <dc:creator>zem0003</dc:creator>
  <cp:lastModifiedBy>zem0003</cp:lastModifiedBy>
  <cp:revision>3</cp:revision>
  <dcterms:created xsi:type="dcterms:W3CDTF">2020-07-28T16:37:17Z</dcterms:created>
  <dcterms:modified xsi:type="dcterms:W3CDTF">2020-12-16T09:15:29Z</dcterms:modified>
</cp:coreProperties>
</file>