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F528C80-25E6-46C8-AC53-FB4E402EE3CE}">
          <p14:sldIdLst>
            <p14:sldId id="262"/>
          </p14:sldIdLst>
        </p14:section>
        <p14:section name="Oddíl bez názvu" id="{6E8686C1-A39E-4428-A167-9C6E439DD9D9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37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1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000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11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504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7009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80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8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5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61A578-6C3F-4B89-8D62-215AD800C6A5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770AE5-808F-4FAA-A69D-56CE20AA2C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Ošetřovatelská péče o ženu v těhotenství</a:t>
            </a:r>
            <a:r>
              <a:rPr lang="cs-CZ" sz="4000" smtClean="0"/>
              <a:t>, v průběhu </a:t>
            </a:r>
            <a:r>
              <a:rPr lang="cs-CZ" sz="4000" dirty="0" smtClean="0"/>
              <a:t>porodu a v období šestinedělí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„vyzpovídání“ těhotné ženy</a:t>
            </a:r>
          </a:p>
          <a:p>
            <a:r>
              <a:rPr lang="cs-CZ" dirty="0"/>
              <a:t>o</a:t>
            </a:r>
            <a:r>
              <a:rPr lang="cs-CZ" dirty="0" smtClean="0"/>
              <a:t>dhalení případných rizik</a:t>
            </a:r>
          </a:p>
          <a:p>
            <a:r>
              <a:rPr lang="cs-CZ" dirty="0" smtClean="0"/>
              <a:t>členění: rodinná anamnéza, osobní anamnéza, gynekologicko-porodnická anamnéza, farmakologická anamnéza, alergologická anamnéza, sociální anamnéza, pracovní anamnéza, nynější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18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Pravidelná </a:t>
            </a:r>
            <a:r>
              <a:rPr lang="cs-CZ" dirty="0"/>
              <a:t>v</a:t>
            </a:r>
            <a:r>
              <a:rPr lang="cs-CZ" dirty="0" smtClean="0"/>
              <a:t>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128908" cy="3508977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/>
              <a:t> = provádí se při každé návštěvě těhotné ženy v prenatální poradně</a:t>
            </a:r>
          </a:p>
          <a:p>
            <a:r>
              <a:rPr lang="cs-CZ" dirty="0"/>
              <a:t>s</a:t>
            </a:r>
            <a:r>
              <a:rPr lang="cs-CZ" dirty="0" smtClean="0"/>
              <a:t>běr anamnestických údajů</a:t>
            </a:r>
          </a:p>
          <a:p>
            <a:r>
              <a:rPr lang="cs-CZ" dirty="0"/>
              <a:t>z</a:t>
            </a:r>
            <a:r>
              <a:rPr lang="cs-CZ" dirty="0" smtClean="0"/>
              <a:t>evní vyšetření těhotné ženy</a:t>
            </a:r>
          </a:p>
          <a:p>
            <a:r>
              <a:rPr lang="cs-CZ" dirty="0"/>
              <a:t>u</a:t>
            </a:r>
            <a:r>
              <a:rPr lang="cs-CZ" dirty="0" smtClean="0"/>
              <a:t>rčení hmotnosti a krevního tlaku</a:t>
            </a:r>
          </a:p>
          <a:p>
            <a:r>
              <a:rPr lang="cs-CZ" dirty="0"/>
              <a:t>c</a:t>
            </a:r>
            <a:r>
              <a:rPr lang="cs-CZ" dirty="0" smtClean="0"/>
              <a:t>hemická analýza moči</a:t>
            </a:r>
          </a:p>
          <a:p>
            <a:r>
              <a:rPr lang="cs-CZ" dirty="0"/>
              <a:t>d</a:t>
            </a:r>
            <a:r>
              <a:rPr lang="cs-CZ" dirty="0" smtClean="0"/>
              <a:t>etekce známek vitality plodu</a:t>
            </a:r>
          </a:p>
          <a:p>
            <a:r>
              <a:rPr lang="cs-CZ" dirty="0" err="1"/>
              <a:t>b</a:t>
            </a:r>
            <a:r>
              <a:rPr lang="cs-CZ" dirty="0" err="1" smtClean="0"/>
              <a:t>imanuální</a:t>
            </a:r>
            <a:r>
              <a:rPr lang="cs-CZ" dirty="0" smtClean="0"/>
              <a:t> vaginální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77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Nepravidelná vyšetření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2"/>
            <a:ext cx="7200916" cy="3697636"/>
          </a:xfrm>
        </p:spPr>
        <p:txBody>
          <a:bodyPr>
            <a:normAutofit fontScale="92500"/>
          </a:bodyPr>
          <a:lstStyle/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prenatální poradna </a:t>
            </a:r>
            <a:r>
              <a:rPr lang="cs-CZ" b="1" dirty="0" smtClean="0"/>
              <a:t>(do konce 12. týdne gravidity) </a:t>
            </a:r>
            <a:r>
              <a:rPr lang="cs-CZ" dirty="0" smtClean="0"/>
              <a:t>- změření zevních pánevních rozměrů, výchozí hmotnost a tělesná výška ženy, biochemický </a:t>
            </a:r>
            <a:r>
              <a:rPr lang="cs-CZ" dirty="0" err="1" smtClean="0"/>
              <a:t>screening</a:t>
            </a:r>
            <a:r>
              <a:rPr lang="cs-CZ" dirty="0" smtClean="0"/>
              <a:t> vrozených vývojových vad (PAPP-A a beta-</a:t>
            </a:r>
            <a:r>
              <a:rPr lang="cs-CZ" dirty="0" err="1" smtClean="0"/>
              <a:t>hCG</a:t>
            </a:r>
            <a:r>
              <a:rPr lang="cs-CZ" dirty="0" smtClean="0"/>
              <a:t>)</a:t>
            </a:r>
          </a:p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Laboratorní vyšetření do </a:t>
            </a:r>
            <a:r>
              <a:rPr lang="cs-CZ" b="1" dirty="0" smtClean="0"/>
              <a:t>14+0 </a:t>
            </a:r>
            <a:r>
              <a:rPr lang="cs-CZ" dirty="0" smtClean="0"/>
              <a:t>- stanovení KS + </a:t>
            </a:r>
            <a:r>
              <a:rPr lang="cs-CZ" dirty="0" err="1" smtClean="0"/>
              <a:t>RhD</a:t>
            </a:r>
            <a:r>
              <a:rPr lang="cs-CZ" dirty="0" smtClean="0"/>
              <a:t> a </a:t>
            </a:r>
            <a:r>
              <a:rPr lang="cs-CZ" dirty="0" err="1" smtClean="0"/>
              <a:t>screening</a:t>
            </a:r>
            <a:r>
              <a:rPr lang="cs-CZ" dirty="0" smtClean="0"/>
              <a:t> </a:t>
            </a:r>
            <a:r>
              <a:rPr lang="cs-CZ" dirty="0" err="1" smtClean="0"/>
              <a:t>antierytrocytárních</a:t>
            </a:r>
            <a:r>
              <a:rPr lang="cs-CZ" dirty="0" smtClean="0"/>
              <a:t> protilátek, krevní obraz, sérologické vyšetření HIV, </a:t>
            </a:r>
            <a:r>
              <a:rPr lang="cs-CZ" dirty="0" err="1" smtClean="0"/>
              <a:t>HBsAg</a:t>
            </a:r>
            <a:r>
              <a:rPr lang="cs-CZ" dirty="0" smtClean="0"/>
              <a:t> a protilátek proti syfilis, glykémie na lačno, močový sediment ze střední porce moče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93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Nepravidelná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12. – 13. týden gravidity </a:t>
            </a:r>
            <a:r>
              <a:rPr lang="cs-CZ" dirty="0" smtClean="0"/>
              <a:t>–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ultrazvukový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vrozených vývojových vad </a:t>
            </a:r>
            <a:r>
              <a:rPr lang="cs-CZ" dirty="0" smtClean="0"/>
              <a:t>(měření </a:t>
            </a:r>
            <a:r>
              <a:rPr lang="cs-CZ" dirty="0" err="1" smtClean="0"/>
              <a:t>nuchální</a:t>
            </a:r>
            <a:r>
              <a:rPr lang="cs-CZ" dirty="0" smtClean="0"/>
              <a:t> </a:t>
            </a:r>
            <a:r>
              <a:rPr lang="cs-CZ" dirty="0" err="1" smtClean="0"/>
              <a:t>translucence</a:t>
            </a:r>
            <a:r>
              <a:rPr lang="cs-CZ" dirty="0" smtClean="0"/>
              <a:t> a nosní kosti, počet plodů, vitalita a biometrie plodu – CRL (datace těhotenství))</a:t>
            </a:r>
          </a:p>
          <a:p>
            <a:r>
              <a:rPr lang="cs-CZ" b="1" dirty="0" smtClean="0"/>
              <a:t>16. týden gravidity </a:t>
            </a:r>
            <a:r>
              <a:rPr lang="cs-CZ" dirty="0" smtClean="0"/>
              <a:t>–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biochemický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vrozených vývojových vad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1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772817"/>
            <a:ext cx="3528392" cy="20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24" y="4097873"/>
            <a:ext cx="3312368" cy="24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79620"/>
            <a:ext cx="3096344" cy="20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42" y="4001731"/>
            <a:ext cx="3494734" cy="25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5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Nepravidelná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18. – 22. týden gravidity </a:t>
            </a:r>
            <a:r>
              <a:rPr lang="cs-CZ" dirty="0" smtClean="0"/>
              <a:t>–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ultrazvukový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vrozených vývojových vad </a:t>
            </a:r>
            <a:r>
              <a:rPr lang="cs-CZ" dirty="0" smtClean="0"/>
              <a:t>(+ počet plodů, vitalita, biometrie plodu (BPD, HC, AC, FL), morfologie plodu, lokalizace placenty, množství plodové vody)</a:t>
            </a:r>
          </a:p>
          <a:p>
            <a:r>
              <a:rPr lang="cs-CZ" b="1" dirty="0" smtClean="0"/>
              <a:t>24. – 28. týden gravidity </a:t>
            </a:r>
            <a:r>
              <a:rPr lang="cs-CZ" dirty="0" smtClean="0"/>
              <a:t>–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orálně glukózo-toleranční test (OGTT)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20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Nepravidelná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28. týden gravidity </a:t>
            </a:r>
            <a:r>
              <a:rPr lang="cs-CZ" dirty="0" smtClean="0"/>
              <a:t>–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antepartální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profylaxe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RhD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aloimunizace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u </a:t>
            </a:r>
            <a:r>
              <a:rPr lang="cs-CZ" dirty="0" err="1" smtClean="0"/>
              <a:t>RhD</a:t>
            </a:r>
            <a:r>
              <a:rPr lang="cs-CZ" dirty="0" smtClean="0"/>
              <a:t>  negativních žen podáním Anti-D gamaglobulinu</a:t>
            </a:r>
          </a:p>
          <a:p>
            <a:r>
              <a:rPr lang="cs-CZ" b="1" dirty="0" smtClean="0"/>
              <a:t>30. – 32. týden </a:t>
            </a:r>
            <a:r>
              <a:rPr lang="cs-CZ" dirty="0" smtClean="0"/>
              <a:t>– vyš. krevního obrazu, protilátek proti syfilis, sérologické vyšetření HIV a </a:t>
            </a:r>
            <a:r>
              <a:rPr lang="cs-CZ" dirty="0" err="1" smtClean="0"/>
              <a:t>HBsAg</a:t>
            </a:r>
            <a:r>
              <a:rPr lang="cs-CZ" dirty="0" smtClean="0"/>
              <a:t> u rizikových skupin, vyšetření </a:t>
            </a:r>
            <a:r>
              <a:rPr lang="cs-CZ" dirty="0" err="1" smtClean="0"/>
              <a:t>erytrocytárních</a:t>
            </a:r>
            <a:r>
              <a:rPr lang="cs-CZ" dirty="0" smtClean="0"/>
              <a:t> protilátek u žen </a:t>
            </a:r>
            <a:r>
              <a:rPr lang="cs-CZ" dirty="0" err="1" smtClean="0"/>
              <a:t>Rh</a:t>
            </a:r>
            <a:r>
              <a:rPr lang="cs-CZ" dirty="0" smtClean="0"/>
              <a:t>-negativních,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ultrazvukový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44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Nepravidelná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36. – 38. týden gravidity </a:t>
            </a:r>
            <a:r>
              <a:rPr lang="cs-CZ" dirty="0" smtClean="0"/>
              <a:t>– mikrobiologický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stěr na detekci streptokoků skupiny B </a:t>
            </a:r>
            <a:r>
              <a:rPr lang="cs-CZ" dirty="0" smtClean="0"/>
              <a:t>v pochvě těhotné ženy</a:t>
            </a:r>
          </a:p>
          <a:p>
            <a:r>
              <a:rPr lang="cs-CZ" b="1" dirty="0" smtClean="0"/>
              <a:t>38. – 40. týden gravidity </a:t>
            </a:r>
            <a:r>
              <a:rPr lang="cs-CZ" dirty="0" smtClean="0"/>
              <a:t>–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kardiotokografický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non-stress test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19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97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84033" y="2492896"/>
            <a:ext cx="3313355" cy="1702160"/>
          </a:xfrm>
        </p:spPr>
        <p:txBody>
          <a:bodyPr/>
          <a:lstStyle/>
          <a:p>
            <a:r>
              <a:rPr lang="cs-CZ" dirty="0" smtClean="0"/>
              <a:t>Vyšetření v graviditě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0" y="5157193"/>
            <a:ext cx="3960440" cy="1260629"/>
          </a:xfrm>
        </p:spPr>
        <p:txBody>
          <a:bodyPr/>
          <a:lstStyle/>
          <a:p>
            <a:r>
              <a:rPr lang="cs-CZ" dirty="0" smtClean="0"/>
              <a:t>Mgr. Daniela Nedvědová, Ph.D.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314308"/>
            <a:ext cx="4147939" cy="27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501008"/>
            <a:ext cx="3533378" cy="27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1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elkové sledování těhotné ženy a vývoje plodu</a:t>
            </a:r>
          </a:p>
          <a:p>
            <a:r>
              <a:rPr lang="cs-CZ" dirty="0"/>
              <a:t>v</a:t>
            </a:r>
            <a:r>
              <a:rPr lang="cs-CZ" dirty="0" smtClean="0"/>
              <a:t>časné odhalení nepravidelností</a:t>
            </a:r>
          </a:p>
          <a:p>
            <a:r>
              <a:rPr lang="cs-CZ" dirty="0"/>
              <a:t>r</a:t>
            </a:r>
            <a:r>
              <a:rPr lang="cs-CZ" dirty="0" smtClean="0"/>
              <a:t>ozlišit fyziologické, rizikové a patologické těhotenství</a:t>
            </a:r>
          </a:p>
          <a:p>
            <a:r>
              <a:rPr lang="cs-CZ" dirty="0"/>
              <a:t>r</a:t>
            </a:r>
            <a:r>
              <a:rPr lang="cs-CZ" dirty="0" smtClean="0"/>
              <a:t>ozdělení těhotných žen do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50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Skupiny podle rizikovosti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128908" cy="3508977"/>
          </a:xfrm>
        </p:spPr>
        <p:txBody>
          <a:bodyPr>
            <a:normAutofit lnSpcReduction="10000"/>
          </a:bodyPr>
          <a:lstStyle/>
          <a:p>
            <a:pPr marL="525780" indent="-457200">
              <a:buAutoNum type="arabicPeriod"/>
            </a:pPr>
            <a:r>
              <a:rPr lang="cs-CZ" dirty="0" smtClean="0"/>
              <a:t>skupina </a:t>
            </a:r>
            <a:r>
              <a:rPr lang="cs-CZ" b="1" dirty="0" smtClean="0"/>
              <a:t>Těhotné s malým rizikem: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ěhotné ženy bez rizikových faktorů v anamnéze;</a:t>
            </a:r>
          </a:p>
          <a:p>
            <a:r>
              <a:rPr lang="cs-CZ" dirty="0"/>
              <a:t>v</a:t>
            </a:r>
            <a:r>
              <a:rPr lang="cs-CZ" dirty="0" smtClean="0"/>
              <a:t>ýsledky vyšetření jsou normální;</a:t>
            </a:r>
          </a:p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edná se o fyziologické těhotenství;</a:t>
            </a:r>
          </a:p>
          <a:p>
            <a:r>
              <a:rPr lang="cs-CZ" dirty="0"/>
              <a:t>f</a:t>
            </a:r>
            <a:r>
              <a:rPr lang="cs-CZ" dirty="0" smtClean="0"/>
              <a:t>rekvence prenatálních kontrol:</a:t>
            </a:r>
          </a:p>
          <a:p>
            <a:r>
              <a:rPr lang="cs-CZ" sz="2200" dirty="0"/>
              <a:t>d</a:t>
            </a:r>
            <a:r>
              <a:rPr lang="cs-CZ" sz="2200" dirty="0"/>
              <a:t>o 28. týdne v intervalu 4 – 6 týdnů;</a:t>
            </a:r>
          </a:p>
          <a:p>
            <a:r>
              <a:rPr lang="cs-CZ" sz="2200" dirty="0"/>
              <a:t>29. – 36. týden v intervalu 3 – 4 týdnů;</a:t>
            </a:r>
          </a:p>
          <a:p>
            <a:r>
              <a:rPr lang="cs-CZ" sz="2200" dirty="0"/>
              <a:t>o</a:t>
            </a:r>
            <a:r>
              <a:rPr lang="cs-CZ" sz="2200" dirty="0"/>
              <a:t>d 37. týdne do termínu porodu 1krát týdně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418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Skupiny podle rizikovosti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272924" cy="3508977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 startAt="2"/>
            </a:pPr>
            <a:r>
              <a:rPr lang="cs-CZ" dirty="0"/>
              <a:t>s</a:t>
            </a:r>
            <a:r>
              <a:rPr lang="cs-CZ" dirty="0" smtClean="0"/>
              <a:t>kupina</a:t>
            </a:r>
            <a:r>
              <a:rPr lang="cs-CZ" b="1" dirty="0" smtClean="0"/>
              <a:t> Těhotné se středním rizikem: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namnéza žen je zatížená rizikovými faktory;</a:t>
            </a:r>
          </a:p>
          <a:p>
            <a:r>
              <a:rPr lang="cs-CZ" dirty="0"/>
              <a:t>v</a:t>
            </a:r>
            <a:r>
              <a:rPr lang="cs-CZ" dirty="0" smtClean="0"/>
              <a:t>ýsledky vyšetření jsou normální, ale vyžadují opakování;</a:t>
            </a:r>
          </a:p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edná se o rizikové těhotenství;</a:t>
            </a:r>
          </a:p>
          <a:p>
            <a:r>
              <a:rPr lang="cs-CZ" dirty="0"/>
              <a:t>f</a:t>
            </a:r>
            <a:r>
              <a:rPr lang="cs-CZ" dirty="0" smtClean="0"/>
              <a:t>rekvence návštěv je závislá na aktuální zdravotním stavu ženy;</a:t>
            </a:r>
          </a:p>
          <a:p>
            <a:r>
              <a:rPr lang="cs-CZ" dirty="0"/>
              <a:t>r</a:t>
            </a:r>
            <a:r>
              <a:rPr lang="cs-CZ" dirty="0" smtClean="0"/>
              <a:t>ozsah a frekvenci kontrol určuje ošetřující gynekolog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79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Skupiny podle rizikovosti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 startAt="3"/>
            </a:pPr>
            <a:r>
              <a:rPr lang="cs-CZ" dirty="0"/>
              <a:t>s</a:t>
            </a:r>
            <a:r>
              <a:rPr lang="cs-CZ" dirty="0" smtClean="0"/>
              <a:t>kupina </a:t>
            </a:r>
            <a:r>
              <a:rPr lang="cs-CZ" b="1" dirty="0" smtClean="0"/>
              <a:t>Těhotné s vysokým rizikem; </a:t>
            </a:r>
          </a:p>
          <a:p>
            <a:r>
              <a:rPr lang="cs-CZ" dirty="0"/>
              <a:t>p</a:t>
            </a:r>
            <a:r>
              <a:rPr lang="cs-CZ" dirty="0" smtClean="0"/>
              <a:t>řítomnost patologických výsledků;</a:t>
            </a:r>
          </a:p>
          <a:p>
            <a:r>
              <a:rPr lang="cs-CZ" dirty="0"/>
              <a:t>p</a:t>
            </a:r>
            <a:r>
              <a:rPr lang="cs-CZ" dirty="0" smtClean="0"/>
              <a:t>řítomnost medicínského problému již na počátku gravidity;</a:t>
            </a:r>
          </a:p>
          <a:p>
            <a:r>
              <a:rPr lang="cs-CZ" dirty="0" smtClean="0"/>
              <a:t>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jedná se o patologické těhotenství;</a:t>
            </a:r>
          </a:p>
          <a:p>
            <a:r>
              <a:rPr lang="cs-CZ" dirty="0"/>
              <a:t>rozsah a frekvenci kontrol určuje ošetřující gynekolog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92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prenatální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632964" cy="3508977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rvní návštěva gynekologa v těhotenství 2 – 3 týdny po vynechání menstruace;</a:t>
            </a:r>
          </a:p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omplexní prenatální vyšetření:</a:t>
            </a:r>
          </a:p>
          <a:p>
            <a:pPr marL="68580" indent="0">
              <a:buNone/>
            </a:pPr>
            <a:r>
              <a:rPr lang="cs-CZ" dirty="0" smtClean="0"/>
              <a:t> - provést nejlépe do konce 12. týdne gravidity;</a:t>
            </a:r>
          </a:p>
          <a:p>
            <a:pPr marL="68580" indent="0">
              <a:buNone/>
            </a:pPr>
            <a:r>
              <a:rPr lang="cs-CZ" dirty="0" smtClean="0"/>
              <a:t> - diagnostika těhotenství</a:t>
            </a:r>
          </a:p>
          <a:p>
            <a:pPr marL="68580" indent="0">
              <a:buNone/>
            </a:pPr>
            <a:r>
              <a:rPr lang="cs-CZ" dirty="0" smtClean="0"/>
              <a:t> - vystavení těhotenské průkazky</a:t>
            </a:r>
          </a:p>
          <a:p>
            <a:pPr marL="68580" indent="0">
              <a:buNone/>
            </a:pPr>
            <a:r>
              <a:rPr lang="cs-CZ" dirty="0" smtClean="0"/>
              <a:t> - odběr anamnézy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86916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3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Těhotenský průkaz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okument pro zaznamenávání údajů o těhotné ženě a vývoji plodu;</a:t>
            </a:r>
          </a:p>
          <a:p>
            <a:r>
              <a:rPr lang="cs-CZ" dirty="0"/>
              <a:t>v</a:t>
            </a:r>
            <a:r>
              <a:rPr lang="cs-CZ" dirty="0" smtClean="0"/>
              <a:t>yplňuje lékař nebo porodní asistentka;</a:t>
            </a:r>
          </a:p>
          <a:p>
            <a:r>
              <a:rPr lang="cs-CZ" dirty="0"/>
              <a:t>z</a:t>
            </a:r>
            <a:r>
              <a:rPr lang="cs-CZ" dirty="0" smtClean="0"/>
              <a:t>aložené výsledky všech vyšetření;</a:t>
            </a:r>
          </a:p>
          <a:p>
            <a:r>
              <a:rPr lang="cs-CZ" dirty="0"/>
              <a:t>j</a:t>
            </a:r>
            <a:r>
              <a:rPr lang="cs-CZ" dirty="0" smtClean="0"/>
              <a:t>ednotný pro celou Českou republiku;</a:t>
            </a:r>
          </a:p>
          <a:p>
            <a:r>
              <a:rPr lang="cs-CZ" dirty="0"/>
              <a:t>t</a:t>
            </a:r>
            <a:r>
              <a:rPr lang="cs-CZ" dirty="0" smtClean="0"/>
              <a:t>ěhotná by jej měla nosit u sebe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88640"/>
            <a:ext cx="2699792" cy="18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5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2"/>
            <a:ext cx="4458072" cy="3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16632"/>
            <a:ext cx="401871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39" y="3237283"/>
            <a:ext cx="4891405" cy="34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093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79b7b8bb-93ec-47cc-a1d6-47c5928ac23a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9332cfc-b023-4904-b12a-69ce444ff89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623</Words>
  <Application>Microsoft Office PowerPoint</Application>
  <PresentationFormat>Širokoúhlá obrazovka</PresentationFormat>
  <Paragraphs>75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 2</vt:lpstr>
      <vt:lpstr>Motiv Office</vt:lpstr>
      <vt:lpstr>Austin</vt:lpstr>
      <vt:lpstr>Ošetřovatelská péče o ženu v těhotenství, v průběhu porodu a v období šestinedělí</vt:lpstr>
      <vt:lpstr>Vyšetření v graviditě</vt:lpstr>
      <vt:lpstr>Prenatální péče</vt:lpstr>
      <vt:lpstr>Skupiny podle rizikovosti těhotenství</vt:lpstr>
      <vt:lpstr>Skupiny podle rizikovosti těhotenství</vt:lpstr>
      <vt:lpstr>Skupiny podle rizikovosti těhotenství</vt:lpstr>
      <vt:lpstr>Vlastní prenatální vyšetření</vt:lpstr>
      <vt:lpstr>Těhotenský průkaz</vt:lpstr>
      <vt:lpstr>Prezentace aplikace PowerPoint</vt:lpstr>
      <vt:lpstr>Anamnéza</vt:lpstr>
      <vt:lpstr>Pravidelná vyšetření</vt:lpstr>
      <vt:lpstr>Nepravidelná vyšetření </vt:lpstr>
      <vt:lpstr>Nepravidelná vyšetření</vt:lpstr>
      <vt:lpstr>Prezentace aplikace PowerPoint</vt:lpstr>
      <vt:lpstr>Nepravidelná vyšetření</vt:lpstr>
      <vt:lpstr>Nepravidelná vyšetření</vt:lpstr>
      <vt:lpstr>Nepravidelná vyšetření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zem0003</dc:creator>
  <cp:lastModifiedBy>zem0003</cp:lastModifiedBy>
  <cp:revision>3</cp:revision>
  <dcterms:created xsi:type="dcterms:W3CDTF">2020-07-28T16:37:17Z</dcterms:created>
  <dcterms:modified xsi:type="dcterms:W3CDTF">2020-12-16T09:42:31Z</dcterms:modified>
</cp:coreProperties>
</file>