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388BFDC-7354-48D1-A894-B8BE04DFDB7B}">
          <p14:sldIdLst>
            <p14:sldId id="262"/>
          </p14:sldIdLst>
        </p14:section>
        <p14:section name="Oddíl bez názvu" id="{4EA55024-847D-4E08-9BE9-2158160432BB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476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15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36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64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5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19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2761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011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35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65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1C19CD-45D3-457D-9808-C81F078B71D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EC5F75D-8268-4C6F-920D-5921E0717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4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Ošetřovatelská péče o ženu v těhotenství</a:t>
            </a:r>
            <a:r>
              <a:rPr lang="cs-CZ" sz="4000" smtClean="0"/>
              <a:t>, v průběhu </a:t>
            </a:r>
            <a:r>
              <a:rPr lang="cs-CZ" sz="4000" dirty="0" smtClean="0"/>
              <a:t>porodu a v období šestinedělí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908720"/>
            <a:ext cx="7024744" cy="1143000"/>
          </a:xfrm>
        </p:spPr>
        <p:txBody>
          <a:bodyPr/>
          <a:lstStyle/>
          <a:p>
            <a:r>
              <a:rPr lang="cs-CZ" dirty="0" smtClean="0"/>
              <a:t>Složky výživy - tuky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67492" y="2323653"/>
            <a:ext cx="7560956" cy="350897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zásobní látka organismu</a:t>
            </a:r>
          </a:p>
          <a:p>
            <a:r>
              <a:rPr lang="cs-CZ" dirty="0" smtClean="0"/>
              <a:t>rozpouštějí se v nich vitaminy A, D, E, K</a:t>
            </a:r>
          </a:p>
          <a:p>
            <a:r>
              <a:rPr lang="cs-CZ" dirty="0"/>
              <a:t>k</a:t>
            </a:r>
            <a:r>
              <a:rPr lang="cs-CZ" dirty="0" smtClean="0"/>
              <a:t>valitní rostlinné oleje, čerstvé máslo, kvalitní margaríny</a:t>
            </a:r>
          </a:p>
          <a:p>
            <a:r>
              <a:rPr lang="cs-CZ" dirty="0" smtClean="0"/>
              <a:t>esenciální mastné kyseliny (</a:t>
            </a:r>
            <a:r>
              <a:rPr lang="cs-CZ" dirty="0" err="1" smtClean="0"/>
              <a:t>kys</a:t>
            </a:r>
            <a:r>
              <a:rPr lang="cs-CZ" dirty="0" smtClean="0"/>
              <a:t>. arachidonová)</a:t>
            </a:r>
          </a:p>
          <a:p>
            <a:r>
              <a:rPr lang="cs-CZ" dirty="0" smtClean="0"/>
              <a:t>důležité pro rozvoj nervové tkáně a mozek plodu</a:t>
            </a:r>
          </a:p>
          <a:p>
            <a:r>
              <a:rPr lang="cs-CZ" dirty="0" smtClean="0"/>
              <a:t>žloutek, listová zelenina, tučné ryby</a:t>
            </a:r>
          </a:p>
          <a:p>
            <a:r>
              <a:rPr lang="cs-CZ" dirty="0"/>
              <a:t>p</a:t>
            </a:r>
            <a:r>
              <a:rPr lang="cs-CZ" dirty="0" smtClean="0"/>
              <a:t>ozor na skryté tuky</a:t>
            </a:r>
          </a:p>
          <a:p>
            <a:pPr marL="68580" indent="0">
              <a:buNone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116632"/>
            <a:ext cx="25023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41694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Složky výživy – </a:t>
            </a:r>
            <a:r>
              <a:rPr lang="cs-CZ" dirty="0" smtClean="0"/>
              <a:t>vitaminy</a:t>
            </a:r>
            <a:r>
              <a:rPr lang="cs-CZ" dirty="0"/>
              <a:t>, minerály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344932" cy="3508977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 těhotenství zvýšená potřeba</a:t>
            </a:r>
          </a:p>
          <a:p>
            <a:r>
              <a:rPr lang="cs-CZ" dirty="0"/>
              <a:t>p</a:t>
            </a:r>
            <a:r>
              <a:rPr lang="cs-CZ" dirty="0" smtClean="0"/>
              <a:t>říjem 400 g ovoce a zeleniny denně</a:t>
            </a:r>
          </a:p>
          <a:p>
            <a:r>
              <a:rPr lang="cs-CZ" dirty="0" smtClean="0"/>
              <a:t>nejvýznamnější na vývoj plodu kyselina listová (folacin)</a:t>
            </a:r>
          </a:p>
          <a:p>
            <a:r>
              <a:rPr lang="cs-CZ" dirty="0" smtClean="0"/>
              <a:t>prenatální </a:t>
            </a:r>
            <a:r>
              <a:rPr lang="cs-CZ" dirty="0"/>
              <a:t>multivitaminové preparáty (</a:t>
            </a:r>
            <a:r>
              <a:rPr lang="cs-CZ" dirty="0" err="1"/>
              <a:t>Femibion</a:t>
            </a:r>
            <a:r>
              <a:rPr lang="cs-CZ" dirty="0"/>
              <a:t>, </a:t>
            </a:r>
            <a:r>
              <a:rPr lang="cs-CZ" dirty="0" err="1"/>
              <a:t>Mamavit</a:t>
            </a:r>
            <a:r>
              <a:rPr lang="cs-CZ" dirty="0"/>
              <a:t>, </a:t>
            </a:r>
            <a:r>
              <a:rPr lang="cs-CZ" dirty="0" err="1"/>
              <a:t>Gravital</a:t>
            </a:r>
            <a:r>
              <a:rPr lang="cs-CZ" dirty="0"/>
              <a:t>, </a:t>
            </a:r>
            <a:r>
              <a:rPr lang="cs-CZ" dirty="0" smtClean="0"/>
              <a:t>….) obsahují doporučenou denní dávku vitamínů a minerálů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44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listová (folacin)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2323652"/>
            <a:ext cx="6777317" cy="39856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důležitá pro dělení </a:t>
            </a:r>
            <a:r>
              <a:rPr lang="cs-CZ" dirty="0" smtClean="0"/>
              <a:t>buněk, snižuje </a:t>
            </a:r>
            <a:r>
              <a:rPr lang="cs-CZ" dirty="0"/>
              <a:t>výskyt defektů neurální </a:t>
            </a:r>
            <a:r>
              <a:rPr lang="cs-CZ" dirty="0" smtClean="0"/>
              <a:t>trubice (spina </a:t>
            </a:r>
            <a:r>
              <a:rPr lang="cs-CZ" dirty="0" err="1"/>
              <a:t>bifida</a:t>
            </a:r>
            <a:r>
              <a:rPr lang="cs-CZ" dirty="0"/>
              <a:t> nebo </a:t>
            </a:r>
            <a:r>
              <a:rPr lang="cs-CZ" dirty="0" smtClean="0"/>
              <a:t>anencefalie), je </a:t>
            </a:r>
            <a:r>
              <a:rPr lang="cs-CZ" dirty="0"/>
              <a:t>nezbytná pro správnou tvorbu a zrání červených a bílých krvinek v kostní </a:t>
            </a:r>
            <a:r>
              <a:rPr lang="cs-CZ" dirty="0" smtClean="0"/>
              <a:t>dřeni</a:t>
            </a:r>
          </a:p>
          <a:p>
            <a:r>
              <a:rPr lang="cs-CZ" dirty="0"/>
              <a:t>d</a:t>
            </a:r>
            <a:r>
              <a:rPr lang="cs-CZ" dirty="0" smtClean="0"/>
              <a:t>enní </a:t>
            </a:r>
            <a:r>
              <a:rPr lang="cs-CZ" dirty="0"/>
              <a:t>doporučená dávka pro těhotnou ženu je 400 </a:t>
            </a:r>
            <a:r>
              <a:rPr lang="cs-CZ" dirty="0" smtClean="0"/>
              <a:t>mikrogramů</a:t>
            </a:r>
          </a:p>
          <a:p>
            <a:r>
              <a:rPr lang="cs-CZ" dirty="0"/>
              <a:t>z</a:t>
            </a:r>
            <a:r>
              <a:rPr lang="cs-CZ" dirty="0" smtClean="0"/>
              <a:t>droj: játra</a:t>
            </a:r>
            <a:r>
              <a:rPr lang="cs-CZ" dirty="0"/>
              <a:t>, ledviny, fazole, listová zelenina, libové hovězí maso, brambory, celozrnný pšeničný chléb, sušená zrna a oříšky. </a:t>
            </a:r>
          </a:p>
        </p:txBody>
      </p:sp>
    </p:spTree>
    <p:extLst>
      <p:ext uri="{BB962C8B-B14F-4D97-AF65-F5344CB8AC3E}">
        <p14:creationId xmlns:p14="http://schemas.microsoft.com/office/powerpoint/2010/main" val="363418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Pitný režim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enní </a:t>
            </a:r>
            <a:r>
              <a:rPr lang="cs-CZ" dirty="0"/>
              <a:t>potřeba tekutin – 1500 – 2000 </a:t>
            </a:r>
            <a:r>
              <a:rPr lang="cs-CZ" dirty="0" smtClean="0"/>
              <a:t>ml</a:t>
            </a:r>
          </a:p>
          <a:p>
            <a:r>
              <a:rPr lang="cs-CZ" dirty="0" smtClean="0"/>
              <a:t>polotučné mléko nebo </a:t>
            </a:r>
            <a:r>
              <a:rPr lang="cs-CZ" dirty="0"/>
              <a:t>podmáslí, </a:t>
            </a:r>
            <a:r>
              <a:rPr lang="cs-CZ" dirty="0" smtClean="0"/>
              <a:t>kefír, minerální </a:t>
            </a:r>
            <a:r>
              <a:rPr lang="cs-CZ" dirty="0"/>
              <a:t>vody, které obsahují hořčík, bylinné čaje, méně slazené ovocné šťávy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90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Péče o kůži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2"/>
            <a:ext cx="7056900" cy="39136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těhotenské hormonální změny ovlivňují kůži, vlasy a nehty</a:t>
            </a:r>
          </a:p>
          <a:p>
            <a:r>
              <a:rPr lang="cs-CZ" dirty="0" err="1"/>
              <a:t>h</a:t>
            </a:r>
            <a:r>
              <a:rPr lang="cs-CZ" dirty="0" err="1" smtClean="0"/>
              <a:t>yperpigmentace</a:t>
            </a:r>
            <a:r>
              <a:rPr lang="cs-CZ" dirty="0" smtClean="0"/>
              <a:t> (chloasma </a:t>
            </a:r>
            <a:r>
              <a:rPr lang="cs-CZ" dirty="0" err="1" smtClean="0"/>
              <a:t>uterinum</a:t>
            </a:r>
            <a:r>
              <a:rPr lang="cs-CZ" dirty="0" smtClean="0"/>
              <a:t>, </a:t>
            </a:r>
            <a:r>
              <a:rPr lang="cs-CZ" dirty="0" err="1" smtClean="0"/>
              <a:t>melasma</a:t>
            </a:r>
            <a:r>
              <a:rPr lang="cs-CZ" dirty="0" smtClean="0"/>
              <a:t>, linea </a:t>
            </a:r>
            <a:r>
              <a:rPr lang="cs-CZ" dirty="0" err="1" smtClean="0"/>
              <a:t>fusca</a:t>
            </a:r>
            <a:r>
              <a:rPr lang="cs-CZ" dirty="0" smtClean="0"/>
              <a:t>)</a:t>
            </a:r>
          </a:p>
          <a:p>
            <a:r>
              <a:rPr lang="cs-CZ" dirty="0"/>
              <a:t>p</a:t>
            </a:r>
            <a:r>
              <a:rPr lang="cs-CZ" dirty="0" smtClean="0"/>
              <a:t>avoučkové névy</a:t>
            </a:r>
          </a:p>
          <a:p>
            <a:r>
              <a:rPr lang="cs-CZ" dirty="0"/>
              <a:t>v</a:t>
            </a:r>
            <a:r>
              <a:rPr lang="cs-CZ" dirty="0" smtClean="0"/>
              <a:t>arixy</a:t>
            </a:r>
          </a:p>
          <a:p>
            <a:r>
              <a:rPr lang="cs-CZ" dirty="0"/>
              <a:t>h</a:t>
            </a:r>
            <a:r>
              <a:rPr lang="cs-CZ" dirty="0" smtClean="0"/>
              <a:t>emoroidy</a:t>
            </a:r>
          </a:p>
          <a:p>
            <a:r>
              <a:rPr lang="cs-CZ" dirty="0"/>
              <a:t>z</a:t>
            </a:r>
            <a:r>
              <a:rPr lang="cs-CZ" dirty="0" smtClean="0"/>
              <a:t>měny růstu vlasů a nehtů</a:t>
            </a:r>
          </a:p>
          <a:p>
            <a:r>
              <a:rPr lang="cs-CZ" dirty="0" err="1"/>
              <a:t>s</a:t>
            </a:r>
            <a:r>
              <a:rPr lang="cs-CZ" dirty="0" err="1" smtClean="0"/>
              <a:t>triae</a:t>
            </a:r>
            <a:r>
              <a:rPr lang="cs-CZ" dirty="0" smtClean="0"/>
              <a:t> </a:t>
            </a:r>
            <a:r>
              <a:rPr lang="cs-CZ" dirty="0" err="1" smtClean="0"/>
              <a:t>distensae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ožní změny po porodu mizí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34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Péče o vlasy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2"/>
            <a:ext cx="7200916" cy="38416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 </a:t>
            </a:r>
            <a:r>
              <a:rPr lang="cs-CZ" dirty="0"/>
              <a:t>2. – 3. měsíce dochází vlivem hormonů ke stimulaci růstu </a:t>
            </a:r>
            <a:r>
              <a:rPr lang="cs-CZ" dirty="0" smtClean="0"/>
              <a:t>vlasů</a:t>
            </a:r>
          </a:p>
          <a:p>
            <a:r>
              <a:rPr lang="cs-CZ" dirty="0"/>
              <a:t>v</a:t>
            </a:r>
            <a:r>
              <a:rPr lang="cs-CZ" dirty="0" smtClean="0"/>
              <a:t>lasy </a:t>
            </a:r>
            <a:r>
              <a:rPr lang="cs-CZ" dirty="0"/>
              <a:t>mění v </a:t>
            </a:r>
            <a:r>
              <a:rPr lang="cs-CZ" dirty="0" smtClean="0"/>
              <a:t>těhotenství </a:t>
            </a:r>
            <a:r>
              <a:rPr lang="cs-CZ" dirty="0"/>
              <a:t>svou </a:t>
            </a:r>
            <a:r>
              <a:rPr lang="cs-CZ" dirty="0" smtClean="0"/>
              <a:t>kvalitu</a:t>
            </a:r>
          </a:p>
          <a:p>
            <a:r>
              <a:rPr lang="cs-CZ" dirty="0"/>
              <a:t>v</a:t>
            </a:r>
            <a:r>
              <a:rPr lang="cs-CZ" dirty="0" smtClean="0"/>
              <a:t>livem </a:t>
            </a:r>
            <a:r>
              <a:rPr lang="cs-CZ" dirty="0"/>
              <a:t>hormonů – estrogenu, který je v těhotenství dostatečně vylučován, se zlepšuje kvalita suchých a roztřepených vlasů a zpomaluje se jejich přirozené </a:t>
            </a:r>
            <a:r>
              <a:rPr lang="cs-CZ" dirty="0" smtClean="0"/>
              <a:t>vypadávání</a:t>
            </a:r>
          </a:p>
          <a:p>
            <a:r>
              <a:rPr lang="cs-CZ" dirty="0"/>
              <a:t>m</a:t>
            </a:r>
            <a:r>
              <a:rPr lang="cs-CZ" dirty="0" smtClean="0"/>
              <a:t>astné </a:t>
            </a:r>
            <a:r>
              <a:rPr lang="cs-CZ" dirty="0"/>
              <a:t>vlasy se někdy zhoršují. Naopak po porodu dochází ke zvýšenému vypadávání </a:t>
            </a:r>
            <a:r>
              <a:rPr lang="cs-CZ" dirty="0" smtClean="0"/>
              <a:t>vlasů </a:t>
            </a:r>
          </a:p>
          <a:p>
            <a:r>
              <a:rPr lang="cs-CZ" dirty="0"/>
              <a:t>s</a:t>
            </a:r>
            <a:r>
              <a:rPr lang="cs-CZ" dirty="0" smtClean="0"/>
              <a:t>tav </a:t>
            </a:r>
            <a:r>
              <a:rPr lang="cs-CZ" dirty="0"/>
              <a:t>se upravuje a vlasy dorůstají do jednoho roku po </a:t>
            </a:r>
            <a:r>
              <a:rPr lang="cs-CZ" dirty="0" smtClean="0"/>
              <a:t>porodu, na </a:t>
            </a:r>
            <a:r>
              <a:rPr lang="cs-CZ" dirty="0"/>
              <a:t>tento stav neexistuje </a:t>
            </a:r>
            <a:r>
              <a:rPr lang="cs-CZ" dirty="0" smtClean="0"/>
              <a:t>léčba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80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Péče o nehty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těhotenství se mohou na nehtech vyskytovat různé příčné rýhy, bílé skvrnky, může docházet k zeslabení, třepení a zvýšené </a:t>
            </a:r>
            <a:r>
              <a:rPr lang="cs-CZ" dirty="0" smtClean="0"/>
              <a:t>lámavosti</a:t>
            </a:r>
          </a:p>
          <a:p>
            <a:r>
              <a:rPr lang="cs-CZ" dirty="0" smtClean="0"/>
              <a:t>změny </a:t>
            </a:r>
            <a:r>
              <a:rPr lang="cs-CZ" dirty="0"/>
              <a:t>jsou většinou přechodné a nevyžadují </a:t>
            </a:r>
            <a:r>
              <a:rPr lang="cs-CZ" dirty="0" smtClean="0"/>
              <a:t>léčbu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12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Péče o dutinu ústní a chrup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běžná součást </a:t>
            </a:r>
            <a:r>
              <a:rPr lang="cs-CZ" dirty="0"/>
              <a:t>předporodní </a:t>
            </a:r>
            <a:r>
              <a:rPr lang="cs-CZ" dirty="0" smtClean="0"/>
              <a:t>přípravy </a:t>
            </a:r>
          </a:p>
          <a:p>
            <a:r>
              <a:rPr lang="cs-CZ" dirty="0"/>
              <a:t>h</a:t>
            </a:r>
            <a:r>
              <a:rPr lang="cs-CZ" dirty="0" smtClean="0"/>
              <a:t>lavní důraz – profylaxe a prevence </a:t>
            </a:r>
          </a:p>
          <a:p>
            <a:r>
              <a:rPr lang="cs-CZ" dirty="0"/>
              <a:t>s</a:t>
            </a:r>
            <a:r>
              <a:rPr lang="cs-CZ" dirty="0" smtClean="0"/>
              <a:t>oučástí </a:t>
            </a:r>
            <a:r>
              <a:rPr lang="cs-CZ" dirty="0"/>
              <a:t>zubní péče v průběhu </a:t>
            </a:r>
            <a:r>
              <a:rPr lang="cs-CZ" dirty="0" smtClean="0"/>
              <a:t>gravidity </a:t>
            </a:r>
            <a:r>
              <a:rPr lang="cs-CZ" dirty="0"/>
              <a:t>jsou preventivní prohlídky, </a:t>
            </a: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všeobecně známo, že kolísání hladin hormonů se během těhotenství projevuje na změnách </a:t>
            </a:r>
            <a:r>
              <a:rPr lang="cs-CZ" dirty="0" err="1" smtClean="0"/>
              <a:t>parodontu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těhotenství je větší kazivost </a:t>
            </a:r>
            <a:r>
              <a:rPr lang="cs-CZ" dirty="0" smtClean="0"/>
              <a:t>zubů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10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Oblečení a obuv v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060848"/>
            <a:ext cx="7200916" cy="44644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užívat </a:t>
            </a:r>
            <a:r>
              <a:rPr lang="cs-CZ" dirty="0"/>
              <a:t>pohodlnou obuv, ve které noha pevně drží, která má široký podpatek, nebo malý podpatek vysoký maximálně 2-3 </a:t>
            </a:r>
            <a:r>
              <a:rPr lang="cs-CZ" dirty="0" smtClean="0"/>
              <a:t>cm</a:t>
            </a:r>
          </a:p>
          <a:p>
            <a:r>
              <a:rPr lang="cs-CZ" dirty="0" smtClean="0"/>
              <a:t>nenosit </a:t>
            </a:r>
            <a:r>
              <a:rPr lang="cs-CZ" dirty="0"/>
              <a:t>pantofle, otevřené sandály, protože v nich noha pevně nedrží a je zde riziko větších pádů nebo vymknutí </a:t>
            </a:r>
            <a:r>
              <a:rPr lang="cs-CZ" dirty="0" smtClean="0"/>
              <a:t>končetiny </a:t>
            </a:r>
          </a:p>
          <a:p>
            <a:r>
              <a:rPr lang="cs-CZ" dirty="0" smtClean="0"/>
              <a:t>je </a:t>
            </a:r>
            <a:r>
              <a:rPr lang="cs-CZ" dirty="0"/>
              <a:t>vhodné si koupit boty o číslo větší, než těhotná žena běžně </a:t>
            </a:r>
            <a:r>
              <a:rPr lang="cs-CZ" dirty="0" smtClean="0"/>
              <a:t>nosí</a:t>
            </a:r>
          </a:p>
          <a:p>
            <a:r>
              <a:rPr lang="cs-CZ" dirty="0"/>
              <a:t>š</a:t>
            </a:r>
            <a:r>
              <a:rPr lang="cs-CZ" dirty="0" smtClean="0"/>
              <a:t>aty </a:t>
            </a:r>
            <a:r>
              <a:rPr lang="cs-CZ" dirty="0"/>
              <a:t>by měly být volné, vzdušné a přiměřené počasí, nemají dovolit </a:t>
            </a:r>
            <a:r>
              <a:rPr lang="cs-CZ" dirty="0" smtClean="0"/>
              <a:t>prochlazení</a:t>
            </a:r>
            <a:r>
              <a:rPr lang="cs-CZ" dirty="0"/>
              <a:t>, ani způsobovat </a:t>
            </a:r>
            <a:r>
              <a:rPr lang="cs-CZ" dirty="0" smtClean="0"/>
              <a:t>přehřátí</a:t>
            </a:r>
          </a:p>
          <a:p>
            <a:r>
              <a:rPr lang="cs-CZ" dirty="0"/>
              <a:t>d</a:t>
            </a:r>
            <a:r>
              <a:rPr lang="cs-CZ" dirty="0" smtClean="0"/>
              <a:t>ůležitá je podprsenka</a:t>
            </a:r>
            <a:r>
              <a:rPr lang="cs-CZ" dirty="0"/>
              <a:t>, která dá prsům řádnou </a:t>
            </a:r>
            <a:r>
              <a:rPr lang="cs-CZ" dirty="0" smtClean="0"/>
              <a:t>podporu</a:t>
            </a:r>
          </a:p>
          <a:p>
            <a:r>
              <a:rPr lang="cs-CZ" dirty="0"/>
              <a:t>e</a:t>
            </a:r>
            <a:r>
              <a:rPr lang="cs-CZ" dirty="0" smtClean="0"/>
              <a:t>xistence specializovaných </a:t>
            </a:r>
            <a:r>
              <a:rPr lang="cs-CZ" dirty="0"/>
              <a:t>prodejen, které nabízejí široký sortiment oděvů i obuvi navržených a vyvinutých speciálně pro těhotné </a:t>
            </a:r>
            <a:r>
              <a:rPr lang="cs-CZ" dirty="0" smtClean="0"/>
              <a:t>ženy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5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Odpočinek a spánek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spánek: min. 8 hodin v noci a 2 hodiny přes den</a:t>
            </a:r>
          </a:p>
          <a:p>
            <a:r>
              <a:rPr lang="cs-CZ" dirty="0" smtClean="0"/>
              <a:t>obnova tělesných a duševních sil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2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Životospráva v těhotenství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0" y="5013177"/>
            <a:ext cx="3744416" cy="884557"/>
          </a:xfrm>
        </p:spPr>
        <p:txBody>
          <a:bodyPr/>
          <a:lstStyle/>
          <a:p>
            <a:r>
              <a:rPr lang="cs-CZ" dirty="0" smtClean="0"/>
              <a:t>Mgr. Daniela Nedvědová, Ph.D.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0"/>
            <a:ext cx="3816424" cy="26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3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Tělesná aktivita, sport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těhotenství se doporučuje, pokud probíhá těhotenství bez jakýkoliv potíží</a:t>
            </a:r>
          </a:p>
          <a:p>
            <a:r>
              <a:rPr lang="cs-CZ" dirty="0" smtClean="0"/>
              <a:t>nedoporučuje se účastnit se sportovních závodů, ani nevykonávat sporty, kde hrozí riziko pádů, otřesů</a:t>
            </a:r>
          </a:p>
          <a:p>
            <a:r>
              <a:rPr lang="cs-CZ" dirty="0" smtClean="0"/>
              <a:t>doporučuje se: chůze, plávání, těhotenská gymnastika, jóga-</a:t>
            </a:r>
            <a:r>
              <a:rPr lang="cs-CZ" dirty="0" err="1" smtClean="0"/>
              <a:t>gravidjóga</a:t>
            </a:r>
            <a:r>
              <a:rPr lang="cs-CZ" dirty="0" smtClean="0"/>
              <a:t>,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tanec (orientální) 	</a:t>
            </a:r>
          </a:p>
          <a:p>
            <a:endParaRPr lang="cs-CZ" dirty="0"/>
          </a:p>
        </p:txBody>
      </p:sp>
      <p:pic>
        <p:nvPicPr>
          <p:cNvPr id="10242" name="Picture 2" descr="C:\Users\Danielka\Desktop\gravid_joga_918029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352" y="4077072"/>
            <a:ext cx="1403648" cy="2780928"/>
          </a:xfrm>
          <a:prstGeom prst="rect">
            <a:avLst/>
          </a:prstGeom>
          <a:noFill/>
        </p:spPr>
      </p:pic>
      <p:pic>
        <p:nvPicPr>
          <p:cNvPr id="10243" name="Picture 3" descr="C:\Users\Danielka\Desktop\VES21f576_12ONA16b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232" y="1"/>
            <a:ext cx="2483768" cy="1982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8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63296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Tělesná aktivita sport  -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vyšování tělesné zdatnosti</a:t>
            </a:r>
          </a:p>
          <a:p>
            <a:r>
              <a:rPr lang="cs-CZ" dirty="0"/>
              <a:t>s</a:t>
            </a:r>
            <a:r>
              <a:rPr lang="cs-CZ" dirty="0" smtClean="0"/>
              <a:t>nižuje hladinu cholesterolu</a:t>
            </a:r>
          </a:p>
          <a:p>
            <a:r>
              <a:rPr lang="cs-CZ" dirty="0"/>
              <a:t>p</a:t>
            </a:r>
            <a:r>
              <a:rPr lang="cs-CZ" dirty="0" smtClean="0"/>
              <a:t>řispívá k duševní svěžesti, k duševní pohodě</a:t>
            </a:r>
          </a:p>
          <a:p>
            <a:r>
              <a:rPr lang="cs-CZ" dirty="0"/>
              <a:t>o</a:t>
            </a:r>
            <a:r>
              <a:rPr lang="cs-CZ" dirty="0" smtClean="0"/>
              <a:t>dolnost proti stresu</a:t>
            </a:r>
          </a:p>
          <a:p>
            <a:r>
              <a:rPr lang="cs-CZ" dirty="0"/>
              <a:t>p</a:t>
            </a:r>
            <a:r>
              <a:rPr lang="cs-CZ" dirty="0" smtClean="0"/>
              <a:t>roti bolesti v zádech</a:t>
            </a:r>
          </a:p>
          <a:p>
            <a:r>
              <a:rPr lang="cs-CZ" dirty="0"/>
              <a:t>z</a:t>
            </a:r>
            <a:r>
              <a:rPr lang="cs-CZ" dirty="0" smtClean="0"/>
              <a:t>pevňuje kosti, zmenšuje riziko zlomenin</a:t>
            </a:r>
          </a:p>
          <a:p>
            <a:r>
              <a:rPr lang="cs-CZ" dirty="0"/>
              <a:t>z</a:t>
            </a:r>
            <a:r>
              <a:rPr lang="cs-CZ" dirty="0" smtClean="0"/>
              <a:t>lepšuje prokrvení kůže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31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56095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Zásady sportování v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67493" y="2323652"/>
            <a:ext cx="6777317" cy="37696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etrénovat do úplného vyčerpání</a:t>
            </a:r>
          </a:p>
          <a:p>
            <a:r>
              <a:rPr lang="cs-CZ" dirty="0" smtClean="0"/>
              <a:t>TT nesmí být při tělesné aktivitě vyšší než 38 </a:t>
            </a:r>
            <a:r>
              <a:rPr lang="cs-CZ" baseline="30000" dirty="0" err="1" smtClean="0"/>
              <a:t>o</a:t>
            </a:r>
            <a:r>
              <a:rPr lang="cs-CZ" dirty="0" err="1" smtClean="0"/>
              <a:t>C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ředejít dehydrataci, dodržovat pitný režim</a:t>
            </a:r>
          </a:p>
          <a:p>
            <a:r>
              <a:rPr lang="cs-CZ" dirty="0"/>
              <a:t>s</a:t>
            </a:r>
            <a:r>
              <a:rPr lang="cs-CZ" dirty="0" smtClean="0"/>
              <a:t>portovní výkon nesmí vyvolat oběhové selhání (tzv. „černo před očima“)</a:t>
            </a:r>
          </a:p>
          <a:p>
            <a:r>
              <a:rPr lang="cs-CZ" dirty="0"/>
              <a:t>v</a:t>
            </a:r>
            <a:r>
              <a:rPr lang="cs-CZ" dirty="0" smtClean="0"/>
              <a:t>yvarovat se cviků se zadržením dechu</a:t>
            </a:r>
          </a:p>
          <a:p>
            <a:r>
              <a:rPr lang="cs-CZ" dirty="0"/>
              <a:t>n</a:t>
            </a:r>
            <a:r>
              <a:rPr lang="cs-CZ" dirty="0" smtClean="0"/>
              <a:t>ezapojovat příliš břišní lis při cvičení</a:t>
            </a:r>
          </a:p>
          <a:p>
            <a:r>
              <a:rPr lang="cs-CZ" dirty="0"/>
              <a:t>n</a:t>
            </a:r>
            <a:r>
              <a:rPr lang="cs-CZ" dirty="0" smtClean="0"/>
              <a:t>eprochladnout</a:t>
            </a:r>
          </a:p>
          <a:p>
            <a:r>
              <a:rPr lang="cs-CZ" dirty="0"/>
              <a:t>n</a:t>
            </a:r>
            <a:r>
              <a:rPr lang="cs-CZ" dirty="0" smtClean="0"/>
              <a:t>eprovozovat sporty, při kterých hrozí zranění, pády, srážky, nárazy,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8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C</a:t>
            </a:r>
            <a:r>
              <a:rPr lang="cs-CZ" sz="3600" dirty="0"/>
              <a:t>estování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67608" y="2132856"/>
            <a:ext cx="7272924" cy="39136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posoudit aktuální zdravotní stav těhotné, pokročilost gravidity, klimatické podmínky, délku pobytu</a:t>
            </a:r>
          </a:p>
          <a:p>
            <a:r>
              <a:rPr lang="cs-CZ" dirty="0" smtClean="0"/>
              <a:t>1. trimestr – těhotným bývá špatně, nauzea, nejsou dobré otřesy, riziko potratu</a:t>
            </a:r>
          </a:p>
          <a:p>
            <a:r>
              <a:rPr lang="cs-CZ" dirty="0" smtClean="0"/>
              <a:t>upřednostňovat vlak než autobus</a:t>
            </a:r>
          </a:p>
          <a:p>
            <a:r>
              <a:rPr lang="cs-CZ" dirty="0"/>
              <a:t>l</a:t>
            </a:r>
            <a:r>
              <a:rPr lang="cs-CZ" dirty="0" smtClean="0"/>
              <a:t>etadla: změna tlaku v kabině (riziko odtoku PV), riziko tromboembolické nemoci (dlouhé sezení), cévní gymnastika, hodně pít</a:t>
            </a:r>
          </a:p>
          <a:p>
            <a:r>
              <a:rPr lang="cs-CZ" dirty="0"/>
              <a:t>l</a:t>
            </a:r>
            <a:r>
              <a:rPr lang="cs-CZ" dirty="0" smtClean="0"/>
              <a:t>oď: nauzea, zvracení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3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Pohlavní život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67608" y="2060848"/>
            <a:ext cx="7272924" cy="412968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nezakazuje se </a:t>
            </a:r>
          </a:p>
          <a:p>
            <a:r>
              <a:rPr lang="cs-CZ" dirty="0" smtClean="0"/>
              <a:t>intenzivnější prožívání pohlavního styku</a:t>
            </a:r>
          </a:p>
          <a:p>
            <a:r>
              <a:rPr lang="cs-CZ" dirty="0" smtClean="0"/>
              <a:t>pokles sexu v I. trimestru (únava, nauzea, zvracení)</a:t>
            </a:r>
          </a:p>
          <a:p>
            <a:r>
              <a:rPr lang="cs-CZ" dirty="0" smtClean="0"/>
              <a:t>zvýšení zájmu o sex je od 4. do 7. měsíce těhotenství, a pak pokles v posledním trimestru měsících</a:t>
            </a:r>
          </a:p>
          <a:p>
            <a:r>
              <a:rPr lang="cs-CZ" dirty="0" smtClean="0"/>
              <a:t>sexuální styk napomáhá přípravě svalů pánevního dna na porod a působí relaxačně pro oba partnery, ale i pro budoucí dítě</a:t>
            </a:r>
          </a:p>
          <a:p>
            <a:r>
              <a:rPr lang="cs-CZ" dirty="0" smtClean="0"/>
              <a:t>vhodné polohy (zezadu, na boku, žena nahoře) – netlačit na břicho 	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90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764704"/>
            <a:ext cx="7024744" cy="114300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67492" y="2132857"/>
            <a:ext cx="7200916" cy="3672408"/>
          </a:xfrm>
        </p:spPr>
        <p:txBody>
          <a:bodyPr>
            <a:normAutofit/>
          </a:bodyPr>
          <a:lstStyle/>
          <a:p>
            <a:r>
              <a:rPr lang="cs-CZ" dirty="0" smtClean="0"/>
              <a:t>v těhotenství zvýšená potřeba výživy</a:t>
            </a:r>
          </a:p>
          <a:p>
            <a:r>
              <a:rPr lang="cs-CZ" dirty="0" smtClean="0"/>
              <a:t>tělo matky je schopno zajistit výživu plodu i dítěti (těhotenství, kojení)</a:t>
            </a:r>
          </a:p>
          <a:p>
            <a:r>
              <a:rPr lang="cs-CZ" dirty="0" smtClean="0"/>
              <a:t>zdravá výživa = dobrý start do života dítěte</a:t>
            </a:r>
          </a:p>
          <a:p>
            <a:pPr>
              <a:buNone/>
            </a:pPr>
            <a:r>
              <a:rPr lang="cs-CZ" dirty="0" smtClean="0"/>
              <a:t>                            = dostatek energie matky</a:t>
            </a:r>
          </a:p>
          <a:p>
            <a:pPr>
              <a:buNone/>
            </a:pPr>
            <a:r>
              <a:rPr lang="cs-CZ" dirty="0" smtClean="0">
                <a:solidFill>
                  <a:srgbClr val="7030A0"/>
                </a:solidFill>
              </a:rPr>
              <a:t>Důraz: </a:t>
            </a:r>
            <a:r>
              <a:rPr lang="cs-CZ" dirty="0" smtClean="0"/>
              <a:t>čerstvé ovoce, zelenina, celozrnné</a:t>
            </a:r>
          </a:p>
          <a:p>
            <a:pPr>
              <a:buNone/>
            </a:pPr>
            <a:r>
              <a:rPr lang="cs-CZ" dirty="0" smtClean="0"/>
              <a:t>pečivo, výrobky, lehce stravitelné maso,</a:t>
            </a:r>
          </a:p>
          <a:p>
            <a:pPr>
              <a:buNone/>
            </a:pPr>
            <a:r>
              <a:rPr lang="cs-CZ" dirty="0" smtClean="0"/>
              <a:t>mléčné výrobky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Picture 2" descr="C:\Users\Danielka\Desktop\racio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5896">
            <a:off x="8322003" y="280581"/>
            <a:ext cx="2114552" cy="1685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1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</a:t>
            </a:r>
            <a:r>
              <a:rPr lang="cs-CZ" dirty="0" smtClean="0"/>
              <a:t>áhový přírůstek v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2323652"/>
            <a:ext cx="6777317" cy="3697636"/>
          </a:xfrm>
        </p:spPr>
        <p:txBody>
          <a:bodyPr>
            <a:normAutofit/>
          </a:bodyPr>
          <a:lstStyle/>
          <a:p>
            <a:r>
              <a:rPr lang="cs-CZ" dirty="0"/>
              <a:t>u</a:t>
            </a:r>
            <a:r>
              <a:rPr lang="cs-CZ" dirty="0" smtClean="0"/>
              <a:t> žen s normální váhou: 11,5 – 16 kg;</a:t>
            </a:r>
          </a:p>
          <a:p>
            <a:r>
              <a:rPr lang="cs-CZ" dirty="0"/>
              <a:t>u</a:t>
            </a:r>
            <a:r>
              <a:rPr lang="cs-CZ" dirty="0" smtClean="0"/>
              <a:t> žen podvyživených: 12,5 – 18 kg;</a:t>
            </a:r>
          </a:p>
          <a:p>
            <a:r>
              <a:rPr lang="cs-CZ" dirty="0"/>
              <a:t>u</a:t>
            </a:r>
            <a:r>
              <a:rPr lang="cs-CZ" dirty="0" smtClean="0"/>
              <a:t> žen s nadváhou: 7 – 11,5 kg;</a:t>
            </a:r>
          </a:p>
          <a:p>
            <a:r>
              <a:rPr lang="cs-CZ" dirty="0"/>
              <a:t>d</a:t>
            </a:r>
            <a:r>
              <a:rPr lang="cs-CZ" dirty="0" smtClean="0"/>
              <a:t>oporučuje se přírůstek váhy v I. trimestru 1,6 kg, poté do konce těhotenství po 0,44 kg týdně</a:t>
            </a:r>
          </a:p>
        </p:txBody>
      </p:sp>
    </p:spTree>
    <p:extLst>
      <p:ext uri="{BB962C8B-B14F-4D97-AF65-F5344CB8AC3E}">
        <p14:creationId xmlns:p14="http://schemas.microsoft.com/office/powerpoint/2010/main" val="13401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908720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Pestrá a vyvážená strava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právně jíst neznamená jíst za dva, ale dvojnásobně lépe </a:t>
            </a:r>
          </a:p>
          <a:p>
            <a:r>
              <a:rPr lang="cs-CZ" dirty="0" smtClean="0"/>
              <a:t>energetická potřeba se v těhotenství zvýší asi o 15%, tedy na 2 100 až 2 200 </a:t>
            </a:r>
            <a:r>
              <a:rPr lang="cs-CZ" dirty="0" err="1" smtClean="0"/>
              <a:t>kcal</a:t>
            </a:r>
            <a:endParaRPr lang="cs-CZ" dirty="0" smtClean="0"/>
          </a:p>
          <a:p>
            <a:r>
              <a:rPr lang="cs-CZ" dirty="0" smtClean="0"/>
              <a:t>přijímat 5-6 menších porcí jídla</a:t>
            </a:r>
          </a:p>
          <a:p>
            <a:r>
              <a:rPr lang="cs-CZ" dirty="0" smtClean="0"/>
              <a:t>v denním množství stravy by mělo být 70-80 g bílkovin, 350-400 g cukru a asi 50 g tuků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2917" y="1124744"/>
            <a:ext cx="748934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Podíl jídel na energetický přísun v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SNÍDANĚ: 20%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PŘESNÍDÁVKA: 10%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OBĚD: 35% </a:t>
            </a:r>
          </a:p>
          <a:p>
            <a:pPr>
              <a:buNone/>
            </a:pPr>
            <a:r>
              <a:rPr lang="cs-CZ" dirty="0" smtClean="0"/>
              <a:t>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SVAČINA: 10%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VEČEŘE: 25% 	</a:t>
            </a:r>
          </a:p>
          <a:p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flipH="1">
            <a:off x="4631522" y="2321711"/>
            <a:ext cx="1680503" cy="49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H="1">
            <a:off x="6047588" y="2395234"/>
            <a:ext cx="264436" cy="1005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>
            <a:off x="3575720" y="2321712"/>
            <a:ext cx="2736304" cy="1755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3719736" y="2329744"/>
            <a:ext cx="2592288" cy="2971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6322647" y="2321711"/>
            <a:ext cx="0" cy="228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Danielka\Desktop\kureci_steak_tepla_zele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2184" y="4603962"/>
            <a:ext cx="2348302" cy="1661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0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výživy - 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/>
              <a:t>b</a:t>
            </a:r>
            <a:r>
              <a:rPr lang="cs-CZ" i="1" dirty="0" smtClean="0"/>
              <a:t>ílkoviny živočišného původu </a:t>
            </a:r>
            <a:r>
              <a:rPr lang="cs-CZ" dirty="0" smtClean="0"/>
              <a:t>(maso, mléčné výrobky, ryby, vejce, vnitřnosti)</a:t>
            </a:r>
          </a:p>
          <a:p>
            <a:r>
              <a:rPr lang="cs-CZ" i="1" dirty="0"/>
              <a:t>b</a:t>
            </a:r>
            <a:r>
              <a:rPr lang="cs-CZ" i="1" dirty="0" smtClean="0"/>
              <a:t>ílkoviny rostlinného původu </a:t>
            </a:r>
            <a:r>
              <a:rPr lang="cs-CZ" dirty="0" smtClean="0"/>
              <a:t>(ořechy, sója, luštěniny)</a:t>
            </a:r>
          </a:p>
          <a:p>
            <a:r>
              <a:rPr lang="cs-CZ" dirty="0" smtClean="0"/>
              <a:t>min. 3 jídla/den</a:t>
            </a:r>
          </a:p>
          <a:p>
            <a:r>
              <a:rPr lang="cs-CZ" dirty="0" smtClean="0"/>
              <a:t>důležité pro zvětšující se dělohu a rostoucí prsa</a:t>
            </a:r>
            <a:endParaRPr lang="cs-CZ" dirty="0"/>
          </a:p>
        </p:txBody>
      </p:sp>
      <p:pic>
        <p:nvPicPr>
          <p:cNvPr id="5122" name="Picture 2" descr="C:\Users\Danielka\Desktop\3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4312" y="4857943"/>
            <a:ext cx="1763688" cy="2000057"/>
          </a:xfrm>
          <a:prstGeom prst="rect">
            <a:avLst/>
          </a:prstGeom>
          <a:noFill/>
        </p:spPr>
      </p:pic>
      <p:pic>
        <p:nvPicPr>
          <p:cNvPr id="5123" name="Picture 3" descr="C:\Users\Danielka\Desktop\vejc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6320" y="116632"/>
            <a:ext cx="1524000" cy="1524000"/>
          </a:xfrm>
          <a:prstGeom prst="rect">
            <a:avLst/>
          </a:prstGeom>
          <a:noFill/>
        </p:spPr>
      </p:pic>
      <p:pic>
        <p:nvPicPr>
          <p:cNvPr id="5124" name="Picture 4" descr="C:\Users\Danielka\Desktop\bily-jogurt-reckeho-typu-200-g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505" y="87342"/>
            <a:ext cx="1192901" cy="1325434"/>
          </a:xfrm>
          <a:prstGeom prst="rect">
            <a:avLst/>
          </a:prstGeom>
          <a:noFill/>
        </p:spPr>
      </p:pic>
      <p:pic>
        <p:nvPicPr>
          <p:cNvPr id="5125" name="Picture 5" descr="C:\Users\Danielka\Desktop\fazo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1505" y="5517232"/>
            <a:ext cx="1463719" cy="127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1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836712"/>
            <a:ext cx="7024744" cy="1143000"/>
          </a:xfrm>
        </p:spPr>
        <p:txBody>
          <a:bodyPr/>
          <a:lstStyle/>
          <a:p>
            <a:r>
              <a:rPr lang="cs-CZ" dirty="0" smtClean="0"/>
              <a:t>Složky výživy - sacharidy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zdroj energie</a:t>
            </a:r>
          </a:p>
          <a:p>
            <a:r>
              <a:rPr lang="cs-CZ" dirty="0" smtClean="0"/>
              <a:t>brambory, těstoviny, rýže, obiloviny, ovoce, zelenina, živočišné produkty (jogurty, mléko, sýry, ….)</a:t>
            </a:r>
          </a:p>
          <a:p>
            <a:r>
              <a:rPr lang="cs-CZ" dirty="0"/>
              <a:t>při nadměrném příjmu glycidů se jich část mění v tuk, který způsobuje </a:t>
            </a:r>
            <a:r>
              <a:rPr lang="cs-CZ" dirty="0" smtClean="0"/>
              <a:t>tloustnutí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C:\Users\Danielka\Desktop\m-testoviny-5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6281" y="4739910"/>
            <a:ext cx="1842183" cy="2118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výživy - sacharidy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sacharidy </a:t>
            </a:r>
            <a:r>
              <a:rPr lang="cs-CZ" dirty="0"/>
              <a:t>jsou zdrojem </a:t>
            </a:r>
            <a:r>
              <a:rPr lang="cs-CZ" dirty="0" smtClean="0"/>
              <a:t>energie;</a:t>
            </a:r>
          </a:p>
          <a:p>
            <a:r>
              <a:rPr lang="cs-CZ" dirty="0" smtClean="0"/>
              <a:t>potraviny </a:t>
            </a:r>
            <a:r>
              <a:rPr lang="cs-CZ" dirty="0"/>
              <a:t>rostlinného </a:t>
            </a:r>
            <a:r>
              <a:rPr lang="cs-CZ" dirty="0" smtClean="0"/>
              <a:t>původu (brambory</a:t>
            </a:r>
            <a:r>
              <a:rPr lang="cs-CZ" dirty="0"/>
              <a:t>, obiloviny, zelenina a ovoce, v živočišných produktech je to </a:t>
            </a:r>
            <a:r>
              <a:rPr lang="cs-CZ" dirty="0" smtClean="0"/>
              <a:t>mléko</a:t>
            </a:r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nadměrném příjmu glycidů se jich část mění v tuk, který způsobuje tloustnutí.</a:t>
            </a:r>
          </a:p>
        </p:txBody>
      </p:sp>
    </p:spTree>
    <p:extLst>
      <p:ext uri="{BB962C8B-B14F-4D97-AF65-F5344CB8AC3E}">
        <p14:creationId xmlns:p14="http://schemas.microsoft.com/office/powerpoint/2010/main" val="14139872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purl.org/dc/terms/"/>
    <ds:schemaRef ds:uri="89332cfc-b023-4904-b12a-69ce444ff898"/>
    <ds:schemaRef ds:uri="http://schemas.microsoft.com/office/2006/documentManagement/types"/>
    <ds:schemaRef ds:uri="http://purl.org/dc/elements/1.1/"/>
    <ds:schemaRef ds:uri="http://www.w3.org/XML/1998/namespace"/>
    <ds:schemaRef ds:uri="79b7b8bb-93ec-47cc-a1d6-47c5928ac23a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1171</Words>
  <Application>Microsoft Office PowerPoint</Application>
  <PresentationFormat>Širokoúhlá obrazovka</PresentationFormat>
  <Paragraphs>141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Wingdings 2</vt:lpstr>
      <vt:lpstr>Motiv Office</vt:lpstr>
      <vt:lpstr>Austin</vt:lpstr>
      <vt:lpstr>Ošetřovatelská péče o ženu v těhotenství, v průběhu porodu a v období šestinedělí</vt:lpstr>
      <vt:lpstr>Životospráva v těhotenství</vt:lpstr>
      <vt:lpstr>Výživa</vt:lpstr>
      <vt:lpstr>Váhový přírůstek v těhotenství</vt:lpstr>
      <vt:lpstr>Pestrá a vyvážená strava</vt:lpstr>
      <vt:lpstr>Podíl jídel na energetický přísun v těhotenství</vt:lpstr>
      <vt:lpstr>Složky výživy - bílkoviny</vt:lpstr>
      <vt:lpstr>Složky výživy - sacharidy</vt:lpstr>
      <vt:lpstr>Složky výživy - sacharidy</vt:lpstr>
      <vt:lpstr>Složky výživy - tuky</vt:lpstr>
      <vt:lpstr>Složky výživy – vitaminy, minerály</vt:lpstr>
      <vt:lpstr>Kyselina listová (folacin)</vt:lpstr>
      <vt:lpstr>Pitný režim</vt:lpstr>
      <vt:lpstr>Péče o kůži</vt:lpstr>
      <vt:lpstr>Péče o vlasy</vt:lpstr>
      <vt:lpstr>Péče o nehty</vt:lpstr>
      <vt:lpstr>Péče o dutinu ústní a chrup</vt:lpstr>
      <vt:lpstr>Oblečení a obuv v těhotenství</vt:lpstr>
      <vt:lpstr>Odpočinek a spánek</vt:lpstr>
      <vt:lpstr>Tělesná aktivita, sport</vt:lpstr>
      <vt:lpstr>Tělesná aktivita sport  - význam</vt:lpstr>
      <vt:lpstr>Zásady sportování v těhotenství</vt:lpstr>
      <vt:lpstr>Cestování</vt:lpstr>
      <vt:lpstr>Pohlavní život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zem0003</cp:lastModifiedBy>
  <cp:revision>3</cp:revision>
  <dcterms:created xsi:type="dcterms:W3CDTF">2020-07-28T16:37:17Z</dcterms:created>
  <dcterms:modified xsi:type="dcterms:W3CDTF">2020-12-16T09:55:51Z</dcterms:modified>
</cp:coreProperties>
</file>