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62D9254-2EF5-4FE8-AA12-E08E4189CCC1}">
          <p14:sldIdLst>
            <p14:sldId id="262"/>
          </p14:sldIdLst>
        </p14:section>
        <p14:section name="Oddíl bez názvu" id="{E04317FD-3396-46CF-926C-7A4696F249DC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588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24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7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2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39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23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9272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86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5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8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82A6C-C5C4-4F02-AE9B-0416A9F50AC9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B6728E-90A2-4EA6-B243-EB66A161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39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Ošetřovatelská péče o ženu v těhotenství</a:t>
            </a:r>
            <a:r>
              <a:rPr lang="cs-CZ" sz="4000" smtClean="0"/>
              <a:t>, v průběhu </a:t>
            </a:r>
            <a:r>
              <a:rPr lang="cs-CZ" sz="4000" dirty="0" smtClean="0"/>
              <a:t>porodu a v období šestinedělí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JEDNOTLIVÝCH LEKCÍ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53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9616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I. lekce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2132856"/>
            <a:ext cx="6777317" cy="410445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cíl psychologické přípravy těhotných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 termín porodu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doplňující rady pro období těhotenství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tělesné a psychické změny v těhotenství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výživa, oblékání, životospráva v těhotenství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zvládání zdravotních komplikací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lékařská péče o těhotnou ženu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prenatální diagnostika, vyšetření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t-BR" dirty="0" smtClean="0"/>
              <a:t>prenatální vývoj dítěte</a:t>
            </a:r>
            <a:endParaRPr lang="cs-CZ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poznatky prenatální psychologie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právní ochrana a hmotné zabezpečení v těhotenství a mateřství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29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II. lekce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132856"/>
            <a:ext cx="7128908" cy="403244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redukce strachu z porodu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vnímání bolesti</a:t>
            </a:r>
            <a:r>
              <a:rPr lang="cs-CZ" b="1" dirty="0" smtClean="0"/>
              <a:t>, </a:t>
            </a:r>
            <a:r>
              <a:rPr lang="cs-CZ" dirty="0" smtClean="0"/>
              <a:t>možnosti jejího ovlivnění - nácvik, posílení sebedůvěry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přístup k porodu jako k pozitivnímu životnímu zážitku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vnímání vlastního těla a posílení sebedůvěry ve vlastní síly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schopnost orientace v nové životní situaci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 možnost navázání sociálních kontaktů s jinými nastávajícími rodiči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informace o možnostech spolupráce rodičky a jejího partnera s porodní asistentkou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nefarmakologické a farmakologické tlumení bolesti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9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764704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III. lekce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2323652"/>
            <a:ext cx="6777317" cy="384165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příprava na vlastní porod, doprovod u porodu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předporodní období, kdy do porodnice, příjem v porodnici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úloha otce u porodu nebo jiné doprovázející osoby u porodu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poučení, kdy do porodnice, příprava na příjem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první doba porodní, přirozené techniky zvládání bolesti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nácvik dýchání, tlačení k porodu, volba porodní polohy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první přiložení novorozence k prsu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informovaná volba, možnost porodu přirozenou metodou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55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600" y="764704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IV. lekce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druhá doba porodní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přirozené metody porodnictví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nácvik polohy a zadržení dechu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třetí doba porodní, doba poporodní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informace o patologickém průběhu porodu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seznámení s riziky, operativní porod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císařský řez, klešťový porod, </a:t>
            </a:r>
            <a:r>
              <a:rPr lang="cs-CZ" dirty="0" err="1" smtClean="0"/>
              <a:t>vakuumetrakce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11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600" y="764704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V. lekce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rady pro období po porodu, kojení </a:t>
            </a:r>
            <a:r>
              <a:rPr lang="cs-CZ" dirty="0" smtClean="0"/>
              <a:t>o šestinedělí z hlediska matky, péče o novorozence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tělesné a psychické změny v šestinedělí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šestinedělí po císařském řezu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péče o </a:t>
            </a:r>
            <a:r>
              <a:rPr lang="cs-CZ" dirty="0" err="1" smtClean="0"/>
              <a:t>epiziotomii</a:t>
            </a:r>
            <a:r>
              <a:rPr lang="cs-CZ" dirty="0" smtClean="0"/>
              <a:t>, péče o prsa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hygiena a životospráva v šestinedělí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sexuální život po porodu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25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VI. lekce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šestinedělí z hlediska novorozence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péče o matku a dítě, systém </a:t>
            </a:r>
            <a:r>
              <a:rPr lang="cs-CZ" dirty="0" err="1" smtClean="0"/>
              <a:t>rooming</a:t>
            </a:r>
            <a:r>
              <a:rPr lang="cs-CZ" dirty="0"/>
              <a:t>-</a:t>
            </a:r>
            <a:r>
              <a:rPr lang="cs-CZ" dirty="0" smtClean="0"/>
              <a:t>in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vývoj citové vazby matka – dítě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zdravé polohy pro novorozence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hygiena dítěte a jeho raný vývoj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způsob manipulace s novorozencem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očkovací kalendář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pediatrické preventivní prohlídky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 smtClean="0"/>
              <a:t>trendy v péči o matku a dítě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90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Předporodní období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488948" cy="350897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/>
              <a:t>o</a:t>
            </a:r>
            <a:r>
              <a:rPr lang="cs-CZ" dirty="0" smtClean="0"/>
              <a:t>bdobí od 37. týdne do porodu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období, kdy zátěž pro organismus ženy dosahuje vrcholu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organismus dítěte i matky se intenzivně připravuje  na porodní proces a laktaci…..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764704"/>
            <a:ext cx="734493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Projevy předporodního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2276873"/>
            <a:ext cx="6777317" cy="355575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/>
              <a:t>k</a:t>
            </a:r>
            <a:r>
              <a:rPr lang="cs-CZ" dirty="0" smtClean="0"/>
              <a:t>lesá fundus děložní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výskyt poslíčků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plod se aktivně připravuje k porodu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10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692696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dirty="0"/>
              <a:t>Známky blížícího se porodu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2"/>
            <a:ext cx="7128908" cy="384165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/>
              <a:t>o</a:t>
            </a:r>
            <a:r>
              <a:rPr lang="cs-CZ" dirty="0" smtClean="0"/>
              <a:t>dchod hlenové zátky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pokles děložního fundu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výskyt poslíčků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zvýšení vaginální sekrece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příval energie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zastavení váhového přírůstku, úbytek na váze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zmenšení obvodu břicha, vzdálenost spona fundus přestane růst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cervix skóre 10 bodů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odtok plodové 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77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Předporodní příprava těhotných žen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0" y="4725145"/>
            <a:ext cx="3888432" cy="1260629"/>
          </a:xfrm>
        </p:spPr>
        <p:txBody>
          <a:bodyPr/>
          <a:lstStyle/>
          <a:p>
            <a:r>
              <a:rPr lang="cs-CZ" dirty="0" smtClean="0"/>
              <a:t>Mgr. Daniela Nedvědová, Ph.D.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4"/>
            <a:ext cx="3723308" cy="25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5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13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764704"/>
            <a:ext cx="7024744" cy="1143000"/>
          </a:xfrm>
        </p:spPr>
        <p:txBody>
          <a:bodyPr>
            <a:normAutofit/>
          </a:bodyPr>
          <a:lstStyle/>
          <a:p>
            <a:r>
              <a:rPr lang="cs-CZ" dirty="0"/>
              <a:t>Hlavní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3" y="2132857"/>
            <a:ext cx="6777317" cy="369977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příprava na fyziologický porod</a:t>
            </a:r>
            <a:endParaRPr lang="pl-PL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/>
              <a:t>odstranění negativních emocí, jako je </a:t>
            </a:r>
            <a:r>
              <a:rPr lang="cs-CZ" dirty="0"/>
              <a:t>úzkost a strach z porodu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důležitým úkolem je, aby si žena vytvořila reálný postoj k těhotenství a porodu na základě kvalitních a pravdivých informací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pozitivní naladění ženiny mysli na blížící se porod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získávání informací i praktických návyků a dovedností</a:t>
            </a:r>
          </a:p>
          <a:p>
            <a:pPr>
              <a:buClr>
                <a:schemeClr val="bg2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62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764704"/>
            <a:ext cx="7024744" cy="114300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sz="3600" dirty="0"/>
              <a:t>H</a:t>
            </a:r>
            <a:r>
              <a:rPr lang="cs-CZ" sz="3600" dirty="0"/>
              <a:t>lavní cíle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608" y="2132856"/>
            <a:ext cx="7498080" cy="3683496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nabídnout ženě všechny možnosti, jak s bolestí pracovat a zvládat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ž</a:t>
            </a:r>
            <a:r>
              <a:rPr lang="cs-CZ" dirty="0"/>
              <a:t>eny mají také možnost seznámit se prostředím porodního sálu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frekventantky kurzů získávají teoretické a praktické vědomosti o svalové relaxaci, způsobech dýchání a nácviku chování za porodu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je podporována přítomnost </a:t>
            </a:r>
            <a:r>
              <a:rPr lang="pl-PL" dirty="0"/>
              <a:t>partnera v kurzech předporodní přípravy i za porodu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57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klady přípravy na 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3"/>
            <a:ext cx="7128908" cy="350897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it-IT" dirty="0"/>
              <a:t>snížení porodní bolesti a úzkost</a:t>
            </a:r>
            <a:endParaRPr lang="cs-CZ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snížení nutnosti aplikace léků během porodu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zkrácení doby porodu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zvýší se sebekontrola rodičky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pl-PL" dirty="0"/>
              <a:t>žena má větší radost ze spolupráce s partnerem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dochází k navození pozitivního vztahu k dítěti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24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8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Formy a způsoby vedení předporodní přípravy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3592" y="2564904"/>
            <a:ext cx="7498080" cy="410300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/>
              <a:t>příprava těhotných obsahuje minimálně 6 devadesátiminutových lekcí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dirty="0"/>
              <a:t>první dvě lekce probíhají v první polovině těhotenství a další 4 lekce po 32. týdnu těhotenství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4149081"/>
            <a:ext cx="262096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1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Skupinová předporodní příprava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7492" y="2323652"/>
            <a:ext cx="7344932" cy="3841652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těhotné</a:t>
            </a:r>
            <a:r>
              <a:rPr lang="cs-CZ" b="1" dirty="0"/>
              <a:t> </a:t>
            </a:r>
            <a:r>
              <a:rPr lang="cs-CZ" dirty="0"/>
              <a:t>ženy jsou rozděleny do skupinek, nebo může příprava probíhat individuálně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skupinová příprava, ideálním počtem ve skupině je 8 žen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maximální přijatelný počet je 12 žen v jedné skupině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forma diskuse a besedy (prostřednictvím kterých jsou probrána všechna témata dané hodiny)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v</a:t>
            </a:r>
            <a:r>
              <a:rPr lang="cs-CZ" dirty="0"/>
              <a:t>yužití názorných pomůcek (videoprojekce)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p</a:t>
            </a:r>
            <a:r>
              <a:rPr lang="cs-CZ" dirty="0"/>
              <a:t>oslední čtyři lekce praktický nácvik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m</a:t>
            </a:r>
            <a:r>
              <a:rPr lang="cs-CZ" dirty="0"/>
              <a:t>ožnost přizvání odborníků příslušného oboru (pediatr, anesteziolog, ….)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p</a:t>
            </a:r>
            <a:r>
              <a:rPr lang="cs-CZ" dirty="0"/>
              <a:t>rohlídka porodního sálu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34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48895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Individuální předporodní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individuální příprava je forma přípravy jež využívají ženy, které se rozhodly rodit doma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provádí ji porodní asistentka formou rozhovoru, konzultace, popřípadě praktického cvičení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/>
              <a:t>žena by měla být poučena o tom, co ji v průběhu porodu čeká a </a:t>
            </a:r>
            <a:r>
              <a:rPr lang="pl-PL" dirty="0"/>
              <a:t>jak by se měla na porod připravit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50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Užívané metody přípravy na 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přednáška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audiovizuální metoda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diskuse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dirty="0" smtClean="0"/>
              <a:t>praktický nácvik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4456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purl.org/dc/dcmitype/"/>
    <ds:schemaRef ds:uri="89332cfc-b023-4904-b12a-69ce444ff898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9b7b8bb-93ec-47cc-a1d6-47c5928ac2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753</Words>
  <Application>Microsoft Office PowerPoint</Application>
  <PresentationFormat>Širokoúhlá obrazovka</PresentationFormat>
  <Paragraphs>124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Motiv Office</vt:lpstr>
      <vt:lpstr>Austin</vt:lpstr>
      <vt:lpstr>Ošetřovatelská péče o ženu v těhotenství, v průběhu porodu a v období šestinedělí</vt:lpstr>
      <vt:lpstr>Předporodní příprava těhotných žen</vt:lpstr>
      <vt:lpstr>Hlavní cíle</vt:lpstr>
      <vt:lpstr> Hlavní cíle</vt:lpstr>
      <vt:lpstr>Základní klady přípravy na porod</vt:lpstr>
      <vt:lpstr>Formy a způsoby vedení předporodní přípravy</vt:lpstr>
      <vt:lpstr>Skupinová předporodní příprava</vt:lpstr>
      <vt:lpstr>Individuální předporodní příprava</vt:lpstr>
      <vt:lpstr>Užívané metody přípravy na porod</vt:lpstr>
      <vt:lpstr>Prezentace aplikace PowerPoint</vt:lpstr>
      <vt:lpstr>I. lekce</vt:lpstr>
      <vt:lpstr>II. lekce</vt:lpstr>
      <vt:lpstr>III. lekce</vt:lpstr>
      <vt:lpstr>IV. lekce</vt:lpstr>
      <vt:lpstr>V. lekce</vt:lpstr>
      <vt:lpstr>VI. lekce</vt:lpstr>
      <vt:lpstr>Předporodní období</vt:lpstr>
      <vt:lpstr>Projevy předporodního období</vt:lpstr>
      <vt:lpstr>Známky blížícího se porodu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zem0003</dc:creator>
  <cp:lastModifiedBy>Jiří Zemánek</cp:lastModifiedBy>
  <cp:revision>3</cp:revision>
  <dcterms:created xsi:type="dcterms:W3CDTF">2020-07-28T16:37:17Z</dcterms:created>
  <dcterms:modified xsi:type="dcterms:W3CDTF">2020-12-16T10:05:32Z</dcterms:modified>
</cp:coreProperties>
</file>