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455D138-67F8-4144-91AA-E0DC6DAABB97}">
          <p14:sldIdLst>
            <p14:sldId id="262"/>
          </p14:sldIdLst>
        </p14:section>
        <p14:section name="Oddíl bez názvu" id="{A3B2A91C-A290-4138-A9D3-24C56787083D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Elipsa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Elipsa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Elipsa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Elipsa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Elipsa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51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7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Elipsa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Elipsa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Elipsa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Elipsa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Elipsa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9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776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329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44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78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Elipsa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43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Elipsa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08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47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11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657F70-AEDA-418D-9191-352404A884E6}" type="datetimeFigureOut">
              <a:rPr lang="cs-CZ" smtClean="0"/>
              <a:pPr/>
              <a:t>16.12.2020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Elipsa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A399DD-0E3E-4142-91E1-4FE0B9E7D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79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Ošetřovatelská péče o ženu v těhotenství</a:t>
            </a:r>
            <a:r>
              <a:rPr lang="cs-CZ" sz="4000" smtClean="0"/>
              <a:t>, v průběhu </a:t>
            </a:r>
            <a:r>
              <a:rPr lang="cs-CZ" sz="4000" dirty="0" smtClean="0"/>
              <a:t>porodu a v období šestinedělí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22944"/>
          </a:xfrm>
        </p:spPr>
        <p:txBody>
          <a:bodyPr>
            <a:normAutofit/>
          </a:bodyPr>
          <a:lstStyle/>
          <a:p>
            <a:r>
              <a:rPr lang="cs-CZ" dirty="0"/>
              <a:t>I. doba porodní - otevírací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d</a:t>
            </a:r>
            <a:r>
              <a:rPr lang="cs-CZ" i="1" dirty="0" smtClean="0"/>
              <a:t>oba od začátku PRAVIDELNÝCH kontrakcí do plně rozvinuté branky</a:t>
            </a:r>
          </a:p>
          <a:p>
            <a:r>
              <a:rPr lang="cs-CZ" dirty="0" smtClean="0"/>
              <a:t>děložní kontrakce – vliv na zkrácení děložního hrdla a rozevření branky</a:t>
            </a:r>
          </a:p>
          <a:p>
            <a:r>
              <a:rPr lang="cs-CZ" dirty="0" smtClean="0"/>
              <a:t>latentní fáze – do branky 3 cm</a:t>
            </a:r>
          </a:p>
          <a:p>
            <a:r>
              <a:rPr lang="cs-CZ" dirty="0" smtClean="0"/>
              <a:t>aktivní fáze – od branky 4 cm – do branky 8 cm</a:t>
            </a:r>
          </a:p>
          <a:p>
            <a:r>
              <a:rPr lang="cs-CZ" dirty="0" smtClean="0"/>
              <a:t>tranzitorní fáze – od branky 8 cm – rozvinutí, zajití branky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9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608630"/>
          </a:xfrm>
        </p:spPr>
        <p:txBody>
          <a:bodyPr>
            <a:normAutofit/>
          </a:bodyPr>
          <a:lstStyle/>
          <a:p>
            <a:r>
              <a:rPr lang="cs-CZ" dirty="0" smtClean="0"/>
              <a:t>l</a:t>
            </a:r>
            <a:r>
              <a:rPr lang="cs-CZ" dirty="0"/>
              <a:t>atentní fáze I. doby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42984"/>
            <a:ext cx="8435280" cy="5312752"/>
          </a:xfrm>
        </p:spPr>
        <p:txBody>
          <a:bodyPr/>
          <a:lstStyle/>
          <a:p>
            <a:r>
              <a:rPr lang="cs-CZ" dirty="0" smtClean="0"/>
              <a:t>kontrakce se stabilizují,   se jejich frekvence, trvání a intenzita</a:t>
            </a:r>
          </a:p>
          <a:p>
            <a:r>
              <a:rPr lang="cs-CZ" dirty="0"/>
              <a:t>d</a:t>
            </a:r>
            <a:r>
              <a:rPr lang="cs-CZ" dirty="0" smtClean="0"/>
              <a:t>ěložní hrdlo se zkracuje - vznik tenké porodnické branky</a:t>
            </a:r>
          </a:p>
          <a:p>
            <a:r>
              <a:rPr lang="cs-CZ" dirty="0"/>
              <a:t>c</a:t>
            </a:r>
            <a:r>
              <a:rPr lang="cs-CZ" dirty="0" smtClean="0"/>
              <a:t>ervix se postupně spotřebovává</a:t>
            </a:r>
          </a:p>
          <a:p>
            <a:r>
              <a:rPr lang="cs-CZ" dirty="0" smtClean="0"/>
              <a:t>branka je na konci latentní fáze dilatována do 3 cm</a:t>
            </a:r>
          </a:p>
          <a:p>
            <a:r>
              <a:rPr lang="cs-CZ" dirty="0" smtClean="0"/>
              <a:t>děložní kontrakce co 10 – 15 minut, trvání cca. 15 – 20 s.</a:t>
            </a:r>
          </a:p>
          <a:p>
            <a:r>
              <a:rPr lang="cs-CZ" dirty="0" smtClean="0"/>
              <a:t>bolesti v podbřišku / </a:t>
            </a:r>
            <a:r>
              <a:rPr lang="cs-CZ" dirty="0" err="1" smtClean="0"/>
              <a:t>sakralgie</a:t>
            </a:r>
            <a:endParaRPr lang="cs-CZ" dirty="0" smtClean="0"/>
          </a:p>
          <a:p>
            <a:r>
              <a:rPr lang="cs-CZ" dirty="0" smtClean="0"/>
              <a:t>hlavička sestupuje do pánevních rovin</a:t>
            </a:r>
          </a:p>
          <a:p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rot="16200000" flipV="1">
            <a:off x="5523010" y="1356504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Mechanizmus dilatace děložního hrdla a branky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/>
              <a:t>Prvorodička</a:t>
            </a:r>
          </a:p>
          <a:p>
            <a:r>
              <a:rPr lang="cs-CZ" dirty="0" smtClean="0"/>
              <a:t>děložní hrdlo se zkracuje směrem od vnitřní branky k zevní brance</a:t>
            </a:r>
          </a:p>
          <a:p>
            <a:r>
              <a:rPr lang="cs-CZ" dirty="0" err="1" smtClean="0"/>
              <a:t>canalis</a:t>
            </a:r>
            <a:r>
              <a:rPr lang="cs-CZ" dirty="0" smtClean="0"/>
              <a:t> </a:t>
            </a:r>
            <a:r>
              <a:rPr lang="cs-CZ" dirty="0" err="1" smtClean="0"/>
              <a:t>cervicis</a:t>
            </a:r>
            <a:r>
              <a:rPr lang="cs-CZ" dirty="0" smtClean="0"/>
              <a:t> vyplněn </a:t>
            </a:r>
            <a:r>
              <a:rPr lang="cs-CZ" dirty="0" err="1" smtClean="0"/>
              <a:t>sangvinolentní</a:t>
            </a:r>
            <a:r>
              <a:rPr lang="cs-CZ" dirty="0" smtClean="0"/>
              <a:t> hlenovou zátkou        postupně vytlačována do pochvy</a:t>
            </a:r>
          </a:p>
          <a:p>
            <a:r>
              <a:rPr lang="cs-CZ" dirty="0" smtClean="0"/>
              <a:t>branka se postupně otevírá (prst, cm, lem)</a:t>
            </a:r>
          </a:p>
          <a:p>
            <a:r>
              <a:rPr lang="cs-CZ" dirty="0" smtClean="0"/>
              <a:t>branka má tenké, ostře ohraničené okraje 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381356" y="342900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Mechanizmus dilatace děložního hrdla a branky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/>
              <a:t>Vícerodička</a:t>
            </a:r>
          </a:p>
          <a:p>
            <a:r>
              <a:rPr lang="cs-CZ" dirty="0" smtClean="0"/>
              <a:t>vnitřní děložní branka se dilatuje a zároveň se zkracuje děložní hrdlo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7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Mechanizmus dilatace děložního hrdla a branky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1268761"/>
            <a:ext cx="4444546" cy="49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71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22944"/>
          </a:xfrm>
        </p:spPr>
        <p:txBody>
          <a:bodyPr>
            <a:normAutofit/>
          </a:bodyPr>
          <a:lstStyle/>
          <a:p>
            <a:r>
              <a:rPr lang="cs-CZ" dirty="0" smtClean="0"/>
              <a:t>a</a:t>
            </a:r>
            <a:r>
              <a:rPr lang="cs-CZ" dirty="0"/>
              <a:t>ktivní fáze i. doby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6"/>
            <a:ext cx="7239000" cy="5027000"/>
          </a:xfrm>
        </p:spPr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ranka - dilatace 3 cm – 8 cm</a:t>
            </a:r>
          </a:p>
          <a:p>
            <a:r>
              <a:rPr lang="cs-CZ" dirty="0" smtClean="0"/>
              <a:t>děložní kontrakce co 3 minuty, trvající 45 s i více, zvyšuje se intenzita</a:t>
            </a:r>
          </a:p>
          <a:p>
            <a:r>
              <a:rPr lang="cs-CZ" dirty="0" smtClean="0"/>
              <a:t>ženy vyžadují analgezii</a:t>
            </a:r>
          </a:p>
          <a:p>
            <a:r>
              <a:rPr lang="cs-CZ" dirty="0" err="1" smtClean="0"/>
              <a:t>dirupce</a:t>
            </a:r>
            <a:r>
              <a:rPr lang="cs-CZ" dirty="0" smtClean="0"/>
              <a:t> vaku blan (vícerodička branka 3 – 4 cm), prvorodička 5 cm)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5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51506"/>
          </a:xfrm>
        </p:spPr>
        <p:txBody>
          <a:bodyPr>
            <a:normAutofit/>
          </a:bodyPr>
          <a:lstStyle/>
          <a:p>
            <a:r>
              <a:rPr lang="cs-CZ" dirty="0" smtClean="0"/>
              <a:t>t</a:t>
            </a:r>
            <a:r>
              <a:rPr lang="cs-CZ" dirty="0"/>
              <a:t>ranzitorní fáze i. doby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22"/>
            <a:ext cx="7239000" cy="5241314"/>
          </a:xfrm>
        </p:spPr>
        <p:txBody>
          <a:bodyPr/>
          <a:lstStyle/>
          <a:p>
            <a:r>
              <a:rPr lang="cs-CZ" dirty="0" smtClean="0"/>
              <a:t>branka od 8 cm až do úplného zajití</a:t>
            </a:r>
          </a:p>
          <a:p>
            <a:r>
              <a:rPr lang="cs-CZ" dirty="0" smtClean="0"/>
              <a:t>sestup hlavičky do nižších pánevních rovin </a:t>
            </a:r>
          </a:p>
          <a:p>
            <a:r>
              <a:rPr lang="cs-CZ" dirty="0" smtClean="0"/>
              <a:t>děložní kontrakce co 1 – 2 minuty, trvající 50 – 60 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1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 porodní asistentky v i. době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kontrola psychického stavu rodičky; </a:t>
            </a:r>
            <a:endParaRPr lang="cs-CZ" dirty="0" smtClean="0"/>
          </a:p>
          <a:p>
            <a:r>
              <a:rPr lang="cs-CZ" dirty="0" smtClean="0"/>
              <a:t>komunikace </a:t>
            </a:r>
            <a:r>
              <a:rPr lang="cs-CZ" dirty="0"/>
              <a:t>s rodičkou a s jejím </a:t>
            </a:r>
            <a:r>
              <a:rPr lang="cs-CZ" dirty="0" smtClean="0"/>
              <a:t>doprovodem;</a:t>
            </a:r>
          </a:p>
          <a:p>
            <a:r>
              <a:rPr lang="cs-CZ" dirty="0" smtClean="0"/>
              <a:t>sledování </a:t>
            </a:r>
            <a:r>
              <a:rPr lang="cs-CZ" dirty="0"/>
              <a:t>a tišení bolesti (muzikoterapie, aromaterapie, </a:t>
            </a:r>
            <a:r>
              <a:rPr lang="cs-CZ" dirty="0" err="1"/>
              <a:t>bachovy</a:t>
            </a:r>
            <a:r>
              <a:rPr lang="cs-CZ" dirty="0"/>
              <a:t> květové esence, teplý obklad na podbřišek, masáže sakrální oblasti, </a:t>
            </a:r>
            <a:r>
              <a:rPr lang="cs-CZ" dirty="0" err="1"/>
              <a:t>hydroanalgezie</a:t>
            </a:r>
            <a:r>
              <a:rPr lang="cs-CZ" dirty="0" smtClean="0"/>
              <a:t>); </a:t>
            </a:r>
          </a:p>
          <a:p>
            <a:r>
              <a:rPr lang="cs-CZ" dirty="0" smtClean="0"/>
              <a:t>kontrola kontrakcí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 smtClean="0"/>
              <a:t>kontrola </a:t>
            </a:r>
            <a:r>
              <a:rPr lang="cs-CZ" dirty="0"/>
              <a:t>odtoku plodové vody pomocí </a:t>
            </a:r>
            <a:r>
              <a:rPr lang="cs-CZ" dirty="0" err="1"/>
              <a:t>Temesvaryho</a:t>
            </a:r>
            <a:r>
              <a:rPr lang="cs-CZ" dirty="0"/>
              <a:t> </a:t>
            </a:r>
            <a:r>
              <a:rPr lang="cs-CZ" dirty="0" smtClean="0"/>
              <a:t>činidla; </a:t>
            </a:r>
          </a:p>
          <a:p>
            <a:r>
              <a:rPr lang="cs-CZ" dirty="0" smtClean="0"/>
              <a:t>sledování </a:t>
            </a:r>
            <a:r>
              <a:rPr lang="cs-CZ" dirty="0"/>
              <a:t>vyprazdňování (močení, stolice</a:t>
            </a:r>
            <a:r>
              <a:rPr lang="cs-CZ" dirty="0" smtClean="0"/>
              <a:t>);</a:t>
            </a:r>
          </a:p>
          <a:p>
            <a:r>
              <a:rPr lang="cs-CZ" dirty="0"/>
              <a:t>d</a:t>
            </a:r>
            <a:r>
              <a:rPr lang="cs-CZ" dirty="0" smtClean="0"/>
              <a:t>oporučení úlevových poloh</a:t>
            </a:r>
          </a:p>
          <a:p>
            <a:r>
              <a:rPr lang="cs-CZ" dirty="0" smtClean="0"/>
              <a:t>využití relaxačních pomůcek (gymnastický míč, porodní vak, závěsné pomůcky – žebřiny, ….)</a:t>
            </a:r>
          </a:p>
          <a:p>
            <a:r>
              <a:rPr lang="cs-CZ" dirty="0"/>
              <a:t>p</a:t>
            </a:r>
            <a:r>
              <a:rPr lang="cs-CZ" dirty="0" smtClean="0"/>
              <a:t>rovedení přípravy k porodu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93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soupis </a:t>
            </a:r>
            <a:r>
              <a:rPr lang="cs-CZ" dirty="0"/>
              <a:t>přání, jak by měl podle těhotné ženy (rodičky) porod </a:t>
            </a:r>
            <a:r>
              <a:rPr lang="cs-CZ" dirty="0" smtClean="0"/>
              <a:t>vypadat</a:t>
            </a:r>
          </a:p>
          <a:p>
            <a:r>
              <a:rPr lang="cs-CZ" dirty="0" smtClean="0"/>
              <a:t>představa </a:t>
            </a:r>
            <a:r>
              <a:rPr lang="cs-CZ" dirty="0"/>
              <a:t>o porodu </a:t>
            </a:r>
            <a:r>
              <a:rPr lang="cs-CZ" dirty="0" smtClean="0"/>
              <a:t>přenesená </a:t>
            </a:r>
            <a:r>
              <a:rPr lang="cs-CZ" dirty="0"/>
              <a:t>na </a:t>
            </a:r>
            <a:r>
              <a:rPr lang="cs-CZ" dirty="0" smtClean="0"/>
              <a:t>papír</a:t>
            </a:r>
          </a:p>
          <a:p>
            <a:r>
              <a:rPr lang="cs-CZ" dirty="0" smtClean="0"/>
              <a:t>porodní </a:t>
            </a:r>
            <a:r>
              <a:rPr lang="cs-CZ" dirty="0"/>
              <a:t>plán </a:t>
            </a:r>
            <a:r>
              <a:rPr lang="cs-CZ" dirty="0" smtClean="0"/>
              <a:t>může sloužit </a:t>
            </a:r>
            <a:r>
              <a:rPr lang="cs-CZ" dirty="0"/>
              <a:t>pro zdravotníky (jako takové nevyslovené přání), kteří budou o ženu v průběhu porodu pečovat. </a:t>
            </a:r>
            <a:endParaRPr lang="cs-CZ" dirty="0" smtClean="0"/>
          </a:p>
          <a:p>
            <a:r>
              <a:rPr lang="cs-CZ" dirty="0" smtClean="0"/>
              <a:t>budoucí </a:t>
            </a:r>
            <a:r>
              <a:rPr lang="cs-CZ" dirty="0"/>
              <a:t>rodičky </a:t>
            </a:r>
            <a:r>
              <a:rPr lang="cs-CZ" dirty="0" smtClean="0"/>
              <a:t>se vyjadřují </a:t>
            </a:r>
            <a:r>
              <a:rPr lang="cs-CZ" dirty="0"/>
              <a:t>k přípravě na porod, k přítomnosti osob u porodu, k respektování intimity, k první době porodní, ke druhé a třetí době porodní, k ošetřování miminka, </a:t>
            </a:r>
            <a:r>
              <a:rPr lang="cs-CZ" dirty="0" err="1" smtClean="0"/>
              <a:t>apod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orodní </a:t>
            </a:r>
            <a:r>
              <a:rPr lang="cs-CZ" dirty="0"/>
              <a:t>plán by měl být formulován jasně, pokud možno co nejstručněji. </a:t>
            </a:r>
          </a:p>
        </p:txBody>
      </p:sp>
    </p:spTree>
    <p:extLst>
      <p:ext uri="{BB962C8B-B14F-4D97-AF65-F5344CB8AC3E}">
        <p14:creationId xmlns:p14="http://schemas.microsoft.com/office/powerpoint/2010/main" val="65262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i. doby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19256" cy="48737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vaginální vyšetření: 2 – 3 hodiny (kontrola vstupování hlavičky)</a:t>
            </a:r>
          </a:p>
          <a:p>
            <a:r>
              <a:rPr lang="cs-CZ" dirty="0"/>
              <a:t>o</a:t>
            </a:r>
            <a:r>
              <a:rPr lang="cs-CZ" dirty="0" smtClean="0"/>
              <a:t>zvy plodu a děložní činnost monitorujeme každé 2 – 3 hodiny</a:t>
            </a:r>
          </a:p>
          <a:p>
            <a:r>
              <a:rPr lang="cs-CZ" dirty="0"/>
              <a:t>k</a:t>
            </a:r>
            <a:r>
              <a:rPr lang="cs-CZ" dirty="0" smtClean="0"/>
              <a:t>ontrola ozev plodu: co15 min.</a:t>
            </a:r>
          </a:p>
          <a:p>
            <a:r>
              <a:rPr lang="cs-CZ" dirty="0"/>
              <a:t>f</a:t>
            </a:r>
            <a:r>
              <a:rPr lang="cs-CZ" dirty="0" smtClean="0"/>
              <a:t>yziologické funkce (TK a P) sledujeme</a:t>
            </a:r>
            <a:r>
              <a:rPr lang="cs-CZ" dirty="0"/>
              <a:t> </a:t>
            </a:r>
            <a:r>
              <a:rPr lang="cs-CZ" dirty="0" smtClean="0"/>
              <a:t>co 2 – 3 hod.</a:t>
            </a:r>
          </a:p>
          <a:p>
            <a:r>
              <a:rPr lang="cs-CZ" dirty="0"/>
              <a:t>t</a:t>
            </a:r>
            <a:r>
              <a:rPr lang="cs-CZ" dirty="0" smtClean="0"/>
              <a:t>ělesná teplota se měří co 6 hodin</a:t>
            </a:r>
          </a:p>
          <a:p>
            <a:r>
              <a:rPr lang="cs-CZ" dirty="0" err="1" smtClean="0"/>
              <a:t>subfebrilie</a:t>
            </a:r>
            <a:r>
              <a:rPr lang="cs-CZ" dirty="0" smtClean="0"/>
              <a:t>: 1 hod.</a:t>
            </a:r>
          </a:p>
          <a:p>
            <a:r>
              <a:rPr lang="cs-CZ" dirty="0" smtClean="0"/>
              <a:t>branka: 4 – 5 cm </a:t>
            </a:r>
            <a:r>
              <a:rPr lang="cs-CZ" dirty="0" err="1" smtClean="0"/>
              <a:t>dirupce</a:t>
            </a:r>
            <a:r>
              <a:rPr lang="cs-CZ" dirty="0" smtClean="0"/>
              <a:t> vaku blan (po </a:t>
            </a:r>
            <a:r>
              <a:rPr lang="cs-CZ" dirty="0" err="1" smtClean="0"/>
              <a:t>dirupci</a:t>
            </a:r>
            <a:r>
              <a:rPr lang="cs-CZ" dirty="0" smtClean="0"/>
              <a:t> rodičku vaginálně vyšetříme a natočíme </a:t>
            </a:r>
            <a:r>
              <a:rPr lang="cs-CZ" dirty="0" err="1" smtClean="0"/>
              <a:t>kardiotokografický</a:t>
            </a:r>
            <a:r>
              <a:rPr lang="cs-CZ" dirty="0" smtClean="0"/>
              <a:t> záznam)</a:t>
            </a:r>
          </a:p>
          <a:p>
            <a:r>
              <a:rPr lang="cs-CZ" dirty="0" smtClean="0"/>
              <a:t>délka I. doby porodní: prvorodička: 10 – 12 hodin, vícerodička: 6 – 8 hodin</a:t>
            </a:r>
          </a:p>
          <a:p>
            <a:r>
              <a:rPr lang="cs-CZ" dirty="0" smtClean="0"/>
              <a:t>dýchání: hluboké břišní dýchání (na konci I. doby porodní „psí dýchání“)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6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09984" y="2000240"/>
            <a:ext cx="6172200" cy="1894362"/>
          </a:xfrm>
        </p:spPr>
        <p:txBody>
          <a:bodyPr/>
          <a:lstStyle/>
          <a:p>
            <a:pPr algn="ctr"/>
            <a:r>
              <a:rPr lang="cs-CZ" dirty="0" smtClean="0"/>
              <a:t>porod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0" y="5715016"/>
            <a:ext cx="6172200" cy="659906"/>
          </a:xfrm>
        </p:spPr>
        <p:txBody>
          <a:bodyPr/>
          <a:lstStyle/>
          <a:p>
            <a:r>
              <a:rPr lang="cs-CZ" dirty="0" smtClean="0"/>
              <a:t>Mgr. Daniela Nedvědová,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9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doba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 rozvinutí branky do porodu plodu</a:t>
            </a:r>
          </a:p>
          <a:p>
            <a:r>
              <a:rPr lang="cs-CZ" dirty="0" smtClean="0"/>
              <a:t>rodička má potřebu zapojit břišní lis (tlak sestupující hlavičky tlačí na nervové pleteně v oblasti pánevního dna); napomáhá tak k progresi hlavičky k pánevnímu východu</a:t>
            </a:r>
          </a:p>
          <a:p>
            <a:r>
              <a:rPr lang="cs-CZ" dirty="0" smtClean="0"/>
              <a:t>postupný sestup hlavičky způsobuje napínání perinea, labia se od sebe vzdalují</a:t>
            </a:r>
          </a:p>
          <a:p>
            <a:r>
              <a:rPr lang="cs-CZ" dirty="0" smtClean="0"/>
              <a:t>hlavička na dně pánevním – objeví se v poševním introitu</a:t>
            </a:r>
          </a:p>
          <a:p>
            <a:r>
              <a:rPr lang="cs-CZ" dirty="0"/>
              <a:t>d</a:t>
            </a:r>
            <a:r>
              <a:rPr lang="cs-CZ" dirty="0" smtClean="0"/>
              <a:t>ěložní kontrakce co 2 – 3 minuty a trvají 60 – 90 sekund, jejich intenzita je 70 – 80 torrů</a:t>
            </a:r>
          </a:p>
          <a:p>
            <a:r>
              <a:rPr lang="cs-CZ" dirty="0" smtClean="0"/>
              <a:t>trvání: do 60 minut (nemá přesáhnout 90 min.)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404665"/>
            <a:ext cx="20732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Doba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19256" cy="48737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rodičku už neopouštět</a:t>
            </a:r>
          </a:p>
          <a:p>
            <a:r>
              <a:rPr lang="cs-CZ" dirty="0"/>
              <a:t>p</a:t>
            </a:r>
            <a:r>
              <a:rPr lang="cs-CZ" dirty="0" smtClean="0"/>
              <a:t>říprava pomůcek k porodu</a:t>
            </a:r>
          </a:p>
          <a:p>
            <a:r>
              <a:rPr lang="cs-CZ" dirty="0"/>
              <a:t>k</a:t>
            </a:r>
            <a:r>
              <a:rPr lang="cs-CZ" dirty="0" smtClean="0"/>
              <a:t>omunikace s rodičkou</a:t>
            </a:r>
          </a:p>
          <a:p>
            <a:r>
              <a:rPr lang="cs-CZ" dirty="0"/>
              <a:t>o</a:t>
            </a:r>
            <a:r>
              <a:rPr lang="cs-CZ" dirty="0" smtClean="0"/>
              <a:t>zvy plodu měřit po každé kontrakci</a:t>
            </a:r>
          </a:p>
          <a:p>
            <a:r>
              <a:rPr lang="cs-CZ" dirty="0" smtClean="0"/>
              <a:t>3 splněné podmínky ke tlačení: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sagitalis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musí být v přímém průměru, hlavička musí být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dorotovaná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dně pánevním a branka musí být rozvinutá (zašlá) !</a:t>
            </a:r>
          </a:p>
          <a:p>
            <a:r>
              <a:rPr lang="cs-CZ" dirty="0" smtClean="0"/>
              <a:t>hlavička došla dna pánevního = rozevírající se konečník, vedoucí bod (malá fontanela) prořezává</a:t>
            </a:r>
          </a:p>
          <a:p>
            <a:r>
              <a:rPr lang="cs-CZ" u="sng" dirty="0"/>
              <a:t>předčasné tlačení: </a:t>
            </a:r>
            <a:r>
              <a:rPr lang="cs-CZ" dirty="0"/>
              <a:t>vnitřní poranění, nepostupující porod (dokončení porodu kleštěmi nebo VEX)</a:t>
            </a:r>
          </a:p>
          <a:p>
            <a:r>
              <a:rPr lang="cs-CZ" dirty="0"/>
              <a:t>p</a:t>
            </a:r>
            <a:r>
              <a:rPr lang="cs-CZ" dirty="0" smtClean="0"/>
              <a:t>sí dýchání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C:\Users\Danielka\Pictures\0513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224" y="260648"/>
            <a:ext cx="2071702" cy="1550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Doba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řišní lis rodička používá v době kontrakce</a:t>
            </a:r>
          </a:p>
          <a:p>
            <a:r>
              <a:rPr lang="cs-CZ" dirty="0"/>
              <a:t>r</a:t>
            </a:r>
            <a:r>
              <a:rPr lang="cs-CZ" dirty="0" smtClean="0"/>
              <a:t>odička se na začátku kontrakce zhluboka nadechne, zavře oči a ústa, hlavu si rodička může sklonit k hrudníku a 3 krát během jedné kontrakce zatlačí  (jako na stolici) s minimálními přestávkami na vydechnutí a opětovné nadechnutí</a:t>
            </a:r>
          </a:p>
          <a:p>
            <a:r>
              <a:rPr lang="cs-CZ" dirty="0"/>
              <a:t>m</a:t>
            </a:r>
            <a:r>
              <a:rPr lang="cs-CZ" dirty="0" smtClean="0"/>
              <a:t>ezi kontrakcemi rodička zhluboka dýchá, zavře oči, odpočívá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62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pánevní 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pánevního vchodu (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aditus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pelvis) </a:t>
            </a:r>
            <a:r>
              <a:rPr lang="cs-CZ" dirty="0"/>
              <a:t>– je ohraničená vzadu </a:t>
            </a:r>
            <a:r>
              <a:rPr lang="cs-CZ" dirty="0" err="1"/>
              <a:t>promontoriem</a:t>
            </a:r>
            <a:r>
              <a:rPr lang="cs-CZ" dirty="0"/>
              <a:t> (v oblasti L5), pokračuje dopředu jako linea </a:t>
            </a:r>
            <a:r>
              <a:rPr lang="cs-CZ" dirty="0" err="1"/>
              <a:t>arcuata</a:t>
            </a:r>
            <a:r>
              <a:rPr lang="cs-CZ" dirty="0"/>
              <a:t> (</a:t>
            </a:r>
            <a:r>
              <a:rPr lang="cs-CZ" dirty="0" err="1"/>
              <a:t>terminalis</a:t>
            </a:r>
            <a:r>
              <a:rPr lang="cs-CZ" dirty="0"/>
              <a:t>) a končí na horním okraji </a:t>
            </a:r>
            <a:r>
              <a:rPr lang="cs-CZ" dirty="0" smtClean="0"/>
              <a:t>spony </a:t>
            </a:r>
            <a:r>
              <a:rPr lang="cs-CZ" dirty="0"/>
              <a:t>stydké, má tvar příčného oválu a nejdelší rozměr je </a:t>
            </a:r>
            <a:r>
              <a:rPr lang="cs-CZ" dirty="0" err="1"/>
              <a:t>diameter</a:t>
            </a:r>
            <a:r>
              <a:rPr lang="cs-CZ" dirty="0"/>
              <a:t> </a:t>
            </a:r>
            <a:r>
              <a:rPr lang="cs-CZ" dirty="0" err="1"/>
              <a:t>transversa</a:t>
            </a:r>
            <a:r>
              <a:rPr lang="cs-CZ" dirty="0"/>
              <a:t> (příčný - 13 cm)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pánevní šíře (amplitudo pelvis) </a:t>
            </a:r>
            <a:r>
              <a:rPr lang="cs-CZ" dirty="0"/>
              <a:t>– je ohraničená vzadu hranicí mezi S2 a S3 (na os </a:t>
            </a:r>
            <a:r>
              <a:rPr lang="cs-CZ" dirty="0" err="1"/>
              <a:t>sacrum</a:t>
            </a:r>
            <a:r>
              <a:rPr lang="cs-CZ" dirty="0"/>
              <a:t>) a míří doprostřed spony stydké, má kruhový tvar a nejdelší rozměr je </a:t>
            </a:r>
            <a:r>
              <a:rPr lang="cs-CZ" dirty="0" err="1" smtClean="0"/>
              <a:t>diameter</a:t>
            </a:r>
            <a:r>
              <a:rPr lang="cs-CZ" dirty="0" smtClean="0"/>
              <a:t> </a:t>
            </a:r>
            <a:r>
              <a:rPr lang="cs-CZ" dirty="0" err="1"/>
              <a:t>obliqua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et </a:t>
            </a:r>
            <a:r>
              <a:rPr lang="cs-CZ" dirty="0" err="1"/>
              <a:t>sinistra</a:t>
            </a:r>
            <a:r>
              <a:rPr lang="cs-CZ" dirty="0"/>
              <a:t> (šikmý - 13,5 cm)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83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pánevní 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pánevní úžiny (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angustia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pelvis) </a:t>
            </a:r>
            <a:r>
              <a:rPr lang="cs-CZ" dirty="0"/>
              <a:t>– začíná vzadu na hranici mezi kosti křížovou a kostrčí; přechází dopředu na spina </a:t>
            </a:r>
            <a:r>
              <a:rPr lang="cs-CZ" dirty="0" err="1"/>
              <a:t>ischiadica</a:t>
            </a:r>
            <a:r>
              <a:rPr lang="cs-CZ" dirty="0"/>
              <a:t> a je zakončena na dolním okraji spony stydké; jedná se o nejužší místo malé pánve; má tvar oválu, nejdelší rozměr je </a:t>
            </a:r>
            <a:r>
              <a:rPr lang="cs-CZ" dirty="0" err="1"/>
              <a:t>diameter</a:t>
            </a:r>
            <a:r>
              <a:rPr lang="cs-CZ" dirty="0"/>
              <a:t> </a:t>
            </a:r>
            <a:r>
              <a:rPr lang="cs-CZ" dirty="0" err="1"/>
              <a:t>recta</a:t>
            </a:r>
            <a:r>
              <a:rPr lang="cs-CZ" dirty="0"/>
              <a:t> (předozadní – 11,5 cm)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pánevního východu (exitus pelvis) </a:t>
            </a:r>
            <a:r>
              <a:rPr lang="cs-CZ" dirty="0"/>
              <a:t>– začíná vzadu na hrotu kostrče, pokračuje směrem dopředu na tubera </a:t>
            </a:r>
            <a:r>
              <a:rPr lang="cs-CZ" dirty="0" err="1"/>
              <a:t>ischiadica</a:t>
            </a:r>
            <a:r>
              <a:rPr lang="cs-CZ" dirty="0"/>
              <a:t> a je zakončena na dolním okraji spony stydké; má tvar kosočtverce; nejdelší rozměr je </a:t>
            </a:r>
            <a:r>
              <a:rPr lang="cs-CZ" dirty="0" err="1"/>
              <a:t>diameter</a:t>
            </a:r>
            <a:r>
              <a:rPr lang="cs-CZ" dirty="0"/>
              <a:t> </a:t>
            </a:r>
            <a:r>
              <a:rPr lang="cs-CZ" dirty="0" err="1"/>
              <a:t>recta</a:t>
            </a:r>
            <a:r>
              <a:rPr lang="cs-CZ" dirty="0"/>
              <a:t> (předozadní – 9,5 cm); </a:t>
            </a:r>
            <a:r>
              <a:rPr lang="cs-CZ" sz="2200" dirty="0"/>
              <a:t>za porodu se tlakem hlavičky plodu kostrč odkloní dozadu – rozměr se tím zvětší na 11 – 11,5 cm).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739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etap mechanizmu porodu hlavičky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iniciální flexe a vstup hlavičky do pánevního vchodu</a:t>
            </a:r>
          </a:p>
          <a:p>
            <a:r>
              <a:rPr lang="cs-CZ" dirty="0" smtClean="0"/>
              <a:t>2) progrese hlavičky do pánevní šíře a úžiny</a:t>
            </a:r>
          </a:p>
          <a:p>
            <a:r>
              <a:rPr lang="cs-CZ" dirty="0" smtClean="0"/>
              <a:t>3) normální či abnormální vnitřní rotace</a:t>
            </a:r>
          </a:p>
          <a:p>
            <a:r>
              <a:rPr lang="cs-CZ" dirty="0" smtClean="0"/>
              <a:t>4) rotace hlavičky kolem dolního okraje stydké spony</a:t>
            </a:r>
          </a:p>
          <a:p>
            <a:r>
              <a:rPr lang="cs-CZ" dirty="0" smtClean="0"/>
              <a:t>5) zevní rotace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5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965820"/>
          </a:xfrm>
        </p:spPr>
        <p:txBody>
          <a:bodyPr>
            <a:normAutofit/>
          </a:bodyPr>
          <a:lstStyle/>
          <a:p>
            <a:r>
              <a:rPr lang="cs-CZ" dirty="0"/>
              <a:t>Plod jako subjekt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Velká fontanela </a:t>
            </a:r>
            <a:r>
              <a:rPr lang="cs-CZ" dirty="0" smtClean="0"/>
              <a:t>– mezi frontálními a parietálními kostmi, tvar kosočtverce</a:t>
            </a:r>
          </a:p>
          <a:p>
            <a:r>
              <a:rPr lang="cs-CZ" b="1" dirty="0" smtClean="0"/>
              <a:t>Malá fontanela </a:t>
            </a:r>
            <a:r>
              <a:rPr lang="cs-CZ" dirty="0" smtClean="0"/>
              <a:t>– mezi parietálními a </a:t>
            </a:r>
            <a:r>
              <a:rPr lang="cs-CZ" dirty="0" err="1" smtClean="0"/>
              <a:t>occipitálními</a:t>
            </a:r>
            <a:r>
              <a:rPr lang="cs-CZ" dirty="0" smtClean="0"/>
              <a:t> kostmi, tvar trojúhelníku</a:t>
            </a:r>
          </a:p>
          <a:p>
            <a:r>
              <a:rPr lang="cs-CZ" dirty="0" smtClean="0"/>
              <a:t>spojnice velké a malé fontanely = </a:t>
            </a:r>
            <a:r>
              <a:rPr lang="cs-CZ" b="1" dirty="0" smtClean="0"/>
              <a:t>šev šípový </a:t>
            </a:r>
            <a:r>
              <a:rPr lang="cs-CZ" dirty="0" smtClean="0"/>
              <a:t>(sutura </a:t>
            </a:r>
            <a:r>
              <a:rPr lang="cs-CZ" dirty="0" err="1" smtClean="0"/>
              <a:t>sagittalis</a:t>
            </a:r>
            <a:r>
              <a:rPr lang="cs-CZ" dirty="0" smtClean="0"/>
              <a:t>)</a:t>
            </a:r>
          </a:p>
          <a:p>
            <a:r>
              <a:rPr lang="cs-CZ" b="1" dirty="0" err="1" smtClean="0"/>
              <a:t>Diameter</a:t>
            </a:r>
            <a:r>
              <a:rPr lang="cs-CZ" b="1" dirty="0" smtClean="0"/>
              <a:t> </a:t>
            </a:r>
            <a:r>
              <a:rPr lang="cs-CZ" b="1" dirty="0" err="1" smtClean="0"/>
              <a:t>suboccipitobregmatica</a:t>
            </a:r>
            <a:r>
              <a:rPr lang="cs-CZ" b="1" dirty="0" smtClean="0"/>
              <a:t> </a:t>
            </a:r>
            <a:r>
              <a:rPr lang="cs-CZ" dirty="0" smtClean="0"/>
              <a:t>– od středu </a:t>
            </a:r>
            <a:r>
              <a:rPr lang="cs-CZ" dirty="0" err="1" smtClean="0"/>
              <a:t>occipitální</a:t>
            </a:r>
            <a:r>
              <a:rPr lang="cs-CZ" dirty="0" smtClean="0"/>
              <a:t> kosti ke středu velké fontanely (obvod 32 cm) – prostupující obvod při porodu v poloze PPHL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5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506" y="420578"/>
            <a:ext cx="2756173" cy="22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3" y="3071811"/>
            <a:ext cx="4184621" cy="35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908721"/>
            <a:ext cx="3672340" cy="422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Doba porodní – doba k lůžku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obdobím, kdy dochází k porodu placenty, pupečníku a plodových obalů, dále dochází k </a:t>
            </a:r>
            <a:r>
              <a:rPr lang="cs-CZ" dirty="0" err="1"/>
              <a:t>retrakci</a:t>
            </a:r>
            <a:r>
              <a:rPr lang="cs-CZ" dirty="0"/>
              <a:t> </a:t>
            </a:r>
            <a:r>
              <a:rPr lang="cs-CZ" dirty="0" err="1"/>
              <a:t>myometria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64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Doba porodní – doba k lůžku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námky odloučení placenty:</a:t>
            </a:r>
          </a:p>
          <a:p>
            <a:pPr>
              <a:buNone/>
            </a:pPr>
            <a:r>
              <a:rPr lang="cs-CZ" dirty="0" smtClean="0"/>
              <a:t>1) </a:t>
            </a:r>
            <a:r>
              <a:rPr lang="cs-CZ" b="1" dirty="0" err="1" smtClean="0"/>
              <a:t>Kustnerovo</a:t>
            </a:r>
            <a:r>
              <a:rPr lang="cs-CZ" b="1" dirty="0" smtClean="0"/>
              <a:t> znamení: </a:t>
            </a:r>
            <a:r>
              <a:rPr lang="cs-CZ" dirty="0" smtClean="0"/>
              <a:t>nataženými prsty levé ruky zatlačit za sponu stydkou (pokud se pahýl pupečníku vtáhne směrem dovnitř do pochvy – placenta se neodloučila, když pupečníkový pahýl vyleze – placenta se odloučila)</a:t>
            </a:r>
          </a:p>
          <a:p>
            <a:pPr>
              <a:buNone/>
            </a:pPr>
            <a:r>
              <a:rPr lang="cs-CZ" dirty="0" smtClean="0"/>
              <a:t>2) </a:t>
            </a:r>
            <a:r>
              <a:rPr lang="cs-CZ" b="1" dirty="0" err="1" smtClean="0"/>
              <a:t>Schroderovo</a:t>
            </a:r>
            <a:r>
              <a:rPr lang="cs-CZ" b="1" dirty="0" smtClean="0"/>
              <a:t> znamení: </a:t>
            </a:r>
            <a:r>
              <a:rPr lang="cs-CZ" dirty="0" smtClean="0"/>
              <a:t>při odloučení placenty, děložní fundus stoupá nad pupek, 2 až 3 prsty</a:t>
            </a:r>
          </a:p>
          <a:p>
            <a:pPr>
              <a:buNone/>
            </a:pPr>
            <a:r>
              <a:rPr lang="cs-CZ" dirty="0" smtClean="0"/>
              <a:t>3) </a:t>
            </a:r>
            <a:r>
              <a:rPr lang="cs-CZ" b="1" dirty="0" err="1" smtClean="0"/>
              <a:t>Ahlfeldovo</a:t>
            </a:r>
            <a:r>
              <a:rPr lang="cs-CZ" b="1" dirty="0" smtClean="0"/>
              <a:t> znamení: </a:t>
            </a:r>
            <a:r>
              <a:rPr lang="cs-CZ" dirty="0" err="1" smtClean="0"/>
              <a:t>pean</a:t>
            </a:r>
            <a:r>
              <a:rPr lang="cs-CZ" dirty="0" smtClean="0"/>
              <a:t> se začne oddalovat od rodidel, pupečník je ochablý, hadrovitý (když je vzdálen 10 cm, placenta je odloučena)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děj</a:t>
            </a:r>
            <a:r>
              <a:rPr lang="cs-CZ" dirty="0"/>
              <a:t>, při kterém dochází k vypuzení plodového vejce (plod, placenta, pupečník, plodová voda, plodové obaly) porozením z organismu </a:t>
            </a:r>
            <a:r>
              <a:rPr lang="cs-CZ" dirty="0" smtClean="0"/>
              <a:t>matky</a:t>
            </a:r>
          </a:p>
          <a:p>
            <a:r>
              <a:rPr lang="cs-CZ" dirty="0"/>
              <a:t>p</a:t>
            </a:r>
            <a:r>
              <a:rPr lang="cs-CZ" dirty="0" smtClean="0"/>
              <a:t>orozeným </a:t>
            </a:r>
            <a:r>
              <a:rPr lang="cs-CZ" dirty="0"/>
              <a:t>plodem se rozumí novorozenec se známkami života nebo bez známek života s hmotností nad 500 g nebo s hmotností nižší, ale musí přežít prvních 24 </a:t>
            </a:r>
            <a:r>
              <a:rPr lang="cs-CZ" dirty="0" smtClean="0"/>
              <a:t>hodin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61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Doba porodní – doba k lůžku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</a:t>
            </a:r>
            <a:r>
              <a:rPr lang="cs-CZ" dirty="0" smtClean="0"/>
              <a:t>echanismus odlučování placenty:</a:t>
            </a:r>
          </a:p>
          <a:p>
            <a:r>
              <a:rPr lang="cs-CZ" b="1" dirty="0" err="1" smtClean="0"/>
              <a:t>Schultz</a:t>
            </a:r>
            <a:r>
              <a:rPr lang="cs-CZ" b="1" dirty="0" smtClean="0"/>
              <a:t>: </a:t>
            </a:r>
            <a:r>
              <a:rPr lang="cs-CZ" dirty="0" smtClean="0"/>
              <a:t>vytváří se </a:t>
            </a:r>
            <a:r>
              <a:rPr lang="cs-CZ" dirty="0" err="1" smtClean="0"/>
              <a:t>retroplacentární</a:t>
            </a:r>
            <a:r>
              <a:rPr lang="cs-CZ" dirty="0" smtClean="0"/>
              <a:t> hematom, krvácí pod placentu, ta se postupně odlučuje, sroluje se do dolního děložního segmentu a tulipánovitě se porodí, lůžko se porodí středem, matka z vaginy nekrvácí</a:t>
            </a:r>
          </a:p>
          <a:p>
            <a:r>
              <a:rPr lang="cs-CZ" b="1" dirty="0" err="1" smtClean="0"/>
              <a:t>Duncan</a:t>
            </a:r>
            <a:r>
              <a:rPr lang="cs-CZ" b="1" dirty="0" smtClean="0"/>
              <a:t>: </a:t>
            </a:r>
            <a:r>
              <a:rPr lang="cs-CZ" dirty="0" smtClean="0"/>
              <a:t>placenta se odlučuje od hrany, krvácí do dělohy, matka krvácí z vaginy a placenta se rodí hranou; odlučování placenty trvá déle a krevní ztráta je větší</a:t>
            </a:r>
          </a:p>
          <a:p>
            <a:r>
              <a:rPr lang="cs-CZ" b="1" dirty="0" err="1" smtClean="0"/>
              <a:t>Gessner</a:t>
            </a:r>
            <a:r>
              <a:rPr lang="cs-CZ" b="1" dirty="0" smtClean="0"/>
              <a:t>: </a:t>
            </a:r>
            <a:r>
              <a:rPr lang="cs-CZ" dirty="0" smtClean="0"/>
              <a:t>smíšený způsob, placenta se odlučuje hranou a porodí se středem, žena krvácí od počátku odlučování lůžka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5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Doba porodní – doba k lůžku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lacentu porodit do 30 min.</a:t>
            </a:r>
          </a:p>
          <a:p>
            <a:r>
              <a:rPr lang="cs-CZ" dirty="0" smtClean="0"/>
              <a:t>po porodu plodu – i.v. aplikace </a:t>
            </a:r>
            <a:r>
              <a:rPr lang="cs-CZ" dirty="0" err="1" smtClean="0"/>
              <a:t>uterokinetik</a:t>
            </a:r>
            <a:r>
              <a:rPr lang="cs-CZ" dirty="0" smtClean="0"/>
              <a:t> a </a:t>
            </a:r>
            <a:r>
              <a:rPr lang="cs-CZ" dirty="0" err="1" smtClean="0"/>
              <a:t>uterotonik</a:t>
            </a:r>
            <a:r>
              <a:rPr lang="cs-CZ" dirty="0" smtClean="0"/>
              <a:t> (oxytocin nebo </a:t>
            </a:r>
            <a:r>
              <a:rPr lang="cs-CZ" dirty="0" err="1" smtClean="0"/>
              <a:t>metylergometrin</a:t>
            </a:r>
            <a:r>
              <a:rPr lang="cs-CZ" dirty="0" smtClean="0"/>
              <a:t>), zabránění zbytečným krevním ztrátám</a:t>
            </a:r>
          </a:p>
          <a:p>
            <a:r>
              <a:rPr lang="cs-CZ" b="1" dirty="0" smtClean="0"/>
              <a:t>hmat podle </a:t>
            </a:r>
            <a:r>
              <a:rPr lang="cs-CZ" b="1" dirty="0" err="1" smtClean="0"/>
              <a:t>Jacobse</a:t>
            </a:r>
            <a:r>
              <a:rPr lang="cs-CZ" b="1" dirty="0"/>
              <a:t>: </a:t>
            </a:r>
            <a:r>
              <a:rPr lang="cs-CZ" dirty="0"/>
              <a:t>rodící placentu uchopíme do dlaní obou rukou a šroubovitými pohyby s ní otáčíme tak, až se blány svinou do provazce, který snadno vyklouzne z rodidel.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397777"/>
            <a:ext cx="2038474" cy="243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porodu placenty: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Kontrola: </a:t>
            </a:r>
            <a:r>
              <a:rPr lang="cs-CZ" dirty="0" smtClean="0"/>
              <a:t>celistvosti lůžka, počet cév, délka pupečníku, úpon</a:t>
            </a:r>
          </a:p>
          <a:p>
            <a:r>
              <a:rPr lang="cs-CZ" dirty="0" smtClean="0"/>
              <a:t>kontrola porodního poranění v zrcadlech (hrdlo děložní, pochva, zevní rodidla a </a:t>
            </a:r>
            <a:r>
              <a:rPr lang="cs-CZ" dirty="0" err="1" smtClean="0"/>
              <a:t>epiziotomie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40" y="0"/>
            <a:ext cx="21973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51" y="4643447"/>
            <a:ext cx="26003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IV. Doba porodní – doba poporodní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075240" cy="48737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2 hodiny po porodu plodu a placenty</a:t>
            </a:r>
          </a:p>
          <a:p>
            <a:r>
              <a:rPr lang="cs-CZ" dirty="0" smtClean="0"/>
              <a:t>časné šestinedělí</a:t>
            </a:r>
          </a:p>
          <a:p>
            <a:r>
              <a:rPr lang="cs-CZ" dirty="0" smtClean="0"/>
              <a:t>měří se fyziologické funkce (TK, P) ve 30 minutových intervalech</a:t>
            </a:r>
          </a:p>
          <a:p>
            <a:r>
              <a:rPr lang="cs-CZ" dirty="0" smtClean="0"/>
              <a:t>kontrola krvácení</a:t>
            </a:r>
          </a:p>
          <a:p>
            <a:r>
              <a:rPr lang="cs-CZ" dirty="0"/>
              <a:t>k</a:t>
            </a:r>
            <a:r>
              <a:rPr lang="cs-CZ" dirty="0" smtClean="0"/>
              <a:t>ontrola výšky děložního fundu</a:t>
            </a:r>
          </a:p>
          <a:p>
            <a:r>
              <a:rPr lang="cs-CZ" dirty="0" smtClean="0"/>
              <a:t>odpočinek pro maminku, teplo, ticho, tekutiny, lehká strava</a:t>
            </a:r>
          </a:p>
          <a:p>
            <a:r>
              <a:rPr lang="cs-CZ" dirty="0"/>
              <a:t>p</a:t>
            </a:r>
            <a:r>
              <a:rPr lang="cs-CZ" dirty="0" smtClean="0"/>
              <a:t>rvní přiložení novorozence k prsu matky - do 30 minut po porodu</a:t>
            </a:r>
          </a:p>
          <a:p>
            <a:r>
              <a:rPr lang="cs-CZ" dirty="0" smtClean="0"/>
              <a:t>sledujeme vyprazdňování močového měchýře</a:t>
            </a:r>
          </a:p>
          <a:p>
            <a:r>
              <a:rPr lang="cs-CZ" dirty="0" smtClean="0"/>
              <a:t>po uplynutí 2 hodin – převoz šestinedělky na oddělení šestinedělí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1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episiotomie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ejčastější porodnický výkon</a:t>
            </a:r>
          </a:p>
          <a:p>
            <a:r>
              <a:rPr lang="cs-CZ" dirty="0"/>
              <a:t>n</a:t>
            </a:r>
            <a:r>
              <a:rPr lang="cs-CZ" dirty="0" smtClean="0"/>
              <a:t>ástřih hráze</a:t>
            </a:r>
          </a:p>
          <a:p>
            <a:r>
              <a:rPr lang="cs-CZ" dirty="0"/>
              <a:t>z</a:t>
            </a:r>
            <a:r>
              <a:rPr lang="cs-CZ" dirty="0" smtClean="0"/>
              <a:t>ávěr II. doby porodní</a:t>
            </a:r>
          </a:p>
          <a:p>
            <a:r>
              <a:rPr lang="cs-CZ" dirty="0"/>
              <a:t>i</a:t>
            </a:r>
            <a:r>
              <a:rPr lang="cs-CZ" dirty="0" smtClean="0"/>
              <a:t>ndikace: riziko ruptury poševního introitu a perinea, hráz brání dalšímu prostupu (prořezávání hlavičky), poloha podélná koncem pánevním, zjizvená hráz, velký plod, porod kleštěmi, </a:t>
            </a:r>
            <a:r>
              <a:rPr lang="cs-CZ" dirty="0" err="1" smtClean="0"/>
              <a:t>vakuumextrakcí</a:t>
            </a:r>
            <a:endParaRPr lang="cs-CZ" dirty="0" smtClean="0"/>
          </a:p>
          <a:p>
            <a:r>
              <a:rPr lang="cs-CZ" b="1" dirty="0" smtClean="0"/>
              <a:t>Druhy: </a:t>
            </a:r>
            <a:r>
              <a:rPr lang="cs-CZ" dirty="0" smtClean="0"/>
              <a:t>mediální epiziotomie</a:t>
            </a:r>
          </a:p>
          <a:p>
            <a:pPr>
              <a:buNone/>
            </a:pPr>
            <a:r>
              <a:rPr lang="cs-CZ" dirty="0" smtClean="0"/>
              <a:t>              : </a:t>
            </a:r>
            <a:r>
              <a:rPr lang="cs-CZ" dirty="0" err="1" smtClean="0"/>
              <a:t>mediolaterální</a:t>
            </a:r>
            <a:r>
              <a:rPr lang="cs-CZ" dirty="0" smtClean="0"/>
              <a:t> </a:t>
            </a:r>
            <a:r>
              <a:rPr lang="cs-CZ" dirty="0" err="1" smtClean="0"/>
              <a:t>epiziotomie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: laterální </a:t>
            </a:r>
            <a:r>
              <a:rPr lang="cs-CZ" dirty="0" err="1" smtClean="0"/>
              <a:t>epiziotomie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: rozšířená laterální </a:t>
            </a:r>
            <a:r>
              <a:rPr lang="cs-CZ" dirty="0" err="1" smtClean="0"/>
              <a:t>epiziotomie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Mediolaterální</a:t>
            </a:r>
            <a:r>
              <a:rPr lang="cs-CZ" dirty="0" smtClean="0"/>
              <a:t> episiotomie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ejčastější druh epiziotomie</a:t>
            </a:r>
          </a:p>
          <a:p>
            <a:r>
              <a:rPr lang="cs-CZ" dirty="0" smtClean="0"/>
              <a:t>směřuje ze střední čáry introitu šikmo k hrbolu sedací kosti</a:t>
            </a:r>
          </a:p>
          <a:p>
            <a:r>
              <a:rPr lang="cs-CZ" dirty="0" smtClean="0"/>
              <a:t>menší poškození svěrače</a:t>
            </a:r>
          </a:p>
          <a:p>
            <a:r>
              <a:rPr lang="cs-CZ" dirty="0" smtClean="0"/>
              <a:t>více krvácí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380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77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i="1" dirty="0"/>
              <a:t>předčasný porod</a:t>
            </a:r>
            <a:r>
              <a:rPr lang="cs-CZ" dirty="0"/>
              <a:t> – porod před ukončeným 37. týdnem těhotenstvím;</a:t>
            </a:r>
          </a:p>
          <a:p>
            <a:pPr lvl="0"/>
            <a:r>
              <a:rPr lang="cs-CZ" i="1" dirty="0"/>
              <a:t>porod v termínu</a:t>
            </a:r>
            <a:r>
              <a:rPr lang="cs-CZ" dirty="0"/>
              <a:t> – porod mezi 38. – 42. týdnem těhotenství;</a:t>
            </a:r>
          </a:p>
          <a:p>
            <a:pPr lvl="0"/>
            <a:r>
              <a:rPr lang="cs-CZ" i="1" dirty="0" err="1"/>
              <a:t>potermínový</a:t>
            </a:r>
            <a:r>
              <a:rPr lang="cs-CZ" i="1" dirty="0"/>
              <a:t> porod</a:t>
            </a:r>
            <a:r>
              <a:rPr lang="cs-CZ" dirty="0"/>
              <a:t> – porod po 42. týdnu těhotenství.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1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931224" cy="50691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i="1" dirty="0"/>
              <a:t>samovolný (spontánní) porod</a:t>
            </a:r>
            <a:r>
              <a:rPr lang="cs-CZ" dirty="0"/>
              <a:t> – je takový porod, který nastal na základě přirozených pochodů organismu ženy a probíhal bez zásahu porodníka;</a:t>
            </a:r>
          </a:p>
          <a:p>
            <a:pPr lvl="0"/>
            <a:r>
              <a:rPr lang="cs-CZ" i="1" dirty="0"/>
              <a:t>medikamentózní porod</a:t>
            </a:r>
            <a:r>
              <a:rPr lang="cs-CZ" dirty="0"/>
              <a:t> – po spontánním nastoupení porodní činnosti jsou přirozené pochody pozměněny aplikací léčebných prostředků, a to převážně za účelem koordinace děložní činnosti, zmírnění bolestivosti nebo ovlivnění třetí doby porodní;</a:t>
            </a:r>
          </a:p>
          <a:p>
            <a:pPr lvl="0"/>
            <a:r>
              <a:rPr lang="cs-CZ" i="1" dirty="0"/>
              <a:t>indukovaný porod</a:t>
            </a:r>
            <a:r>
              <a:rPr lang="cs-CZ" dirty="0"/>
              <a:t> – je vyvolán uměle aplikací </a:t>
            </a:r>
            <a:r>
              <a:rPr lang="cs-CZ" dirty="0" err="1"/>
              <a:t>uterokinetických</a:t>
            </a:r>
            <a:r>
              <a:rPr lang="cs-CZ" dirty="0"/>
              <a:t> preparátů  (oxytocin, …);</a:t>
            </a:r>
          </a:p>
          <a:p>
            <a:pPr lvl="0"/>
            <a:r>
              <a:rPr lang="cs-CZ" i="1" dirty="0"/>
              <a:t>operativní porod</a:t>
            </a:r>
            <a:r>
              <a:rPr lang="cs-CZ" dirty="0"/>
              <a:t> – je takový porod, kde muselo být těhotenství ukončeno nebo porod urychlen z indikace ohrožení života nebo zdraví matky, plodu, obou porodnickou vaginální nebo abdominální operací; </a:t>
            </a:r>
          </a:p>
          <a:p>
            <a:pPr lvl="0"/>
            <a:r>
              <a:rPr lang="cs-CZ" i="1" dirty="0"/>
              <a:t>fyziologický porod</a:t>
            </a:r>
            <a:r>
              <a:rPr lang="cs-CZ" dirty="0"/>
              <a:t> – probíhá působením přirozených porodních mechanismů za pomoci a nikoliv zásahu personálu porodního sálu;</a:t>
            </a:r>
          </a:p>
          <a:p>
            <a:pPr lvl="0"/>
            <a:r>
              <a:rPr lang="cs-CZ" i="1" dirty="0"/>
              <a:t>patologický porod</a:t>
            </a:r>
            <a:r>
              <a:rPr lang="cs-CZ" dirty="0"/>
              <a:t> – je ten, kdy dochází k rozvoji porodnické patologie, kterou je nutné aktivně řešit.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5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680068"/>
          </a:xfrm>
        </p:spPr>
        <p:txBody>
          <a:bodyPr>
            <a:normAutofit/>
          </a:bodyPr>
          <a:lstStyle/>
          <a:p>
            <a:r>
              <a:rPr lang="cs-CZ" dirty="0"/>
              <a:t>Spouštěcí mechanizmy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42984"/>
            <a:ext cx="8147248" cy="5312752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 smtClean="0"/>
              <a:t>Progesteron</a:t>
            </a:r>
            <a:r>
              <a:rPr lang="cs-CZ" dirty="0" smtClean="0"/>
              <a:t> -    produkce placentou v předporodním období      prudký nárůst hladiny estrogenů (zvýšení aktivity </a:t>
            </a:r>
            <a:r>
              <a:rPr lang="cs-CZ" dirty="0" err="1" smtClean="0"/>
              <a:t>myometria</a:t>
            </a:r>
            <a:r>
              <a:rPr lang="cs-CZ" dirty="0" smtClean="0"/>
              <a:t> a tím nástup děložní činnosti)</a:t>
            </a:r>
          </a:p>
          <a:p>
            <a:endParaRPr lang="cs-CZ" dirty="0" smtClean="0"/>
          </a:p>
          <a:p>
            <a:r>
              <a:rPr lang="cs-CZ" i="1" dirty="0" smtClean="0"/>
              <a:t>Oxytocin</a:t>
            </a:r>
            <a:r>
              <a:rPr lang="cs-CZ" dirty="0" smtClean="0"/>
              <a:t> – určuje sílu a trvání kontrakce, prudký nárůst až v průběhu porodu</a:t>
            </a:r>
          </a:p>
          <a:p>
            <a:endParaRPr lang="cs-CZ" dirty="0" smtClean="0"/>
          </a:p>
          <a:p>
            <a:r>
              <a:rPr lang="cs-CZ" i="1" dirty="0" smtClean="0"/>
              <a:t>Estrogeny</a:t>
            </a:r>
            <a:r>
              <a:rPr lang="cs-CZ" dirty="0" smtClean="0"/>
              <a:t> -   činnost (aktivitu) </a:t>
            </a:r>
            <a:r>
              <a:rPr lang="cs-CZ" dirty="0" err="1" smtClean="0"/>
              <a:t>myometria</a:t>
            </a:r>
            <a:r>
              <a:rPr lang="cs-CZ" dirty="0" smtClean="0"/>
              <a:t>, stimulují nástup děložní kontrakce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smtClean="0"/>
              <a:t>Prostaglandiny</a:t>
            </a:r>
            <a:r>
              <a:rPr lang="cs-CZ" dirty="0" smtClean="0"/>
              <a:t> -   hladiny, vyvolávají kontrakce </a:t>
            </a:r>
            <a:r>
              <a:rPr lang="cs-CZ" dirty="0" err="1" smtClean="0"/>
              <a:t>myometria</a:t>
            </a:r>
            <a:r>
              <a:rPr lang="cs-CZ" dirty="0" smtClean="0"/>
              <a:t>, hrají hlavní roli v aktivaci děložní činnosti, ovlivňují děložní hrdlo</a:t>
            </a:r>
          </a:p>
          <a:p>
            <a:pPr>
              <a:buNone/>
            </a:pPr>
            <a:endParaRPr lang="cs-CZ" dirty="0" smtClean="0"/>
          </a:p>
          <a:p>
            <a:r>
              <a:rPr lang="cs-CZ" i="1" dirty="0" smtClean="0"/>
              <a:t>Distenze</a:t>
            </a:r>
            <a:r>
              <a:rPr lang="cs-CZ" sz="1800" i="1" dirty="0"/>
              <a:t> </a:t>
            </a:r>
            <a:r>
              <a:rPr lang="cs-CZ" i="1" dirty="0" smtClean="0"/>
              <a:t>stěny děložní </a:t>
            </a:r>
            <a:r>
              <a:rPr lang="cs-CZ" dirty="0" smtClean="0"/>
              <a:t>– napínání děložní stěny – tlak na svaly a nervová zakončení v oblasti vnitřní branky – vyvolání děložních kontrakcí</a:t>
            </a:r>
          </a:p>
          <a:p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rot="5400000" flipH="1" flipV="1">
            <a:off x="3718604" y="342988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>
            <a:off x="4010272" y="128506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9912424" y="134076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6200000" flipV="1">
            <a:off x="4370312" y="4363394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Známky blížícího se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odchod hlenové </a:t>
            </a:r>
            <a:r>
              <a:rPr lang="cs-CZ" dirty="0" smtClean="0"/>
              <a:t>zátky</a:t>
            </a:r>
          </a:p>
          <a:p>
            <a:pPr lvl="0"/>
            <a:r>
              <a:rPr lang="cs-CZ" dirty="0" smtClean="0"/>
              <a:t>klesá </a:t>
            </a:r>
            <a:r>
              <a:rPr lang="cs-CZ" dirty="0"/>
              <a:t>fundus děložní, pokles břicha („poklesne pupík</a:t>
            </a:r>
            <a:r>
              <a:rPr lang="cs-CZ" dirty="0" smtClean="0"/>
              <a:t>“)</a:t>
            </a:r>
            <a:endParaRPr lang="cs-CZ" dirty="0"/>
          </a:p>
          <a:p>
            <a:pPr lvl="0"/>
            <a:r>
              <a:rPr lang="cs-CZ" dirty="0"/>
              <a:t>výskyt </a:t>
            </a:r>
            <a:r>
              <a:rPr lang="cs-CZ" dirty="0" smtClean="0"/>
              <a:t>poslíčků</a:t>
            </a:r>
            <a:endParaRPr lang="cs-CZ" dirty="0"/>
          </a:p>
          <a:p>
            <a:pPr lvl="0"/>
            <a:r>
              <a:rPr lang="cs-CZ" dirty="0"/>
              <a:t>zvýšení vaginální sekrece </a:t>
            </a:r>
            <a:endParaRPr lang="cs-CZ" dirty="0" smtClean="0"/>
          </a:p>
          <a:p>
            <a:pPr lvl="0"/>
            <a:r>
              <a:rPr lang="cs-CZ" dirty="0" smtClean="0"/>
              <a:t>příval energie </a:t>
            </a:r>
          </a:p>
          <a:p>
            <a:pPr lvl="0"/>
            <a:r>
              <a:rPr lang="cs-CZ" dirty="0" smtClean="0"/>
              <a:t>zastavení váhy nebo úbytek na váze </a:t>
            </a:r>
          </a:p>
          <a:p>
            <a:pPr lvl="0"/>
            <a:r>
              <a:rPr lang="cs-CZ" dirty="0" smtClean="0"/>
              <a:t>zmenšení </a:t>
            </a:r>
            <a:r>
              <a:rPr lang="cs-CZ" dirty="0"/>
              <a:t>obvodu břicha, vzdálenost spona fundus přestane růst</a:t>
            </a:r>
          </a:p>
          <a:p>
            <a:pPr lvl="0"/>
            <a:r>
              <a:rPr lang="cs-CZ" dirty="0"/>
              <a:t>cervix skóre 10 bodů</a:t>
            </a:r>
          </a:p>
          <a:p>
            <a:pPr lvl="0"/>
            <a:r>
              <a:rPr lang="cs-CZ" dirty="0"/>
              <a:t>odtok plodové vody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0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se dostavit na porodní sál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pravidelná děložní činnost se zkracující se frekvencí a zvyšující se intenzitou</a:t>
            </a:r>
          </a:p>
          <a:p>
            <a:pPr lvl="0"/>
            <a:r>
              <a:rPr lang="cs-CZ" dirty="0"/>
              <a:t>odtok plodové vody</a:t>
            </a:r>
          </a:p>
          <a:p>
            <a:pPr lvl="0"/>
            <a:r>
              <a:rPr lang="cs-CZ" dirty="0"/>
              <a:t>krvácení</a:t>
            </a:r>
          </a:p>
          <a:p>
            <a:pPr lvl="0"/>
            <a:r>
              <a:rPr lang="cs-CZ" dirty="0"/>
              <a:t>bolest dělohy, která nemá charakter děložních kontrakcí</a:t>
            </a:r>
          </a:p>
          <a:p>
            <a:pPr lvl="0"/>
            <a:r>
              <a:rPr lang="cs-CZ" dirty="0"/>
              <a:t>nepravidelnosti pohybů plodu</a:t>
            </a:r>
          </a:p>
          <a:p>
            <a:pPr lvl="0"/>
            <a:r>
              <a:rPr lang="cs-CZ" dirty="0"/>
              <a:t>jiné symptomy (teplota, malátnost, zvracení, průjem, psychické změny, </a:t>
            </a:r>
            <a:r>
              <a:rPr lang="cs-CZ" dirty="0" err="1"/>
              <a:t>apod</a:t>
            </a:r>
            <a:r>
              <a:rPr lang="cs-CZ" dirty="0"/>
              <a:t>……)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4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22944"/>
          </a:xfrm>
        </p:spPr>
        <p:txBody>
          <a:bodyPr>
            <a:normAutofit/>
          </a:bodyPr>
          <a:lstStyle/>
          <a:p>
            <a:r>
              <a:rPr lang="cs-CZ" dirty="0"/>
              <a:t>Doby porodní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I. doba porodní – otevírací</a:t>
            </a:r>
          </a:p>
          <a:p>
            <a:r>
              <a:rPr lang="cs-CZ" dirty="0" smtClean="0"/>
              <a:t>II. doba porodní – vypuzovací</a:t>
            </a:r>
          </a:p>
          <a:p>
            <a:r>
              <a:rPr lang="cs-CZ" dirty="0" smtClean="0"/>
              <a:t>III. doba porodní – doba k lůžku</a:t>
            </a:r>
          </a:p>
          <a:p>
            <a:r>
              <a:rPr lang="cs-CZ" dirty="0" smtClean="0"/>
              <a:t>IV. doba porodní – doba poporodní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3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kýř">
  <a:themeElements>
    <a:clrScheme name="Vlastní 77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8A2E8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79b7b8bb-93ec-47cc-a1d6-47c5928ac23a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9332cfc-b023-4904-b12a-69ce444ff89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2084</Words>
  <Application>Microsoft Office PowerPoint</Application>
  <PresentationFormat>Širokoúhlá obrazovka</PresentationFormat>
  <Paragraphs>197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Motiv Office</vt:lpstr>
      <vt:lpstr>Arkýř</vt:lpstr>
      <vt:lpstr>Ošetřovatelská péče o ženu v těhotenství, v průběhu porodu a v období šestinedělí</vt:lpstr>
      <vt:lpstr>porod</vt:lpstr>
      <vt:lpstr>Definice porodu</vt:lpstr>
      <vt:lpstr>Klasifikace porodu</vt:lpstr>
      <vt:lpstr>Klasifikace porodu</vt:lpstr>
      <vt:lpstr>Spouštěcí mechanizmy porodu</vt:lpstr>
      <vt:lpstr>Známky blížícího se porodu</vt:lpstr>
      <vt:lpstr>Kdy se dostavit na porodní sál</vt:lpstr>
      <vt:lpstr>Doby porodní</vt:lpstr>
      <vt:lpstr>I. doba porodní - otevírací</vt:lpstr>
      <vt:lpstr>latentní fáze I. doby porodní</vt:lpstr>
      <vt:lpstr>Mechanizmus dilatace děložního hrdla a branky</vt:lpstr>
      <vt:lpstr>Mechanizmus dilatace děložního hrdla a branky</vt:lpstr>
      <vt:lpstr>Mechanizmus dilatace děložního hrdla a branky</vt:lpstr>
      <vt:lpstr>aktivní fáze i. doby porodní</vt:lpstr>
      <vt:lpstr>tranzitorní fáze i. doby porodní</vt:lpstr>
      <vt:lpstr>Intervence porodní asistentky v i. době porodní</vt:lpstr>
      <vt:lpstr>Porodní plán</vt:lpstr>
      <vt:lpstr>vedení i. doby porodní</vt:lpstr>
      <vt:lpstr>II. doba porodní</vt:lpstr>
      <vt:lpstr>II. Doba porodní</vt:lpstr>
      <vt:lpstr>II. Doba porodní</vt:lpstr>
      <vt:lpstr>Vnitřní pánevní roviny</vt:lpstr>
      <vt:lpstr>Vnitřní pánevní roviny</vt:lpstr>
      <vt:lpstr>5 etap mechanizmu porodu hlavičky</vt:lpstr>
      <vt:lpstr>Plod jako subjekt porodu</vt:lpstr>
      <vt:lpstr>Prezentace aplikace PowerPoint</vt:lpstr>
      <vt:lpstr>III. Doba porodní – doba k lůžku</vt:lpstr>
      <vt:lpstr>III. Doba porodní – doba k lůžku</vt:lpstr>
      <vt:lpstr>III. Doba porodní – doba k lůžku</vt:lpstr>
      <vt:lpstr>III. Doba porodní – doba k lůžku </vt:lpstr>
      <vt:lpstr>Po porodu placenty:</vt:lpstr>
      <vt:lpstr>IV. Doba porodní – doba poporodní </vt:lpstr>
      <vt:lpstr>episiotomie</vt:lpstr>
      <vt:lpstr>Mediolaterální episiotomie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Jiří Zemánek</cp:lastModifiedBy>
  <cp:revision>3</cp:revision>
  <dcterms:created xsi:type="dcterms:W3CDTF">2020-07-28T16:37:17Z</dcterms:created>
  <dcterms:modified xsi:type="dcterms:W3CDTF">2020-12-16T10:11:56Z</dcterms:modified>
</cp:coreProperties>
</file>