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83825D1C-37F1-4751-AE4D-0DDB607628AE}">
          <p14:sldIdLst>
            <p14:sldId id="262"/>
          </p14:sldIdLst>
        </p14:section>
        <p14:section name="Oddíl bez názvu" id="{FDECDD3C-640F-421A-A225-DC827DA37B48}">
          <p14:sldIdLst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9F1DE9-1581-4716-AAC3-E5BD8B83EB14}" v="55" dt="2020-07-28T16:17:33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29F50-7ED2-4F5C-9C89-97EC7199B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45F893-0AA4-4A14-A4F1-A674BC514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F76157-97D2-4A9D-B757-5DDF7578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25CD4C-18DE-4E48-8CBB-6E6AB185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AFC9C0-9C94-4C4F-8827-1CEEAD71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01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7DF29-BEA5-49D9-8022-732212CE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B92669-2C0F-40E0-82B5-169F48284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EF16A6-179C-4CC0-B872-7CCE8F8B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B5C89A-86C4-47E7-86BB-475D1D21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8D9217-33AF-4181-B5FD-8A034995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20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9C7C2B7-4E53-4E8E-A5A0-18A4FB0BC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FF98D16-6896-4ED6-A2FB-E00704427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2CDB75-80BD-4338-95DC-5FD65B3A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D36148-84AF-4B28-9286-CF84FD4F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E974D4-4C4A-4352-BF4E-E95A14C0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977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Obdélník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Obdélník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Obdélník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Obdélník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Elipsa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Elipsa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Elipsa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Elipsa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Elipsa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31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746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Obdélník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Obdélník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Obdélník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Obdélník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Elipsa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Elipsa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Elipsa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Elipsa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Elipsa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884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3481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69428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539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14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bdélník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Elipsa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962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AD462-FCD7-4432-8908-474A1991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9FA506-E846-4A05-82B8-276508A39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77032D-5C9E-4501-A466-8F4975A8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285F5E-2943-4127-87E0-83E5C029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C98696-9500-4644-8382-27AB9FA1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662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Elipsa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Obdélník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330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717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39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AA5FC-60DA-4D1B-8FB8-701029BB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59A429-68A0-4EC8-A68E-5101A797E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54D00F-C328-4C18-8AD1-3332B3F5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196EAB-724F-4163-AE18-16F84712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0C3C74-E256-49C4-8403-38C29B43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51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FEBFF-97EA-4BA8-AA78-1A65231B0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B9858-16EC-41C0-B99E-BAC1E0F68D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1546F93-757C-4A5F-BFA9-267269349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CEBF69-3F59-41F2-8C87-4669AB9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1061C5-0C31-4462-A06D-E8F7F13A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E75A3E-A873-47D7-BF14-1D255A6F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72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6115F-A90C-47EA-9B46-C32B2F7C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8F37F5-0A3B-4CE5-8723-36DC48314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9338CD-15E4-4525-A9E7-B65E7501C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B4D3BE4-A9CB-46E7-BC74-0D9D52AE3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7E0406C-C7CA-4090-9ED5-6E5B73F66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5FA607D-0388-44BB-9C08-163DB096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A93DB0-CF96-4466-ACD4-5588B8D4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11D7395-5A7D-4ED3-82E0-1F8FFC04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41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6A69-339A-4DDD-AE11-BF9FEECD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359AE74-3D48-43D9-8806-EDDA8CD8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79F39B7-19AA-4849-85B5-9FE2CE6DF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CE5189-DCFE-462C-B46C-731B1AC79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27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D0D004A-8832-48AE-81AB-DBAAFC93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9B0C14-E5E8-4B22-9D17-ED278C00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847D63-B091-4889-9EEA-7E2547F9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71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7A680-B4BD-4182-A2A9-5ECEF3EE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CE82C4-C993-4EE0-889A-A6B4A7FD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BEDD0E-A6DB-4D53-9581-C34E624A7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E15089-069E-4C8C-9E2D-732A7027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6F8CDF-1520-41DF-8396-9D63AFF4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6F2517-2447-4924-AF80-468D2F11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4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967F66-1E60-4CA5-A2F2-5643E789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AAF4415-69E9-4F16-AAEC-3BCFA9A5E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484FA3-A08D-43CB-B6EF-4EEE9810A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B71CE8-AB32-4A3F-A92D-806ED2D6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CD16E1-FF5E-44E5-8422-6E2ED869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EBC466-4215-46A3-8D6C-5C7594895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22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958EC0-D306-4B95-83A3-2F9EA309B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BD37A7-0101-4B25-AB29-AE3EB7BF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31329C-B1E3-481F-A8C1-41A6D4AB6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5B8D-2B12-4C6F-8C22-D201E90FF82E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9E9A87-F44E-4650-AD79-40880D600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83AA30-152E-4EF6-922B-4F7CFD395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2454F-9BB4-4D22-B0FF-110005210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0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3DC9D86-74E0-4FF4-B096-F63B7842907A}" type="datetimeFigureOut">
              <a:rPr lang="cs-CZ" smtClean="0"/>
              <a:pPr/>
              <a:t>16.12.2020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Obdélník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Elipsa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4F0EF3E-CCCA-4EDB-AC3C-036AE1FCB23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80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A4813E-51ED-4012-8D78-821F6D57A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39505"/>
            <a:ext cx="9144000" cy="136620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Ošetřovatelská péče o ženu v těhotenství</a:t>
            </a:r>
            <a:r>
              <a:rPr lang="cs-CZ" sz="4000" smtClean="0"/>
              <a:t>, v průběhu </a:t>
            </a:r>
            <a:r>
              <a:rPr lang="cs-CZ" sz="4000" dirty="0" smtClean="0"/>
              <a:t>porodu a v období šestinedělí</a:t>
            </a:r>
            <a:endParaRPr lang="cs-CZ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11FA9A-F513-4EE6-B798-6DC506ADA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90758"/>
            <a:ext cx="9144000" cy="1655762"/>
          </a:xfrm>
        </p:spPr>
        <p:txBody>
          <a:bodyPr/>
          <a:lstStyle/>
          <a:p>
            <a:r>
              <a:rPr lang="cs-CZ" dirty="0" smtClean="0"/>
              <a:t>CZ.02.2.69/0.0/0.0/16_015/0002400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/>
              <a:t>ROZVOJ VZDĚLÁVÁNÍ NA SLEZSKÉ </a:t>
            </a:r>
            <a:r>
              <a:rPr lang="cs-CZ" dirty="0" smtClean="0"/>
              <a:t>UNIVERZITĚ V OPAVĚ</a:t>
            </a:r>
            <a:endParaRPr lang="cs-CZ" dirty="0"/>
          </a:p>
        </p:txBody>
      </p:sp>
      <p:pic>
        <p:nvPicPr>
          <p:cNvPr id="4" name="Obrázek 3" descr="Logolink_OP_VVV_hor_barva_cz">
            <a:extLst>
              <a:ext uri="{FF2B5EF4-FFF2-40B4-BE49-F238E27FC236}">
                <a16:creationId xmlns:a16="http://schemas.microsoft.com/office/drawing/2014/main" id="{D3ECA9CD-610B-49AA-97ED-30168794AF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94640"/>
            <a:ext cx="9702800" cy="2301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98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Průkaz odtoku plodové vody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</a:t>
            </a:r>
            <a:r>
              <a:rPr lang="cs-CZ" dirty="0" smtClean="0"/>
              <a:t>ealizuje se prostřednictvím </a:t>
            </a:r>
            <a:r>
              <a:rPr lang="cs-CZ" dirty="0" err="1"/>
              <a:t>Temesvaryho</a:t>
            </a:r>
            <a:r>
              <a:rPr lang="cs-CZ" dirty="0"/>
              <a:t> </a:t>
            </a:r>
            <a:r>
              <a:rPr lang="cs-CZ" dirty="0" smtClean="0"/>
              <a:t>reakce</a:t>
            </a:r>
          </a:p>
          <a:p>
            <a:r>
              <a:rPr lang="cs-CZ" sz="1600" dirty="0"/>
              <a:t>je založena na průkazu alkalické reakce plodové vody; aplikuje se 1% </a:t>
            </a:r>
            <a:r>
              <a:rPr lang="cs-CZ" sz="1600" dirty="0" err="1"/>
              <a:t>bromthymolová</a:t>
            </a:r>
            <a:r>
              <a:rPr lang="cs-CZ" sz="1600" dirty="0"/>
              <a:t> modř a průsvitná nebo bělavá voda se mění v případě pozitivního nálezu plodové vody do modrozelené barvy. </a:t>
            </a:r>
          </a:p>
          <a:p>
            <a:r>
              <a:rPr lang="cs-CZ" dirty="0"/>
              <a:t>t</a:t>
            </a:r>
            <a:r>
              <a:rPr lang="cs-CZ" dirty="0" smtClean="0"/>
              <a:t>ěhotná </a:t>
            </a:r>
            <a:r>
              <a:rPr lang="cs-CZ" dirty="0"/>
              <a:t>žena, předá porodní asistentce vložku, na kterou zachytila odtékající plodovou vodu a porodní asistentka pomocí </a:t>
            </a:r>
            <a:r>
              <a:rPr lang="cs-CZ" dirty="0" err="1"/>
              <a:t>bromthymolové</a:t>
            </a:r>
            <a:r>
              <a:rPr lang="cs-CZ" dirty="0"/>
              <a:t> modři provede </a:t>
            </a:r>
            <a:r>
              <a:rPr lang="cs-CZ" dirty="0" err="1"/>
              <a:t>Temesvaryho</a:t>
            </a:r>
            <a:r>
              <a:rPr lang="cs-CZ" dirty="0"/>
              <a:t> </a:t>
            </a:r>
            <a:r>
              <a:rPr lang="cs-CZ" dirty="0" smtClean="0"/>
              <a:t>reakci </a:t>
            </a:r>
          </a:p>
          <a:p>
            <a:r>
              <a:rPr lang="cs-CZ" dirty="0"/>
              <a:t>m</a:t>
            </a:r>
            <a:r>
              <a:rPr lang="cs-CZ" dirty="0" smtClean="0"/>
              <a:t>etoda </a:t>
            </a:r>
            <a:r>
              <a:rPr lang="cs-CZ" dirty="0"/>
              <a:t>je sice jednoduchá, ale značně </a:t>
            </a:r>
            <a:r>
              <a:rPr lang="cs-CZ" dirty="0" smtClean="0"/>
              <a:t>nepřesná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93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kardiotokografie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                 </a:t>
            </a:r>
            <a:endParaRPr lang="cs-CZ" b="1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2708921"/>
            <a:ext cx="700563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4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KARDIOTOKOGRAF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          srdeční frekvence plodu (</a:t>
            </a:r>
            <a:r>
              <a:rPr lang="cs-CZ" dirty="0" err="1" smtClean="0"/>
              <a:t>kardiotachogram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           děložní činnost (</a:t>
            </a:r>
            <a:r>
              <a:rPr lang="cs-CZ" dirty="0" err="1" smtClean="0"/>
              <a:t>tokogram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 + akustický výstup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803059" y="1871166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788464" y="1871166"/>
            <a:ext cx="64294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36" y="3214686"/>
            <a:ext cx="26432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299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ka\Desktop\Sondy_kardiotokografu_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1291" y="571480"/>
            <a:ext cx="4910889" cy="3714752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457200" indent="-457200">
              <a:buNone/>
            </a:pPr>
            <a:r>
              <a:rPr lang="cs-CZ" dirty="0" smtClean="0"/>
              <a:t>1. sonda snímá kontrakce děložní</a:t>
            </a:r>
          </a:p>
          <a:p>
            <a:pPr marL="457200" indent="-457200">
              <a:buNone/>
            </a:pPr>
            <a:r>
              <a:rPr lang="cs-CZ" dirty="0" smtClean="0"/>
              <a:t>2. sonda snímá ozvy plodu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36" y="3571852"/>
            <a:ext cx="26432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79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KARDIOTACHOGRAM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Typy frekvenčních změn:</a:t>
            </a:r>
          </a:p>
          <a:p>
            <a:pPr marL="457200" indent="-457200">
              <a:buNone/>
            </a:pPr>
            <a:r>
              <a:rPr lang="cs-CZ" dirty="0" smtClean="0"/>
              <a:t>1) dlouhodobé</a:t>
            </a:r>
          </a:p>
          <a:p>
            <a:pPr marL="457200" indent="-457200">
              <a:buNone/>
            </a:pPr>
            <a:r>
              <a:rPr lang="cs-CZ" dirty="0" smtClean="0"/>
              <a:t>2) středně dlouhé</a:t>
            </a:r>
          </a:p>
          <a:p>
            <a:pPr marL="457200" indent="-457200">
              <a:buNone/>
            </a:pPr>
            <a:r>
              <a:rPr lang="cs-CZ" dirty="0" smtClean="0"/>
              <a:t>3) krátkodobé</a:t>
            </a:r>
          </a:p>
        </p:txBody>
      </p:sp>
    </p:spTree>
    <p:extLst>
      <p:ext uri="{BB962C8B-B14F-4D97-AF65-F5344CB8AC3E}">
        <p14:creationId xmlns:p14="http://schemas.microsoft.com/office/powerpoint/2010/main" val="20155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25470"/>
          </a:xfrm>
        </p:spPr>
        <p:txBody>
          <a:bodyPr/>
          <a:lstStyle/>
          <a:p>
            <a:r>
              <a:rPr lang="cs-CZ" dirty="0" err="1" smtClean="0"/>
              <a:t>kardiotachogram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981200" y="1000108"/>
            <a:ext cx="8003232" cy="5473844"/>
          </a:xfrm>
        </p:spPr>
        <p:txBody>
          <a:bodyPr/>
          <a:lstStyle/>
          <a:p>
            <a:pPr marL="457200" indent="-457200">
              <a:buNone/>
            </a:pPr>
            <a:r>
              <a:rPr lang="cs-CZ" b="1" dirty="0" smtClean="0">
                <a:solidFill>
                  <a:srgbClr val="00B0F0"/>
                </a:solidFill>
              </a:rPr>
              <a:t>1) Dlouhodobé frekvenční jevy</a:t>
            </a:r>
          </a:p>
          <a:p>
            <a:pPr marL="457200" indent="-457200">
              <a:buNone/>
            </a:pPr>
            <a:r>
              <a:rPr lang="cs-CZ" dirty="0" smtClean="0"/>
              <a:t>= </a:t>
            </a:r>
            <a:r>
              <a:rPr lang="cs-CZ" sz="2200" dirty="0"/>
              <a:t>charakterizují změny bazální srdeční frekvence plodu  (BF)</a:t>
            </a:r>
          </a:p>
          <a:p>
            <a:pPr marL="457200" indent="-457200">
              <a:buNone/>
            </a:pPr>
            <a:r>
              <a:rPr lang="cs-CZ" sz="2200" dirty="0"/>
              <a:t> - BF je vyjádřená počtem tepů /1 min.</a:t>
            </a:r>
          </a:p>
          <a:p>
            <a:pPr marL="457200" indent="-457200">
              <a:buNone/>
            </a:pPr>
            <a:r>
              <a:rPr lang="cs-CZ" sz="2200" dirty="0"/>
              <a:t> - BF = stabilní, střední úroveň ozev plodu trvající 10 min.</a:t>
            </a:r>
          </a:p>
          <a:p>
            <a:pPr marL="457200" indent="-457200">
              <a:buNone/>
            </a:pPr>
            <a:r>
              <a:rPr lang="cs-CZ" sz="2200" dirty="0"/>
              <a:t> - </a:t>
            </a:r>
            <a:r>
              <a:rPr lang="cs-CZ" sz="2200" u="sng" dirty="0"/>
              <a:t>údery za minutu = tepy za minutu</a:t>
            </a:r>
          </a:p>
          <a:p>
            <a:pPr marL="457200" indent="-457200">
              <a:buNone/>
            </a:pPr>
            <a:r>
              <a:rPr lang="cs-CZ" sz="2200" dirty="0"/>
              <a:t> </a:t>
            </a:r>
            <a:r>
              <a:rPr lang="cs-CZ" sz="2200" i="1" dirty="0">
                <a:solidFill>
                  <a:srgbClr val="00B0F0"/>
                </a:solidFill>
              </a:rPr>
              <a:t>TYPY bazální frekvence:</a:t>
            </a:r>
          </a:p>
          <a:p>
            <a:pPr marL="457200" indent="-457200">
              <a:buNone/>
            </a:pPr>
            <a:r>
              <a:rPr lang="cs-CZ" sz="2200" b="1" dirty="0"/>
              <a:t>1) </a:t>
            </a:r>
            <a:r>
              <a:rPr lang="cs-CZ" sz="2200" b="1" dirty="0" err="1"/>
              <a:t>Normokardie</a:t>
            </a:r>
            <a:r>
              <a:rPr lang="cs-CZ" sz="2200" b="1" dirty="0"/>
              <a:t> BF 110 – 150 ú/min. (F)</a:t>
            </a:r>
          </a:p>
          <a:p>
            <a:pPr marL="457200" indent="-457200">
              <a:buNone/>
            </a:pPr>
            <a:r>
              <a:rPr lang="cs-CZ" sz="2200" b="1" dirty="0"/>
              <a:t>2) Lehká tachykardie BF 150 – 170 ú/min. (S)</a:t>
            </a:r>
          </a:p>
          <a:p>
            <a:pPr marL="457200" indent="-457200">
              <a:buNone/>
            </a:pPr>
            <a:r>
              <a:rPr lang="cs-CZ" sz="2200" b="1" dirty="0"/>
              <a:t>3) Těžká tachykardie BF 170 ú/min. a vyšší (P)</a:t>
            </a:r>
          </a:p>
          <a:p>
            <a:pPr marL="457200" indent="-457200">
              <a:buNone/>
            </a:pPr>
            <a:r>
              <a:rPr lang="cs-CZ" sz="2200" b="1" dirty="0"/>
              <a:t>4) Lehká bradykardie BF 110 – 100 ú/min. (S)</a:t>
            </a:r>
          </a:p>
          <a:p>
            <a:pPr marL="457200" indent="-457200">
              <a:buNone/>
            </a:pPr>
            <a:r>
              <a:rPr lang="cs-CZ" sz="2200" b="1" dirty="0"/>
              <a:t>5) Těžká bradykardie BF 100 ú/min. a méně (P)</a:t>
            </a:r>
          </a:p>
        </p:txBody>
      </p:sp>
    </p:spTree>
    <p:extLst>
      <p:ext uri="{BB962C8B-B14F-4D97-AF65-F5344CB8AC3E}">
        <p14:creationId xmlns:p14="http://schemas.microsoft.com/office/powerpoint/2010/main" val="35917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nielka\Desktop\CT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085854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200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868346"/>
          </a:xfrm>
        </p:spPr>
        <p:txBody>
          <a:bodyPr/>
          <a:lstStyle/>
          <a:p>
            <a:r>
              <a:rPr lang="cs-CZ" dirty="0" err="1" smtClean="0"/>
              <a:t>kardiotachogram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981200" y="1285860"/>
            <a:ext cx="7467600" cy="5188092"/>
          </a:xfrm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00B0F0"/>
                </a:solidFill>
              </a:rPr>
              <a:t>2) Středně dlouhé frekvenční změny </a:t>
            </a:r>
            <a:r>
              <a:rPr lang="cs-CZ" sz="1800" b="1" dirty="0">
                <a:solidFill>
                  <a:srgbClr val="00B0F0"/>
                </a:solidFill>
              </a:rPr>
              <a:t>(změny, které zobrazují chování plodu)</a:t>
            </a:r>
          </a:p>
          <a:p>
            <a:pPr>
              <a:buNone/>
            </a:pP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/>
              <a:t>=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přechodné frekvenční zrychlení – </a:t>
            </a:r>
            <a:r>
              <a:rPr lang="cs-CZ" sz="2200" b="1" dirty="0"/>
              <a:t>akcelerace</a:t>
            </a:r>
          </a:p>
          <a:p>
            <a:pPr>
              <a:buNone/>
            </a:pPr>
            <a:r>
              <a:rPr lang="cs-CZ" sz="2200" dirty="0"/>
              <a:t> = přechodné frekvenční zpomalení – </a:t>
            </a:r>
            <a:r>
              <a:rPr lang="cs-CZ" sz="2200" b="1" dirty="0" err="1"/>
              <a:t>decelerace</a:t>
            </a:r>
            <a:endParaRPr lang="cs-CZ" sz="2200" b="1" dirty="0"/>
          </a:p>
          <a:p>
            <a:pPr>
              <a:buNone/>
            </a:pP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= vycházejí z bazální srdeční frekvence plodu</a:t>
            </a:r>
          </a:p>
          <a:p>
            <a:pPr>
              <a:buNone/>
            </a:pPr>
            <a:r>
              <a:rPr lang="cs-CZ" sz="2200" b="1" dirty="0">
                <a:solidFill>
                  <a:srgbClr val="00B0F0"/>
                </a:solidFill>
              </a:rPr>
              <a:t>AKCELERACE (potřebujeme, aby na tom záznamu byly)</a:t>
            </a:r>
          </a:p>
          <a:p>
            <a:pPr>
              <a:buNone/>
            </a:pPr>
            <a:r>
              <a:rPr lang="cs-CZ" sz="2200" dirty="0"/>
              <a:t> = přechodné zrychlení (zvýšení) OP o 15 ú/ min. trvající 15 s a více</a:t>
            </a:r>
          </a:p>
          <a:p>
            <a:pPr>
              <a:buNone/>
            </a:pPr>
            <a:r>
              <a:rPr lang="cs-CZ" sz="2200" dirty="0"/>
              <a:t> - reaktivní CTG křivka: min. 2 akcelerace/ 20 min.</a:t>
            </a:r>
          </a:p>
          <a:p>
            <a:pPr>
              <a:buNone/>
            </a:pPr>
            <a:r>
              <a:rPr lang="cs-CZ" sz="2200" dirty="0"/>
              <a:t> - fyziologický stav = dobrá </a:t>
            </a:r>
            <a:r>
              <a:rPr lang="cs-CZ" sz="2200" dirty="0" err="1"/>
              <a:t>oxygenace</a:t>
            </a:r>
            <a:r>
              <a:rPr lang="cs-CZ" sz="2200" dirty="0"/>
              <a:t> plodu</a:t>
            </a:r>
          </a:p>
          <a:p>
            <a:pPr>
              <a:buNone/>
            </a:pPr>
            <a:r>
              <a:rPr lang="cs-CZ" sz="2200" dirty="0"/>
              <a:t> - při pohybech plodu, při akustických a mechanických podnětech</a:t>
            </a:r>
          </a:p>
        </p:txBody>
      </p:sp>
    </p:spTree>
    <p:extLst>
      <p:ext uri="{BB962C8B-B14F-4D97-AF65-F5344CB8AC3E}">
        <p14:creationId xmlns:p14="http://schemas.microsoft.com/office/powerpoint/2010/main" val="8664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kardiotachogram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981200" y="1600200"/>
            <a:ext cx="8219256" cy="506916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cs-CZ" b="1" dirty="0" smtClean="0">
                <a:solidFill>
                  <a:srgbClr val="00B0F0"/>
                </a:solidFill>
              </a:rPr>
              <a:t>DECELERACE</a:t>
            </a:r>
          </a:p>
          <a:p>
            <a:pPr>
              <a:buNone/>
            </a:pPr>
            <a:r>
              <a:rPr lang="cs-CZ" dirty="0" smtClean="0"/>
              <a:t> = přechodné zpomalení OP pod úroveň bazální linie o 15 ú/ min. trvající 10 s a více</a:t>
            </a:r>
          </a:p>
          <a:p>
            <a:pPr>
              <a:buNone/>
            </a:pPr>
            <a:r>
              <a:rPr lang="cs-CZ" dirty="0" smtClean="0"/>
              <a:t> - výskyt:</a:t>
            </a:r>
          </a:p>
          <a:p>
            <a:pPr>
              <a:buNone/>
            </a:pPr>
            <a:r>
              <a:rPr lang="cs-CZ" dirty="0" smtClean="0"/>
              <a:t>              nezávisle na kontrakcích</a:t>
            </a:r>
          </a:p>
          <a:p>
            <a:pPr>
              <a:buNone/>
            </a:pPr>
            <a:r>
              <a:rPr lang="cs-CZ" dirty="0" smtClean="0"/>
              <a:t>             v závislosti na kontrakční zátěži plodu (periodické </a:t>
            </a:r>
            <a:r>
              <a:rPr lang="cs-CZ" dirty="0" err="1" smtClean="0"/>
              <a:t>decelerace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b="1" dirty="0" smtClean="0"/>
              <a:t>rané </a:t>
            </a:r>
            <a:r>
              <a:rPr lang="cs-CZ" b="1" dirty="0" err="1" smtClean="0"/>
              <a:t>decelerace</a:t>
            </a:r>
            <a:r>
              <a:rPr lang="cs-CZ" b="1" dirty="0" smtClean="0"/>
              <a:t> (DIP I) (P) </a:t>
            </a:r>
            <a:r>
              <a:rPr lang="cs-CZ" dirty="0" smtClean="0"/>
              <a:t>– zrcadlový obraz kontrakce</a:t>
            </a:r>
          </a:p>
          <a:p>
            <a:pPr>
              <a:buNone/>
            </a:pPr>
            <a:r>
              <a:rPr lang="cs-CZ" b="1" dirty="0" smtClean="0"/>
              <a:t>pozdní </a:t>
            </a:r>
            <a:r>
              <a:rPr lang="cs-CZ" b="1" dirty="0" err="1" smtClean="0"/>
              <a:t>decelerace</a:t>
            </a:r>
            <a:r>
              <a:rPr lang="cs-CZ" b="1" dirty="0" smtClean="0"/>
              <a:t> (DIP II) (P) </a:t>
            </a:r>
            <a:r>
              <a:rPr lang="cs-CZ" dirty="0" smtClean="0"/>
              <a:t>– jsou až za vrcholem kontrakce</a:t>
            </a:r>
          </a:p>
          <a:p>
            <a:pPr>
              <a:buNone/>
            </a:pPr>
            <a:r>
              <a:rPr lang="cs-CZ" sz="1800" dirty="0"/>
              <a:t>variabilní </a:t>
            </a:r>
            <a:r>
              <a:rPr lang="cs-CZ" sz="1800" dirty="0" err="1"/>
              <a:t>decelerace</a:t>
            </a:r>
            <a:r>
              <a:rPr lang="cs-CZ" sz="1800" dirty="0"/>
              <a:t> (DIP I – DIP II) (P)</a:t>
            </a:r>
            <a:endParaRPr lang="cs-CZ" sz="1900" dirty="0"/>
          </a:p>
          <a:p>
            <a:pPr>
              <a:buNone/>
            </a:pPr>
            <a:r>
              <a:rPr lang="cs-CZ" dirty="0" smtClean="0"/>
              <a:t>          </a:t>
            </a: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2172715" y="3424445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2166910" y="3423128"/>
            <a:ext cx="85725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flipH="1">
            <a:off x="3988578" y="4005064"/>
            <a:ext cx="1321604" cy="7100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4511824" y="4005064"/>
            <a:ext cx="798358" cy="121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97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3" y="500042"/>
            <a:ext cx="865029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99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38546" y="714356"/>
            <a:ext cx="6172200" cy="8763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Porodnické vyšetřovací metody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10000" y="5715016"/>
            <a:ext cx="6172200" cy="659906"/>
          </a:xfrm>
        </p:spPr>
        <p:txBody>
          <a:bodyPr/>
          <a:lstStyle/>
          <a:p>
            <a:r>
              <a:rPr lang="cs-CZ" dirty="0" smtClean="0"/>
              <a:t>Mgr. Daniela Nedvědová, Ph.D.</a:t>
            </a:r>
            <a:endParaRPr lang="cs-CZ" dirty="0"/>
          </a:p>
        </p:txBody>
      </p:sp>
      <p:pic>
        <p:nvPicPr>
          <p:cNvPr id="1026" name="Picture 2" descr="C:\Users\Danielka\Desktop\CT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1784" y="1988841"/>
            <a:ext cx="5509846" cy="2372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4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44" y="500042"/>
            <a:ext cx="835824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5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34" y="428604"/>
            <a:ext cx="785818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87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nielka\Pictures\img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642918"/>
            <a:ext cx="7358114" cy="5786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9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kardiotachogram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>
                <a:solidFill>
                  <a:srgbClr val="00B0F0"/>
                </a:solidFill>
              </a:rPr>
              <a:t>3) Krátkodobé frekvenční jevy</a:t>
            </a:r>
          </a:p>
          <a:p>
            <a:pPr>
              <a:buNone/>
            </a:pPr>
            <a:r>
              <a:rPr lang="cs-CZ" dirty="0" smtClean="0"/>
              <a:t> = oscilace</a:t>
            </a:r>
          </a:p>
          <a:p>
            <a:pPr>
              <a:buNone/>
            </a:pPr>
            <a:r>
              <a:rPr lang="cs-CZ" dirty="0" smtClean="0"/>
              <a:t>= krátkodobá variabilita („výkyvy“) kolísající kolem střední hodnoty (BF)</a:t>
            </a:r>
          </a:p>
          <a:p>
            <a:pPr>
              <a:buNone/>
            </a:pPr>
            <a:r>
              <a:rPr lang="cs-CZ" b="1" dirty="0" smtClean="0">
                <a:solidFill>
                  <a:srgbClr val="00B0F0"/>
                </a:solidFill>
              </a:rPr>
              <a:t>Oscilační pásma:</a:t>
            </a:r>
          </a:p>
          <a:p>
            <a:pPr>
              <a:buNone/>
            </a:pPr>
            <a:r>
              <a:rPr lang="cs-CZ" b="1" dirty="0" smtClean="0"/>
              <a:t>Pásmo </a:t>
            </a:r>
            <a:r>
              <a:rPr lang="cs-CZ" b="1" dirty="0" err="1" smtClean="0"/>
              <a:t>undulatorní</a:t>
            </a:r>
            <a:r>
              <a:rPr lang="cs-CZ" b="1" dirty="0" smtClean="0"/>
              <a:t> (F) – šíře 10 – 25 ú/min.</a:t>
            </a:r>
          </a:p>
          <a:p>
            <a:pPr>
              <a:buNone/>
            </a:pPr>
            <a:r>
              <a:rPr lang="cs-CZ" b="1" dirty="0" smtClean="0"/>
              <a:t>Pásmo zúženě </a:t>
            </a:r>
            <a:r>
              <a:rPr lang="cs-CZ" b="1" dirty="0" err="1" smtClean="0"/>
              <a:t>undulatorní</a:t>
            </a:r>
            <a:r>
              <a:rPr lang="cs-CZ" b="1" dirty="0" smtClean="0"/>
              <a:t> (S) – šíře 5 – 10 ú/min.</a:t>
            </a:r>
          </a:p>
          <a:p>
            <a:pPr>
              <a:buNone/>
            </a:pPr>
            <a:r>
              <a:rPr lang="cs-CZ" b="1" dirty="0" smtClean="0"/>
              <a:t>Pásmo </a:t>
            </a:r>
            <a:r>
              <a:rPr lang="cs-CZ" b="1" dirty="0" err="1" smtClean="0"/>
              <a:t>silentní</a:t>
            </a:r>
            <a:r>
              <a:rPr lang="cs-CZ" b="1" dirty="0" smtClean="0"/>
              <a:t> (P) – šíře pásma méně než 5 ú/min.</a:t>
            </a:r>
          </a:p>
          <a:p>
            <a:pPr>
              <a:buNone/>
            </a:pPr>
            <a:r>
              <a:rPr lang="cs-CZ" b="1" dirty="0" smtClean="0"/>
              <a:t>Pásmo </a:t>
            </a:r>
            <a:r>
              <a:rPr lang="cs-CZ" b="1" dirty="0" err="1" smtClean="0"/>
              <a:t>saltatorní</a:t>
            </a:r>
            <a:r>
              <a:rPr lang="cs-CZ" b="1" dirty="0" smtClean="0"/>
              <a:t> „skákavé“ (S) – šíře pásma více než 25 ú/min.</a:t>
            </a:r>
          </a:p>
          <a:p>
            <a:pPr>
              <a:buNone/>
            </a:pPr>
            <a:r>
              <a:rPr lang="cs-CZ" sz="1800" dirty="0"/>
              <a:t>Sinusoida – nekmitá, protne 2 – 5x bazální srdeční frekvenci (</a:t>
            </a:r>
            <a:r>
              <a:rPr lang="cs-CZ" sz="1800" dirty="0" err="1"/>
              <a:t>preterminální</a:t>
            </a:r>
            <a:r>
              <a:rPr lang="cs-CZ" sz="1800" dirty="0"/>
              <a:t> stav plodu)</a:t>
            </a:r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74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9918" y="285728"/>
            <a:ext cx="492922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923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Klasifikace CTG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cs-CZ" dirty="0" smtClean="0"/>
              <a:t>FYZIOLOGICKÝ</a:t>
            </a:r>
          </a:p>
          <a:p>
            <a:pPr marL="457200" indent="-457200">
              <a:buAutoNum type="arabicParenR"/>
            </a:pPr>
            <a:r>
              <a:rPr lang="cs-CZ" dirty="0" smtClean="0"/>
              <a:t>SUSPEKTNÍ</a:t>
            </a:r>
          </a:p>
          <a:p>
            <a:pPr marL="457200" indent="-457200">
              <a:buAutoNum type="arabicParenR"/>
            </a:pPr>
            <a:r>
              <a:rPr lang="cs-CZ" dirty="0" smtClean="0"/>
              <a:t>PATOLOGICKÝ</a:t>
            </a:r>
          </a:p>
          <a:p>
            <a:pPr marL="457200" indent="-45720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35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Fyziologické </a:t>
            </a:r>
            <a:r>
              <a:rPr lang="cs-CZ" dirty="0" err="1" smtClean="0"/>
              <a:t>ctg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n</a:t>
            </a:r>
            <a:r>
              <a:rPr lang="cs-CZ" dirty="0" err="1" smtClean="0"/>
              <a:t>ormokardie</a:t>
            </a:r>
            <a:r>
              <a:rPr lang="cs-CZ" dirty="0" smtClean="0"/>
              <a:t> 110 – 150 ú/min.</a:t>
            </a:r>
          </a:p>
          <a:p>
            <a:r>
              <a:rPr lang="cs-CZ" dirty="0" err="1"/>
              <a:t>u</a:t>
            </a:r>
            <a:r>
              <a:rPr lang="cs-CZ" dirty="0" err="1" smtClean="0"/>
              <a:t>ndulatorní</a:t>
            </a:r>
            <a:r>
              <a:rPr lang="cs-CZ" dirty="0" smtClean="0"/>
              <a:t> oscilace – šíře pásma 10 – 25 ú/min.</a:t>
            </a:r>
          </a:p>
          <a:p>
            <a:r>
              <a:rPr lang="cs-CZ" dirty="0"/>
              <a:t>n</a:t>
            </a:r>
            <a:r>
              <a:rPr lang="cs-CZ" dirty="0" smtClean="0"/>
              <a:t>epřítomnost </a:t>
            </a:r>
            <a:r>
              <a:rPr lang="cs-CZ" dirty="0" err="1" smtClean="0"/>
              <a:t>decelerací</a:t>
            </a:r>
            <a:endParaRPr lang="cs-CZ" dirty="0" smtClean="0"/>
          </a:p>
          <a:p>
            <a:r>
              <a:rPr lang="cs-CZ" dirty="0"/>
              <a:t>p</a:t>
            </a:r>
            <a:r>
              <a:rPr lang="cs-CZ" dirty="0" smtClean="0"/>
              <a:t>řítomnost 2 a více akcelerací /20 min.</a:t>
            </a:r>
          </a:p>
        </p:txBody>
      </p:sp>
    </p:spTree>
    <p:extLst>
      <p:ext uri="{BB962C8B-B14F-4D97-AF65-F5344CB8AC3E}">
        <p14:creationId xmlns:p14="http://schemas.microsoft.com/office/powerpoint/2010/main" val="2921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Suspektní </a:t>
            </a:r>
            <a:r>
              <a:rPr lang="cs-CZ" dirty="0" err="1" smtClean="0"/>
              <a:t>ctg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l</a:t>
            </a:r>
            <a:r>
              <a:rPr lang="cs-CZ" dirty="0" smtClean="0"/>
              <a:t>ehká tachykardie 150 – 170 ú/min.</a:t>
            </a:r>
          </a:p>
          <a:p>
            <a:r>
              <a:rPr lang="cs-CZ" dirty="0"/>
              <a:t>l</a:t>
            </a:r>
            <a:r>
              <a:rPr lang="cs-CZ" dirty="0" smtClean="0"/>
              <a:t>ehká bradykardie 110 – 100 ú/min.</a:t>
            </a:r>
          </a:p>
          <a:p>
            <a:r>
              <a:rPr lang="cs-CZ" dirty="0" err="1"/>
              <a:t>s</a:t>
            </a:r>
            <a:r>
              <a:rPr lang="cs-CZ" dirty="0" err="1" smtClean="0"/>
              <a:t>altatorní</a:t>
            </a:r>
            <a:r>
              <a:rPr lang="cs-CZ" dirty="0" smtClean="0"/>
              <a:t> oscilace – šíře pásma více než 25 ú/min.</a:t>
            </a:r>
          </a:p>
          <a:p>
            <a:r>
              <a:rPr lang="cs-CZ" dirty="0"/>
              <a:t>z</a:t>
            </a:r>
            <a:r>
              <a:rPr lang="cs-CZ" dirty="0" smtClean="0"/>
              <a:t>úženě </a:t>
            </a:r>
            <a:r>
              <a:rPr lang="cs-CZ" dirty="0" err="1" smtClean="0"/>
              <a:t>undulatorní</a:t>
            </a:r>
            <a:r>
              <a:rPr lang="cs-CZ" dirty="0" smtClean="0"/>
              <a:t> oscilace – šíře pásma 5 – 10 ú/min. </a:t>
            </a:r>
          </a:p>
          <a:p>
            <a:r>
              <a:rPr lang="cs-CZ" dirty="0"/>
              <a:t>s</a:t>
            </a:r>
            <a:r>
              <a:rPr lang="cs-CZ" dirty="0" smtClean="0"/>
              <a:t>poradické </a:t>
            </a:r>
            <a:r>
              <a:rPr lang="cs-CZ" dirty="0" err="1" smtClean="0"/>
              <a:t>decelerace</a:t>
            </a:r>
            <a:r>
              <a:rPr lang="cs-CZ" dirty="0" smtClean="0"/>
              <a:t> (DIP 0)</a:t>
            </a:r>
          </a:p>
          <a:p>
            <a:r>
              <a:rPr lang="cs-CZ" dirty="0"/>
              <a:t>n</a:t>
            </a:r>
            <a:r>
              <a:rPr lang="cs-CZ" dirty="0" smtClean="0"/>
              <a:t>epřítomnost akcelerací více než 40 minut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61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Patologické </a:t>
            </a:r>
            <a:r>
              <a:rPr lang="cs-CZ" dirty="0" err="1" smtClean="0"/>
              <a:t>ctg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cs-CZ" dirty="0" smtClean="0"/>
              <a:t>ěžká tachykardie více než 170 ú/min.</a:t>
            </a:r>
          </a:p>
          <a:p>
            <a:r>
              <a:rPr lang="cs-CZ" dirty="0"/>
              <a:t>t</a:t>
            </a:r>
            <a:r>
              <a:rPr lang="cs-CZ" dirty="0" smtClean="0"/>
              <a:t>ěžká bradykardie méně než 100 ú/min.</a:t>
            </a:r>
          </a:p>
          <a:p>
            <a:r>
              <a:rPr lang="cs-CZ" dirty="0" err="1"/>
              <a:t>s</a:t>
            </a:r>
            <a:r>
              <a:rPr lang="cs-CZ" dirty="0" err="1" smtClean="0"/>
              <a:t>ilentní</a:t>
            </a:r>
            <a:r>
              <a:rPr lang="cs-CZ" dirty="0" smtClean="0"/>
              <a:t> pásmo – šíře pásma méně než 5 ú/min.</a:t>
            </a:r>
          </a:p>
          <a:p>
            <a:r>
              <a:rPr lang="cs-CZ" dirty="0"/>
              <a:t>p</a:t>
            </a:r>
            <a:r>
              <a:rPr lang="cs-CZ" dirty="0" smtClean="0"/>
              <a:t>eriodické </a:t>
            </a:r>
            <a:r>
              <a:rPr lang="cs-CZ" dirty="0" err="1" smtClean="0"/>
              <a:t>decelerace</a:t>
            </a:r>
            <a:r>
              <a:rPr lang="cs-CZ" dirty="0" smtClean="0"/>
              <a:t> (DIP I, DIP II), </a:t>
            </a:r>
            <a:r>
              <a:rPr lang="cs-CZ" sz="1800" dirty="0"/>
              <a:t>variabilní </a:t>
            </a:r>
            <a:r>
              <a:rPr lang="cs-CZ" sz="1800" dirty="0" err="1"/>
              <a:t>decelerace</a:t>
            </a:r>
            <a:endParaRPr lang="cs-CZ" sz="1800" dirty="0"/>
          </a:p>
          <a:p>
            <a:r>
              <a:rPr lang="cs-CZ" dirty="0"/>
              <a:t>s</a:t>
            </a:r>
            <a:r>
              <a:rPr lang="cs-CZ" dirty="0" smtClean="0"/>
              <a:t>inusoidní křivka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96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4" y="1988841"/>
            <a:ext cx="8390165" cy="465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 fyziologického záznamu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18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Zevní předporodní 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 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eopoldův manévr</a:t>
            </a:r>
          </a:p>
          <a:p>
            <a:r>
              <a:rPr lang="cs-CZ" dirty="0"/>
              <a:t> = </a:t>
            </a:r>
            <a:r>
              <a:rPr lang="cs-CZ" dirty="0" smtClean="0"/>
              <a:t>určuje </a:t>
            </a:r>
            <a:r>
              <a:rPr lang="cs-CZ" dirty="0"/>
              <a:t>výši děložního fundu a </a:t>
            </a:r>
            <a:r>
              <a:rPr lang="cs-CZ" dirty="0" smtClean="0"/>
              <a:t>tím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</a:t>
            </a:r>
            <a:r>
              <a:rPr lang="cs-CZ" dirty="0"/>
              <a:t>i stáří těhotenství (obě ruce se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volně </a:t>
            </a:r>
            <a:r>
              <a:rPr lang="cs-CZ" dirty="0"/>
              <a:t>položí na děložní fundus a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určuje </a:t>
            </a:r>
            <a:r>
              <a:rPr lang="cs-CZ" dirty="0"/>
              <a:t>se, jak vysoko děložní </a:t>
            </a:r>
            <a:r>
              <a:rPr lang="cs-CZ" dirty="0" smtClean="0"/>
              <a:t>fundus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</a:t>
            </a:r>
            <a:r>
              <a:rPr lang="cs-CZ" dirty="0"/>
              <a:t>sahá, přičemž orientačními body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jsou </a:t>
            </a:r>
            <a:r>
              <a:rPr lang="cs-CZ" dirty="0"/>
              <a:t>pupek (24. týden gravidity) a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dolní </a:t>
            </a:r>
            <a:r>
              <a:rPr lang="cs-CZ" dirty="0"/>
              <a:t>okraj mečovitého výběžku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(</a:t>
            </a:r>
            <a:r>
              <a:rPr lang="cs-CZ" dirty="0"/>
              <a:t>36. týden gravidity)).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1844825"/>
            <a:ext cx="2672695" cy="368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5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DĚLOŽNÍ ČINNOST - TOKOGRAM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f</a:t>
            </a:r>
            <a:r>
              <a:rPr lang="cs-CZ" dirty="0" smtClean="0"/>
              <a:t>yziologická děložní činnost:</a:t>
            </a:r>
          </a:p>
          <a:p>
            <a:pPr>
              <a:buNone/>
            </a:pPr>
            <a:r>
              <a:rPr lang="cs-CZ" dirty="0" smtClean="0"/>
              <a:t> - </a:t>
            </a:r>
            <a:r>
              <a:rPr lang="cs-CZ" b="1" dirty="0" smtClean="0"/>
              <a:t>bazální tonus = 10 </a:t>
            </a:r>
            <a:r>
              <a:rPr lang="cs-CZ" b="1" dirty="0" err="1" smtClean="0"/>
              <a:t>mmHg</a:t>
            </a:r>
            <a:endParaRPr lang="cs-CZ" b="1" dirty="0" smtClean="0"/>
          </a:p>
          <a:p>
            <a:pPr>
              <a:buNone/>
            </a:pPr>
            <a:r>
              <a:rPr lang="cs-CZ" dirty="0" smtClean="0"/>
              <a:t> - I. doba porodní – kontrakce 2 – 3 / 10 min. – až do 60 </a:t>
            </a:r>
            <a:r>
              <a:rPr lang="cs-CZ" dirty="0" err="1" smtClean="0"/>
              <a:t>mmHg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- II. doba porodní – kontrakce až 5 /10 min. – až do 100 </a:t>
            </a:r>
            <a:r>
              <a:rPr lang="cs-CZ" dirty="0" err="1" smtClean="0"/>
              <a:t>mmHg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61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hodnotíme na kontrakcích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FREKVENCE – trvání </a:t>
            </a:r>
            <a:r>
              <a:rPr lang="cs-CZ" sz="2000" dirty="0"/>
              <a:t>od začátku jedné kontrakce do začátku druhé kontrakce</a:t>
            </a:r>
            <a:endParaRPr lang="cs-CZ" dirty="0" smtClean="0"/>
          </a:p>
          <a:p>
            <a:r>
              <a:rPr lang="cs-CZ" dirty="0" smtClean="0"/>
              <a:t>INTENZITA KONTRAKCÍ – </a:t>
            </a:r>
            <a:r>
              <a:rPr lang="cs-CZ" sz="2000" dirty="0"/>
              <a:t>tzv. amplituda (nejvyšší místo, vrchol kontrakce)</a:t>
            </a:r>
          </a:p>
          <a:p>
            <a:r>
              <a:rPr lang="cs-CZ" dirty="0" smtClean="0"/>
              <a:t>DÉLKA KONTRAKCE – </a:t>
            </a:r>
            <a:r>
              <a:rPr lang="cs-CZ" sz="2000" dirty="0"/>
              <a:t>začátek a konec jedné kontrakce </a:t>
            </a:r>
          </a:p>
          <a:p>
            <a:r>
              <a:rPr lang="cs-CZ" dirty="0" smtClean="0"/>
              <a:t>MEZIKONTRAKČNÍ OBDOBÍ – </a:t>
            </a:r>
            <a:r>
              <a:rPr lang="cs-CZ" sz="2000" dirty="0"/>
              <a:t>mezi kontrakcemi</a:t>
            </a:r>
          </a:p>
          <a:p>
            <a:r>
              <a:rPr lang="cs-CZ" dirty="0" smtClean="0"/>
              <a:t>CHARAKTER KONTRAKCÍ</a:t>
            </a:r>
          </a:p>
          <a:p>
            <a:r>
              <a:rPr lang="cs-CZ" dirty="0" smtClean="0"/>
              <a:t>BAZÁLNÍ TONUS – </a:t>
            </a:r>
            <a:r>
              <a:rPr lang="cs-CZ" sz="2000" dirty="0"/>
              <a:t>období, kdy je děloha v klidu, bez kontrakcí, 10 </a:t>
            </a:r>
            <a:r>
              <a:rPr lang="cs-CZ" sz="2000" dirty="0" err="1"/>
              <a:t>mmHg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268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2984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18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kardiotokografie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minimální doba záznamu: 20 minut</a:t>
            </a:r>
          </a:p>
          <a:p>
            <a:r>
              <a:rPr lang="cs-CZ" dirty="0" smtClean="0"/>
              <a:t>CTG záznam ovlivňuje mnoho faktorů (pohybová aktivita plodu, děložní kontrakce, změny v placentárním průtoku krve, syndrom dolní duté žíly, teplota matky, bolest matky, léky)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9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testy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1) NST – non stress test</a:t>
            </a:r>
          </a:p>
          <a:p>
            <a:pPr>
              <a:buNone/>
            </a:pPr>
            <a:r>
              <a:rPr lang="cs-CZ" dirty="0" smtClean="0"/>
              <a:t>2) ZOT – zátěžový </a:t>
            </a:r>
            <a:r>
              <a:rPr lang="cs-CZ" dirty="0" err="1" smtClean="0"/>
              <a:t>oxytocinový</a:t>
            </a:r>
            <a:r>
              <a:rPr lang="cs-CZ" dirty="0" smtClean="0"/>
              <a:t> test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87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testy – non stress test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nezátěžové a neinvazivní vyš.</a:t>
            </a:r>
          </a:p>
          <a:p>
            <a:r>
              <a:rPr lang="cs-CZ" dirty="0" smtClean="0"/>
              <a:t>CTG od 36. týdne gravidity, povinné od 38. týdne gravidity</a:t>
            </a:r>
          </a:p>
          <a:p>
            <a:r>
              <a:rPr lang="cs-CZ" dirty="0" smtClean="0"/>
              <a:t>záznam trvá 20 minut</a:t>
            </a:r>
          </a:p>
          <a:p>
            <a:r>
              <a:rPr lang="cs-CZ" dirty="0" smtClean="0"/>
              <a:t>v prenatální poradně, poté v nemocnici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67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testy – zátěžový </a:t>
            </a:r>
            <a:r>
              <a:rPr lang="cs-CZ" dirty="0" err="1" smtClean="0"/>
              <a:t>oxytocinový</a:t>
            </a:r>
            <a:r>
              <a:rPr lang="cs-CZ" dirty="0" smtClean="0"/>
              <a:t> test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981200" y="1600200"/>
            <a:ext cx="7787208" cy="4873752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/>
              <a:t>o</a:t>
            </a:r>
            <a:r>
              <a:rPr lang="cs-CZ" dirty="0" smtClean="0"/>
              <a:t>xytocinem uměle vyvolaná kontrakční zátěž </a:t>
            </a:r>
          </a:p>
          <a:p>
            <a:r>
              <a:rPr lang="cs-CZ" altLang="zh-CN" dirty="0" smtClean="0"/>
              <a:t>ženě je aplikován infuzní pumpou ředěný oxytocin do vyvolání kontrakcí (max. 3 kontrakce za 10 min.)</a:t>
            </a:r>
          </a:p>
          <a:p>
            <a:r>
              <a:rPr lang="cs-CZ" altLang="zh-CN" dirty="0" smtClean="0"/>
              <a:t>po 10 min. se dávka podávaného oxytocinu vždy zvyšuje na dvojnásobek</a:t>
            </a:r>
          </a:p>
          <a:p>
            <a:r>
              <a:rPr lang="cs-CZ" altLang="zh-CN" dirty="0" smtClean="0"/>
              <a:t>posuzuje se citlivost dělohy na oxytocin (biologická příprava rodičky k porodu) a reakce plodu na uměle vyvolanou kontrakční zátěž</a:t>
            </a:r>
          </a:p>
          <a:p>
            <a:r>
              <a:rPr lang="cs-CZ" dirty="0" smtClean="0"/>
              <a:t>indikace: suspektní CTG, indukce porodu</a:t>
            </a:r>
          </a:p>
          <a:p>
            <a:r>
              <a:rPr lang="cs-CZ" dirty="0"/>
              <a:t>p</a:t>
            </a:r>
            <a:r>
              <a:rPr lang="cs-CZ" dirty="0" smtClean="0"/>
              <a:t>o ZOT se natáčí klasický NST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6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;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/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47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Zevní předporodní 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Druhý Leopoldův manévr</a:t>
            </a:r>
          </a:p>
          <a:p>
            <a:r>
              <a:rPr lang="cs-CZ" dirty="0"/>
              <a:t> = zjišťuje lokalizaci hřbetu a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malých </a:t>
            </a:r>
            <a:r>
              <a:rPr lang="cs-CZ" dirty="0"/>
              <a:t>částí (končetin) plodu </a:t>
            </a:r>
            <a:r>
              <a:rPr lang="cs-CZ" dirty="0" smtClean="0"/>
              <a:t>a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dirty="0"/>
              <a:t>jejich vztah k děložním </a:t>
            </a:r>
            <a:r>
              <a:rPr lang="cs-CZ" dirty="0" smtClean="0"/>
              <a:t>hranám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/>
              <a:t>(určuje postavení plodu), lze </a:t>
            </a:r>
            <a:r>
              <a:rPr lang="cs-CZ" dirty="0" smtClean="0"/>
              <a:t>jím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dirty="0"/>
              <a:t>také orientačně posoudit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množství </a:t>
            </a:r>
            <a:r>
              <a:rPr lang="cs-CZ" dirty="0"/>
              <a:t>plodové vody (ruce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položíme </a:t>
            </a:r>
            <a:r>
              <a:rPr lang="cs-CZ" dirty="0"/>
              <a:t>na hrany děložní a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prohmatáme </a:t>
            </a:r>
            <a:r>
              <a:rPr lang="cs-CZ" dirty="0"/>
              <a:t>její stěnu a části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plodu </a:t>
            </a:r>
            <a:r>
              <a:rPr lang="cs-CZ" dirty="0"/>
              <a:t>pod ní).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1484785"/>
            <a:ext cx="3087541" cy="424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80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Zevní předporodní 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Třetí manévr: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Pawlíkův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manévr</a:t>
            </a:r>
          </a:p>
          <a:p>
            <a:r>
              <a:rPr lang="cs-CZ" dirty="0"/>
              <a:t> = </a:t>
            </a:r>
            <a:r>
              <a:rPr lang="cs-CZ" dirty="0" smtClean="0"/>
              <a:t>určuje </a:t>
            </a:r>
            <a:r>
              <a:rPr lang="cs-CZ" dirty="0"/>
              <a:t>krční rýhu a tím </a:t>
            </a:r>
            <a:r>
              <a:rPr lang="cs-CZ" dirty="0" smtClean="0"/>
              <a:t>naléhající část (ruku položíme </a:t>
            </a:r>
            <a:r>
              <a:rPr lang="cs-CZ" dirty="0"/>
              <a:t>na břicho nad symfýzu,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obejmeme </a:t>
            </a:r>
            <a:r>
              <a:rPr lang="cs-CZ" dirty="0"/>
              <a:t>dolní děložní segment a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radiální </a:t>
            </a:r>
            <a:r>
              <a:rPr lang="cs-CZ" dirty="0"/>
              <a:t>stranou ruky vyhmatáme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krční rýhu plodu)</a:t>
            </a:r>
            <a:endParaRPr lang="cs-CZ" dirty="0"/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2564905"/>
            <a:ext cx="2880519" cy="420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32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7467600" cy="1143000"/>
          </a:xfrm>
        </p:spPr>
        <p:txBody>
          <a:bodyPr/>
          <a:lstStyle/>
          <a:p>
            <a:r>
              <a:rPr lang="cs-CZ" dirty="0" smtClean="0"/>
              <a:t>Zevní předporodní vyšetření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340768"/>
            <a:ext cx="504056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4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Zevní předporodní 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981200" y="1600200"/>
            <a:ext cx="7467600" cy="5069160"/>
          </a:xfrm>
        </p:spPr>
        <p:txBody>
          <a:bodyPr>
            <a:normAutofit/>
          </a:bodyPr>
          <a:lstStyle/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Čtvrtý manévr</a:t>
            </a:r>
          </a:p>
          <a:p>
            <a:r>
              <a:rPr lang="cs-CZ" dirty="0"/>
              <a:t> = určuje vztah naléhající části </a:t>
            </a:r>
            <a:r>
              <a:rPr lang="cs-CZ" dirty="0" smtClean="0"/>
              <a:t>plodu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dirty="0"/>
              <a:t>k pánvi, při vyšetření se stavíme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zády </a:t>
            </a:r>
            <a:r>
              <a:rPr lang="cs-CZ" dirty="0"/>
              <a:t>k obličeji ženy, ruce položíme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po </a:t>
            </a:r>
            <a:r>
              <a:rPr lang="cs-CZ" dirty="0"/>
              <a:t>stranách dělohy na dolní </a:t>
            </a:r>
            <a:r>
              <a:rPr lang="cs-CZ" dirty="0" smtClean="0"/>
              <a:t>segment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dirty="0"/>
              <a:t>tak, že konce prstů směřují do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pánevního </a:t>
            </a:r>
            <a:r>
              <a:rPr lang="cs-CZ" dirty="0"/>
              <a:t>vchodu (lze dobře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vyhmatat </a:t>
            </a:r>
            <a:r>
              <a:rPr lang="cs-CZ" dirty="0"/>
              <a:t>hlavičku, vyklenuté čelo,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ploché </a:t>
            </a:r>
            <a:r>
              <a:rPr lang="cs-CZ" dirty="0"/>
              <a:t>záhlaví i krční rýhu a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stupeň </a:t>
            </a:r>
            <a:r>
              <a:rPr lang="cs-CZ" dirty="0"/>
              <a:t>vstupu hlavičky do pánve</a:t>
            </a:r>
            <a:r>
              <a:rPr lang="cs-CZ" dirty="0" smtClean="0"/>
              <a:t>);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 smtClean="0"/>
              <a:t>tento </a:t>
            </a:r>
            <a:r>
              <a:rPr lang="cs-CZ" dirty="0"/>
              <a:t>hmat </a:t>
            </a:r>
            <a:r>
              <a:rPr lang="cs-CZ" dirty="0" smtClean="0"/>
              <a:t>se v </a:t>
            </a:r>
            <a:r>
              <a:rPr lang="cs-CZ" dirty="0"/>
              <a:t>současné době neprovádí.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59" y="1628801"/>
            <a:ext cx="2735709" cy="39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9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Vnitřní předporodní 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Cervix-skóre podle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Bishopa</a:t>
            </a:r>
            <a:endParaRPr lang="cs-CZ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/>
              <a:t>pomocí </a:t>
            </a:r>
            <a:r>
              <a:rPr lang="cs-CZ" dirty="0"/>
              <a:t>něj se objektivizuje nález na děložním </a:t>
            </a:r>
            <a:r>
              <a:rPr lang="cs-CZ" dirty="0" smtClean="0"/>
              <a:t>hrdle</a:t>
            </a:r>
          </a:p>
          <a:p>
            <a:r>
              <a:rPr lang="cs-CZ" dirty="0"/>
              <a:t>s</a:t>
            </a:r>
            <a:r>
              <a:rPr lang="cs-CZ" dirty="0" smtClean="0"/>
              <a:t>kóre </a:t>
            </a:r>
            <a:r>
              <a:rPr lang="cs-CZ" dirty="0"/>
              <a:t>dává zdravotnickému </a:t>
            </a:r>
            <a:r>
              <a:rPr lang="cs-CZ" dirty="0" smtClean="0"/>
              <a:t>personálu </a:t>
            </a:r>
            <a:r>
              <a:rPr lang="cs-CZ" dirty="0"/>
              <a:t>informaci o insuficienci </a:t>
            </a:r>
            <a:r>
              <a:rPr lang="cs-CZ" dirty="0" smtClean="0"/>
              <a:t>hrdla</a:t>
            </a:r>
          </a:p>
          <a:p>
            <a:r>
              <a:rPr lang="cs-CZ" dirty="0"/>
              <a:t>j</a:t>
            </a:r>
            <a:r>
              <a:rPr lang="cs-CZ" dirty="0" smtClean="0"/>
              <a:t>eho </a:t>
            </a:r>
            <a:r>
              <a:rPr lang="cs-CZ" dirty="0"/>
              <a:t>číselné (bodové) vyjádření signalizuje hrozící potrat, předčasný porod, nezralý nález na děložním hrdle (potřeba indukce porodu u </a:t>
            </a:r>
            <a:r>
              <a:rPr lang="cs-CZ" dirty="0" smtClean="0"/>
              <a:t>gravidity </a:t>
            </a:r>
            <a:r>
              <a:rPr lang="cs-CZ" dirty="0"/>
              <a:t>v termínu</a:t>
            </a:r>
            <a:r>
              <a:rPr lang="cs-CZ" dirty="0" smtClean="0"/>
              <a:t>)</a:t>
            </a:r>
          </a:p>
          <a:p>
            <a:r>
              <a:rPr lang="cs-CZ" dirty="0" smtClean="0"/>
              <a:t>10 bodů – známka blížícího se porodu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15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Vnitřní předporodní 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Cervix-skóre podle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Bishopa</a:t>
            </a:r>
            <a:endParaRPr lang="cs-CZ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/>
              <a:t>c</a:t>
            </a:r>
            <a:r>
              <a:rPr lang="cs-CZ" dirty="0" smtClean="0"/>
              <a:t>o hodnotíme:</a:t>
            </a:r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4904"/>
            <a:ext cx="583264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9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kýř">
  <a:themeElements>
    <a:clrScheme name="Vlastní 62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67CCEB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4743D2A84CDF4BAB48D54C815D26EE" ma:contentTypeVersion="12" ma:contentTypeDescription="Vytvoří nový dokument" ma:contentTypeScope="" ma:versionID="7939e8c19e601385969536dc0bc0015a">
  <xsd:schema xmlns:xsd="http://www.w3.org/2001/XMLSchema" xmlns:xs="http://www.w3.org/2001/XMLSchema" xmlns:p="http://schemas.microsoft.com/office/2006/metadata/properties" xmlns:ns3="79b7b8bb-93ec-47cc-a1d6-47c5928ac23a" xmlns:ns4="89332cfc-b023-4904-b12a-69ce444ff898" targetNamespace="http://schemas.microsoft.com/office/2006/metadata/properties" ma:root="true" ma:fieldsID="0c455c7d887368613cfc0573370eb5a2" ns3:_="" ns4:_="">
    <xsd:import namespace="79b7b8bb-93ec-47cc-a1d6-47c5928ac23a"/>
    <xsd:import namespace="89332cfc-b023-4904-b12a-69ce444ff8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b7b8bb-93ec-47cc-a1d6-47c5928ac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332cfc-b023-4904-b12a-69ce444ff8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70A0AB-9693-4175-B1F9-F3BB842973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D8EA54-FCDE-4C53-BC95-F76FE7115B9B}">
  <ds:schemaRefs>
    <ds:schemaRef ds:uri="http://purl.org/dc/terms/"/>
    <ds:schemaRef ds:uri="http://www.w3.org/XML/1998/namespace"/>
    <ds:schemaRef ds:uri="89332cfc-b023-4904-b12a-69ce444ff898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79b7b8bb-93ec-47cc-a1d6-47c5928ac23a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4CE7C3-5CD0-46C1-8B77-B8F32D0819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b7b8bb-93ec-47cc-a1d6-47c5928ac23a"/>
    <ds:schemaRef ds:uri="89332cfc-b023-4904-b12a-69ce444ff8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1261</Words>
  <Application>Microsoft Office PowerPoint</Application>
  <PresentationFormat>Širokoúhlá obrazovka</PresentationFormat>
  <Paragraphs>183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37</vt:i4>
      </vt:variant>
    </vt:vector>
  </HeadingPairs>
  <TitlesOfParts>
    <vt:vector size="48" baseType="lpstr">
      <vt:lpstr>宋体</vt:lpstr>
      <vt:lpstr>Arial</vt:lpstr>
      <vt:lpstr>Calibri</vt:lpstr>
      <vt:lpstr>Calibri Light</vt:lpstr>
      <vt:lpstr>Century Schoolbook</vt:lpstr>
      <vt:lpstr>Courier New</vt:lpstr>
      <vt:lpstr>Times New Roman</vt:lpstr>
      <vt:lpstr>Wingdings</vt:lpstr>
      <vt:lpstr>Wingdings 2</vt:lpstr>
      <vt:lpstr>Motiv Office</vt:lpstr>
      <vt:lpstr>Arkýř</vt:lpstr>
      <vt:lpstr>Ošetřovatelská péče o ženu v těhotenství, v průběhu porodu a v období šestinedělí</vt:lpstr>
      <vt:lpstr>Porodnické vyšetřovací metody</vt:lpstr>
      <vt:lpstr>Zevní předporodní vyšetření</vt:lpstr>
      <vt:lpstr>Zevní předporodní vyšetření</vt:lpstr>
      <vt:lpstr>Zevní předporodní vyšetření</vt:lpstr>
      <vt:lpstr>Zevní předporodní vyšetření</vt:lpstr>
      <vt:lpstr>Zevní předporodní vyšetření</vt:lpstr>
      <vt:lpstr>Vnitřní předporodní vyšetření</vt:lpstr>
      <vt:lpstr>Vnitřní předporodní vyšetření</vt:lpstr>
      <vt:lpstr>Průkaz odtoku plodové vody</vt:lpstr>
      <vt:lpstr>kardiotokografie</vt:lpstr>
      <vt:lpstr>KARDIOTOKOGRAF</vt:lpstr>
      <vt:lpstr>Prezentace aplikace PowerPoint</vt:lpstr>
      <vt:lpstr>KARDIOTACHOGRAM</vt:lpstr>
      <vt:lpstr>kardiotachogram</vt:lpstr>
      <vt:lpstr>Prezentace aplikace PowerPoint</vt:lpstr>
      <vt:lpstr>kardiotachogram</vt:lpstr>
      <vt:lpstr>kardiotachogram</vt:lpstr>
      <vt:lpstr>Prezentace aplikace PowerPoint</vt:lpstr>
      <vt:lpstr>Prezentace aplikace PowerPoint</vt:lpstr>
      <vt:lpstr>Prezentace aplikace PowerPoint</vt:lpstr>
      <vt:lpstr>Prezentace aplikace PowerPoint</vt:lpstr>
      <vt:lpstr>kardiotachogram</vt:lpstr>
      <vt:lpstr>Prezentace aplikace PowerPoint</vt:lpstr>
      <vt:lpstr>Klasifikace CTG</vt:lpstr>
      <vt:lpstr>Fyziologické ctg</vt:lpstr>
      <vt:lpstr>Suspektní ctg</vt:lpstr>
      <vt:lpstr>Patologické ctg</vt:lpstr>
      <vt:lpstr>Ukázka fyziologického záznamu</vt:lpstr>
      <vt:lpstr>DĚLOŽNÍ ČINNOST - TOKOGRAM</vt:lpstr>
      <vt:lpstr>Co hodnotíme na kontrakcích</vt:lpstr>
      <vt:lpstr>Prezentace aplikace PowerPoint</vt:lpstr>
      <vt:lpstr>kardiotokografie</vt:lpstr>
      <vt:lpstr>Funkční testy</vt:lpstr>
      <vt:lpstr>Funkční testy – non stress test</vt:lpstr>
      <vt:lpstr>Funkční testy – zátěžový oxytocinový test</vt:lpstr>
      <vt:lpstr>;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politické vědy</dc:title>
  <dc:creator>zem0003</dc:creator>
  <cp:lastModifiedBy>Administrator</cp:lastModifiedBy>
  <cp:revision>4</cp:revision>
  <dcterms:created xsi:type="dcterms:W3CDTF">2020-07-28T16:37:17Z</dcterms:created>
  <dcterms:modified xsi:type="dcterms:W3CDTF">2020-12-16T11:57:06Z</dcterms:modified>
</cp:coreProperties>
</file>