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21DA6D05-E73B-4EE9-9A7E-CDD04CAAC7FF}">
          <p14:sldIdLst>
            <p14:sldId id="262"/>
          </p14:sldIdLst>
        </p14:section>
        <p14:section name="Oddíl bez názvu" id="{FDD3AD27-791E-401F-A428-FF8AA6CB6BD9}">
          <p14:sldIdLst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9F1DE9-1581-4716-AAC3-E5BD8B83EB14}" v="55" dt="2020-07-28T16:17:33.2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tableStyles" Target="tableStyles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29F50-7ED2-4F5C-9C89-97EC7199B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45F893-0AA4-4A14-A4F1-A674BC514C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F76157-97D2-4A9D-B757-5DDF75784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25CD4C-18DE-4E48-8CBB-6E6AB1857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AFC9C0-9C94-4C4F-8827-1CEEAD71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01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7DF29-BEA5-49D9-8022-732212CE2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B92669-2C0F-40E0-82B5-169F48284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EF16A6-179C-4CC0-B872-7CCE8F8B6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B5C89A-86C4-47E7-86BB-475D1D219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8D9217-33AF-4181-B5FD-8A0349954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20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C7C2B7-4E53-4E8E-A5A0-18A4FB0BC1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F98D16-6896-4ED6-A2FB-E00704427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2CDB75-80BD-4338-95DC-5FD65B3A6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D36148-84AF-4B28-9286-CF84FD4FE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E974D4-4C4A-4352-BF4E-E95A14C0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977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9174E923-025E-4E4C-B8AF-2FC5763BA3E6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Obdélník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4" name="Obdélník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9" name="Obdélník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27" name="Obdélník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Ová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Ová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Ová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Ová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Ová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7CB94329-14B8-4E33-99DB-A5A061A4F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4803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174E923-025E-4E4C-B8AF-2FC5763BA3E6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B94329-14B8-4E33-99DB-A5A061A4FA33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63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9174E923-025E-4E4C-B8AF-2FC5763BA3E6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Obdélník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Obdélník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Obdélník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8" name="Obdélník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Ová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Ová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Ová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Ová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Ová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7CB94329-14B8-4E33-99DB-A5A061A4F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0620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E923-025E-4E4C-B8AF-2FC5763BA3E6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4329-14B8-4E33-99DB-A5A061A4FA33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32995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E923-025E-4E4C-B8AF-2FC5763BA3E6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4329-14B8-4E33-99DB-A5A061A4FA33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32806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74E923-025E-4E4C-B8AF-2FC5763BA3E6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B94329-14B8-4E33-99DB-A5A061A4FA33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4276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E923-025E-4E4C-B8AF-2FC5763BA3E6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4329-14B8-4E33-99DB-A5A061A4F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2788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Obdélník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4" name="Ová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174E923-025E-4E4C-B8AF-2FC5763BA3E6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CB94329-14B8-4E33-99DB-A5A061A4FA33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611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AD462-FCD7-4432-8908-474A1991C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9FA506-E846-4A05-82B8-276508A39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77032D-5C9E-4501-A466-8F4975A85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285F5E-2943-4127-87E0-83E5C0294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C98696-9500-4644-8382-27AB9FA17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6620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3" name="Ová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1" name="Obdélník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74E923-025E-4E4C-B8AF-2FC5763BA3E6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CB94329-14B8-4E33-99DB-A5A061A4FA33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11151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E923-025E-4E4C-B8AF-2FC5763BA3E6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4329-14B8-4E33-99DB-A5A061A4F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5139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4E923-025E-4E4C-B8AF-2FC5763BA3E6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94329-14B8-4E33-99DB-A5A061A4F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292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DAA5FC-60DA-4D1B-8FB8-701029BB2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59A429-68A0-4EC8-A68E-5101A797E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54D00F-C328-4C18-8AD1-3332B3F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196EAB-724F-4163-AE18-16F847123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0C3C74-E256-49C4-8403-38C29B433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51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FEBFF-97EA-4BA8-AA78-1A65231B0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8B9858-16EC-41C0-B99E-BAC1E0F68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1546F93-757C-4A5F-BFA9-267269349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CEBF69-3F59-41F2-8C87-4669AB98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1061C5-0C31-4462-A06D-E8F7F13AC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5E75A3E-A873-47D7-BF14-1D255A6FB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72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86115F-A90C-47EA-9B46-C32B2F7C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8F37F5-0A3B-4CE5-8723-36DC48314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9338CD-15E4-4525-A9E7-B65E7501C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B4D3BE4-A9CB-46E7-BC74-0D9D52AE3F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E0406C-C7CA-4090-9ED5-6E5B73F66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5FA607D-0388-44BB-9C08-163DB0966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6A93DB0-CF96-4466-ACD4-5588B8D43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11D7395-5A7D-4ED3-82E0-1F8FFC040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41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66A69-339A-4DDD-AE11-BF9FEECD1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59AE74-3D48-43D9-8806-EDDA8CD89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9F39B7-19AA-4849-85B5-9FE2CE6DF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CE5189-DCFE-462C-B46C-731B1AC7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27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D0D004A-8832-48AE-81AB-DBAAFC937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79B0C14-E5E8-4B22-9D17-ED278C009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847D63-B091-4889-9EEA-7E2547F93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71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27A680-B4BD-4182-A2A9-5ECEF3EE5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CE82C4-C993-4EE0-889A-A6B4A7FDF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BEDD0E-A6DB-4D53-9581-C34E624A7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E15089-069E-4C8C-9E2D-732A70277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6F8CDF-1520-41DF-8396-9D63AFF4B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6F2517-2447-4924-AF80-468D2F110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4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67F66-1E60-4CA5-A2F2-5643E789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AAF4415-69E9-4F16-AAEC-3BCFA9A5E8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C484FA3-A08D-43CB-B6EF-4EEE9810A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B71CE8-AB32-4A3F-A92D-806ED2D63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CD16E1-FF5E-44E5-8422-6E2ED8696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AEBC466-4215-46A3-8D6C-5C759489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22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958EC0-D306-4B95-83A3-2F9EA309B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BD37A7-0101-4B25-AB29-AE3EB7BF3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31329C-B1E3-481F-A8C1-41A6D4AB68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F5B8D-2B12-4C6F-8C22-D201E90FF82E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9E9A87-F44E-4650-AD79-40880D600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83AA30-152E-4EF6-922B-4F7CFD395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00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174E923-025E-4E4C-B8AF-2FC5763BA3E6}" type="datetimeFigureOut">
              <a:rPr lang="cs-CZ" smtClean="0"/>
              <a:t>16.12.2020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0" name="Obdélník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/>
          </a:p>
        </p:txBody>
      </p:sp>
      <p:sp>
        <p:nvSpPr>
          <p:cNvPr id="12" name="Ová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CB94329-14B8-4E33-99DB-A5A061A4FA3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146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4813E-51ED-4012-8D78-821F6D57A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39505"/>
            <a:ext cx="9144000" cy="1366202"/>
          </a:xfrm>
        </p:spPr>
        <p:txBody>
          <a:bodyPr>
            <a:normAutofit/>
          </a:bodyPr>
          <a:lstStyle/>
          <a:p>
            <a:r>
              <a:rPr lang="cs-CZ" sz="4000" dirty="0" smtClean="0"/>
              <a:t>Ošetřovatelská péče o ženu v těhotenství</a:t>
            </a:r>
            <a:r>
              <a:rPr lang="cs-CZ" sz="4000" smtClean="0"/>
              <a:t>, v průběhu </a:t>
            </a:r>
            <a:r>
              <a:rPr lang="cs-CZ" sz="4000" dirty="0" smtClean="0"/>
              <a:t>porodu a v období šestinedělí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11FA9A-F513-4EE6-B798-6DC506ADA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90758"/>
            <a:ext cx="9144000" cy="1655762"/>
          </a:xfrm>
        </p:spPr>
        <p:txBody>
          <a:bodyPr/>
          <a:lstStyle/>
          <a:p>
            <a:r>
              <a:rPr lang="cs-CZ" dirty="0" smtClean="0"/>
              <a:t>CZ.02.2.69/0.0/0.0/16_015/0002400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/>
              <a:t>ROZVOJ VZDĚLÁVÁNÍ NA SLEZSKÉ </a:t>
            </a:r>
            <a:r>
              <a:rPr lang="cs-CZ" dirty="0" smtClean="0"/>
              <a:t>UNIVERZITĚ V OPAVĚ</a:t>
            </a:r>
            <a:endParaRPr lang="cs-CZ" dirty="0"/>
          </a:p>
        </p:txBody>
      </p:sp>
      <p:pic>
        <p:nvPicPr>
          <p:cNvPr id="4" name="Obrázek 3" descr="Logolink_OP_VVV_hor_barva_cz">
            <a:extLst>
              <a:ext uri="{FF2B5EF4-FFF2-40B4-BE49-F238E27FC236}">
                <a16:creationId xmlns:a16="http://schemas.microsoft.com/office/drawing/2014/main" id="{D3ECA9CD-610B-49AA-97ED-30168794AFF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294640"/>
            <a:ext cx="9702800" cy="2301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898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organismu – pochva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za 3 týdny – normální stav (původní), je méně pružná, má vyhlazené slizniční řasy, stěny pochvy se snižují, vulva zeje</a:t>
            </a:r>
          </a:p>
        </p:txBody>
      </p:sp>
    </p:spTree>
    <p:extLst>
      <p:ext uri="{BB962C8B-B14F-4D97-AF65-F5344CB8AC3E}">
        <p14:creationId xmlns:p14="http://schemas.microsoft.com/office/powerpoint/2010/main" val="419278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organismu - perineum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 porodu bývá nateklé, citlivé, pohmožděné</a:t>
            </a:r>
          </a:p>
          <a:p>
            <a:r>
              <a:rPr lang="cs-CZ" dirty="0"/>
              <a:t>b</a:t>
            </a:r>
            <a:r>
              <a:rPr lang="cs-CZ" dirty="0" smtClean="0"/>
              <a:t>ývá postiženo v důsledku epiziotomie nebo lacerací</a:t>
            </a:r>
          </a:p>
        </p:txBody>
      </p:sp>
    </p:spTree>
    <p:extLst>
      <p:ext uri="{BB962C8B-B14F-4D97-AF65-F5344CB8AC3E}">
        <p14:creationId xmlns:p14="http://schemas.microsoft.com/office/powerpoint/2010/main" val="215192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organismu – změny břišní stěny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b</a:t>
            </a:r>
            <a:r>
              <a:rPr lang="cs-CZ" dirty="0" smtClean="0"/>
              <a:t>řišní stěna ochablá a slabá</a:t>
            </a:r>
          </a:p>
          <a:p>
            <a:r>
              <a:rPr lang="cs-CZ" dirty="0"/>
              <a:t>e</a:t>
            </a:r>
            <a:r>
              <a:rPr lang="cs-CZ" dirty="0" smtClean="0"/>
              <a:t>lasticita břišní stěny a tonus břišních svalů jsou snížené</a:t>
            </a:r>
          </a:p>
          <a:p>
            <a:r>
              <a:rPr lang="cs-CZ" dirty="0"/>
              <a:t>t</a:t>
            </a:r>
            <a:r>
              <a:rPr lang="cs-CZ" dirty="0" smtClean="0"/>
              <a:t>onus svalů se normalizuje během 6 – 8 týdnů</a:t>
            </a:r>
          </a:p>
          <a:p>
            <a:r>
              <a:rPr lang="cs-CZ" dirty="0"/>
              <a:t>d</a:t>
            </a:r>
            <a:r>
              <a:rPr lang="cs-CZ" dirty="0" smtClean="0"/>
              <a:t>iastáza přímých břišních svalů (po porodu velkého plodu, při </a:t>
            </a:r>
            <a:r>
              <a:rPr lang="cs-CZ" dirty="0" err="1" smtClean="0"/>
              <a:t>polyhydramniu</a:t>
            </a:r>
            <a:r>
              <a:rPr lang="cs-CZ" dirty="0" smtClean="0"/>
              <a:t>, po vícečetném těhotenství, …)</a:t>
            </a:r>
          </a:p>
          <a:p>
            <a:r>
              <a:rPr lang="cs-CZ" dirty="0"/>
              <a:t>d</a:t>
            </a:r>
            <a:r>
              <a:rPr lang="cs-CZ" dirty="0" smtClean="0"/>
              <a:t>ůraz na tělesnou aktivitu ženy po porodu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413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organismu – vulva a pánevní dno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 porodu se zmenšuje prokrvení zevních rodidel, mizí prokrvení zevních rodidel, mizí prosáknutí a pigmentace, případné varixy se zmenší nebo zcela vymizí</a:t>
            </a:r>
          </a:p>
          <a:p>
            <a:r>
              <a:rPr lang="cs-CZ" dirty="0"/>
              <a:t>s</a:t>
            </a:r>
            <a:r>
              <a:rPr lang="cs-CZ" dirty="0" smtClean="0"/>
              <a:t>valy pánevního dna postupně získávají tonus a vracejí se do původní polohy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469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organismu – močový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liznice močového měchýře je překrvená, edematózní</a:t>
            </a:r>
          </a:p>
          <a:p>
            <a:r>
              <a:rPr lang="cs-CZ" dirty="0"/>
              <a:t>m</a:t>
            </a:r>
            <a:r>
              <a:rPr lang="cs-CZ" dirty="0" smtClean="0"/>
              <a:t>očový měchýř je rozepjatý, nedokonale se vyprazdňuje, objevuje se reziduální moč</a:t>
            </a:r>
          </a:p>
          <a:p>
            <a:r>
              <a:rPr lang="cs-CZ" dirty="0"/>
              <a:t>s</a:t>
            </a:r>
            <a:r>
              <a:rPr lang="cs-CZ" dirty="0" smtClean="0"/>
              <a:t>nížená citlivost močového měchýře, časté infekce močových cest</a:t>
            </a:r>
          </a:p>
          <a:p>
            <a:r>
              <a:rPr lang="cs-CZ" dirty="0" smtClean="0"/>
              <a:t>v prvních poporodních hodinách     diuréza</a:t>
            </a:r>
          </a:p>
          <a:p>
            <a:endParaRPr lang="cs-CZ" dirty="0"/>
          </a:p>
        </p:txBody>
      </p:sp>
      <p:cxnSp>
        <p:nvCxnSpPr>
          <p:cNvPr id="10" name="Přímá spojovací šipka 9"/>
          <p:cNvCxnSpPr/>
          <p:nvPr/>
        </p:nvCxnSpPr>
        <p:spPr>
          <a:xfrm rot="5400000" flipH="1" flipV="1">
            <a:off x="5472497" y="3546345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124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v organismu – trávicí ústrojí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během prvních 2 týdnů – normalizace střevní motility</a:t>
            </a:r>
          </a:p>
          <a:p>
            <a:r>
              <a:rPr lang="cs-CZ" dirty="0" smtClean="0"/>
              <a:t>zácpa, nadýmání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90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v organismu – metabolické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 porodu a v šestinedělí je hmotnostní úbytek cca 9 kg</a:t>
            </a:r>
          </a:p>
          <a:p>
            <a:r>
              <a:rPr lang="cs-CZ" dirty="0"/>
              <a:t>p</a:t>
            </a:r>
            <a:r>
              <a:rPr lang="cs-CZ" dirty="0" smtClean="0"/>
              <a:t>o porodu je úbytek na váze kolem 5 kg</a:t>
            </a:r>
          </a:p>
          <a:p>
            <a:r>
              <a:rPr lang="cs-CZ" dirty="0" smtClean="0"/>
              <a:t>v šestinedělí kolem 4 kg (v důsledky ztráty vody a elektrolytů nahromaděných v graviditě)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64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v organismu – kardiovaskulární a krevní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okles bránice</a:t>
            </a:r>
          </a:p>
          <a:p>
            <a:r>
              <a:rPr lang="cs-CZ" dirty="0"/>
              <a:t>s</a:t>
            </a:r>
            <a:r>
              <a:rPr lang="cs-CZ" dirty="0" smtClean="0"/>
              <a:t>rdce zaujímá svou fyziologickou polohu</a:t>
            </a:r>
          </a:p>
          <a:p>
            <a:r>
              <a:rPr lang="cs-CZ" dirty="0"/>
              <a:t>p</a:t>
            </a:r>
            <a:r>
              <a:rPr lang="cs-CZ" dirty="0" smtClean="0"/>
              <a:t>líce se rozepínají, dýchání se prohlubuje</a:t>
            </a:r>
          </a:p>
          <a:p>
            <a:r>
              <a:rPr lang="cs-CZ" dirty="0" smtClean="0"/>
              <a:t>celkový objem krve klesá z 5 – 6 litrů na 4 l</a:t>
            </a:r>
          </a:p>
          <a:p>
            <a:r>
              <a:rPr lang="cs-CZ" dirty="0"/>
              <a:t>k</a:t>
            </a:r>
            <a:r>
              <a:rPr lang="cs-CZ" dirty="0" smtClean="0"/>
              <a:t>revní obraz je závislý na krevní ztrátě při porodu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61278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Příjem šestinedělky z por. sálu na oddělení šestinedělí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2 hod. po porodu</a:t>
            </a:r>
          </a:p>
          <a:p>
            <a:r>
              <a:rPr lang="cs-CZ" dirty="0" smtClean="0"/>
              <a:t>kontrola FF (TK, P, TT) 2x denně, dále se kontroluje výška děložního fundu, krvácení z rodidel, očistky (charakter), močení, vyprazdňování stolice, …</a:t>
            </a:r>
          </a:p>
          <a:p>
            <a:r>
              <a:rPr lang="cs-CZ" dirty="0"/>
              <a:t>p</a:t>
            </a:r>
            <a:r>
              <a:rPr lang="cs-CZ" dirty="0" smtClean="0"/>
              <a:t>rvní vstávání na porodním sále, preferuje se časné vstávání</a:t>
            </a:r>
          </a:p>
          <a:p>
            <a:r>
              <a:rPr lang="cs-CZ" dirty="0" smtClean="0"/>
              <a:t>první močení do 6 hodin po porodu (cévkování)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569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Životní styl v šestinedělí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0"/>
            <a:ext cx="7787208" cy="487375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pestrá a rozmanitá strava</a:t>
            </a:r>
          </a:p>
          <a:p>
            <a:r>
              <a:rPr lang="cs-CZ" dirty="0" smtClean="0"/>
              <a:t>střídmý příjem tuků (zdravé tuky)</a:t>
            </a:r>
          </a:p>
          <a:p>
            <a:r>
              <a:rPr lang="cs-CZ" dirty="0" smtClean="0"/>
              <a:t>dostatečný příjem vitamínů, vlákniny a minerálních látek (čerstvé ovoce, zelenina, celozrnné pečivo, ovesná jídla, těstoviny, rýže, ….)</a:t>
            </a:r>
          </a:p>
          <a:p>
            <a:r>
              <a:rPr lang="cs-CZ" dirty="0" smtClean="0"/>
              <a:t>vápník (mléko, tvrdé sýry, tvaroh, zakysané mléčné výrobky)</a:t>
            </a:r>
          </a:p>
          <a:p>
            <a:r>
              <a:rPr lang="cs-CZ" dirty="0" smtClean="0"/>
              <a:t>potraviny bohaté na železo (červené maso, vaječný žloutek, ořechy, celozrnné obiloviny, červená řepa, špenát)</a:t>
            </a:r>
          </a:p>
          <a:p>
            <a:r>
              <a:rPr lang="cs-CZ" dirty="0" smtClean="0"/>
              <a:t>kompoty (švestkový), sušené ovoce</a:t>
            </a:r>
          </a:p>
          <a:p>
            <a:r>
              <a:rPr lang="cs-CZ" dirty="0" smtClean="0"/>
              <a:t>pitný režim (2,5 – 3 l tekutin), neperlivé vody, čaje (na podporu kojení, meduňka, fenykl, kmín, anýz, …), </a:t>
            </a:r>
            <a:r>
              <a:rPr lang="cs-CZ" dirty="0" err="1" smtClean="0"/>
              <a:t>Caro</a:t>
            </a:r>
            <a:r>
              <a:rPr lang="cs-CZ" dirty="0" smtClean="0"/>
              <a:t> …….</a:t>
            </a:r>
          </a:p>
          <a:p>
            <a:r>
              <a:rPr lang="cs-CZ" dirty="0" smtClean="0"/>
              <a:t>vyvarování se alkoholu a kofeinu</a:t>
            </a:r>
            <a:endParaRPr lang="cs-CZ" dirty="0"/>
          </a:p>
        </p:txBody>
      </p:sp>
      <p:pic>
        <p:nvPicPr>
          <p:cNvPr id="6" name="Picture 2" descr="C:\Users\Danielka\Desktop\racio_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884051">
            <a:off x="7709402" y="318800"/>
            <a:ext cx="2757494" cy="193794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4102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69771" y="1700808"/>
            <a:ext cx="6894173" cy="1894362"/>
          </a:xfrm>
        </p:spPr>
        <p:txBody>
          <a:bodyPr/>
          <a:lstStyle/>
          <a:p>
            <a:r>
              <a:rPr lang="cs-CZ" dirty="0" smtClean="0"/>
              <a:t>Životospráva ženy v šestinedělí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881548" y="5301208"/>
            <a:ext cx="6172200" cy="1371600"/>
          </a:xfrm>
        </p:spPr>
        <p:txBody>
          <a:bodyPr/>
          <a:lstStyle/>
          <a:p>
            <a:r>
              <a:rPr lang="cs-CZ" dirty="0" smtClean="0"/>
              <a:t>Mgr. Daniela Nedvědová, Ph.D.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683" y="476672"/>
            <a:ext cx="3029845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376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Hygiena v šestinedělí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čistota oděvů, vhodné osobní prádlo (bavlněná podprsenka pro kojící matky – odepínatelná ramínka, porodnické síťované kalhotky, poté bavlněné)</a:t>
            </a:r>
          </a:p>
          <a:p>
            <a:r>
              <a:rPr lang="cs-CZ" dirty="0" smtClean="0"/>
              <a:t>preference sprchy (po kojení, stolici, močení)</a:t>
            </a:r>
          </a:p>
          <a:p>
            <a:r>
              <a:rPr lang="cs-CZ" dirty="0" smtClean="0"/>
              <a:t>2 ručníky, neparfémovaná mýdla, sprchování od hlavy dolů (horní polovina těla, dolní polovina těla, rodidla, konečník)</a:t>
            </a:r>
          </a:p>
          <a:p>
            <a:r>
              <a:rPr lang="cs-CZ" dirty="0" smtClean="0"/>
              <a:t>častá výměna vložek (2 – 3 vložky), hlavně po kojení</a:t>
            </a:r>
          </a:p>
          <a:p>
            <a:r>
              <a:rPr lang="pl-PL" dirty="0"/>
              <a:t>hygiena rukou – po stolici, močení, po manipulaci s vložkou, před i po kojení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32525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Ošetřování porodního poranění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aplikace ledových obkladů</a:t>
            </a:r>
          </a:p>
          <a:p>
            <a:r>
              <a:rPr lang="cs-CZ" dirty="0" smtClean="0"/>
              <a:t>časté sprchování vlažnou vodou (po kojení, močení, stolici), lze použít i intimní gely</a:t>
            </a:r>
          </a:p>
          <a:p>
            <a:r>
              <a:rPr lang="cs-CZ" dirty="0" smtClean="0"/>
              <a:t>častá výměna vložek</a:t>
            </a:r>
          </a:p>
          <a:p>
            <a:r>
              <a:rPr lang="cs-CZ" dirty="0" smtClean="0"/>
              <a:t>sedat přes bok (nafukovací kruh)</a:t>
            </a:r>
          </a:p>
          <a:p>
            <a:r>
              <a:rPr lang="cs-CZ" dirty="0" smtClean="0"/>
              <a:t>nošení prodyšného prádla</a:t>
            </a:r>
          </a:p>
          <a:p>
            <a:r>
              <a:rPr lang="cs-CZ" dirty="0" smtClean="0"/>
              <a:t>aplikace gelů (z dubové kůry)</a:t>
            </a:r>
          </a:p>
          <a:p>
            <a:r>
              <a:rPr lang="cs-CZ" dirty="0"/>
              <a:t>h</a:t>
            </a:r>
            <a:r>
              <a:rPr lang="cs-CZ" dirty="0" smtClean="0"/>
              <a:t>omeopatie (</a:t>
            </a:r>
            <a:r>
              <a:rPr lang="cs-CZ" dirty="0" err="1" smtClean="0"/>
              <a:t>Arnica</a:t>
            </a:r>
            <a:r>
              <a:rPr lang="cs-CZ" dirty="0" smtClean="0"/>
              <a:t> </a:t>
            </a:r>
            <a:r>
              <a:rPr lang="cs-CZ" dirty="0" err="1" smtClean="0"/>
              <a:t>montana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Rosalgin</a:t>
            </a:r>
            <a:r>
              <a:rPr lang="cs-CZ" dirty="0" smtClean="0"/>
              <a:t> (oplachy)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8015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v šestinedělí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c</a:t>
            </a:r>
            <a:r>
              <a:rPr lang="cs-CZ" dirty="0" smtClean="0"/>
              <a:t>íl cvičení - odstranit </a:t>
            </a:r>
            <a:r>
              <a:rPr lang="cs-CZ" dirty="0"/>
              <a:t>změny, které v těle ženy nastaly v průběhu těhotenství, při porodu a následně i v </a:t>
            </a:r>
            <a:r>
              <a:rPr lang="cs-CZ" dirty="0" smtClean="0"/>
              <a:t>šestinedělí</a:t>
            </a:r>
          </a:p>
          <a:p>
            <a:r>
              <a:rPr lang="cs-CZ" dirty="0"/>
              <a:t>o</a:t>
            </a:r>
            <a:r>
              <a:rPr lang="cs-CZ" dirty="0" smtClean="0"/>
              <a:t>rganismus </a:t>
            </a:r>
            <a:r>
              <a:rPr lang="cs-CZ" dirty="0"/>
              <a:t>rychleji regeneruje a navíc cvičení zabraňuje poporodním </a:t>
            </a:r>
            <a:r>
              <a:rPr lang="cs-CZ" dirty="0" smtClean="0"/>
              <a:t>obtížím (bolesti </a:t>
            </a:r>
            <a:r>
              <a:rPr lang="cs-CZ" dirty="0"/>
              <a:t>zad, problémy s udržením moči, sestup dělohy, </a:t>
            </a:r>
            <a:r>
              <a:rPr lang="cs-CZ" dirty="0" smtClean="0"/>
              <a:t>apod.)</a:t>
            </a:r>
          </a:p>
          <a:p>
            <a:r>
              <a:rPr lang="cs-CZ" dirty="0"/>
              <a:t>z</a:t>
            </a:r>
            <a:r>
              <a:rPr lang="cs-CZ" dirty="0" smtClean="0"/>
              <a:t>ačít </a:t>
            </a:r>
            <a:r>
              <a:rPr lang="cs-CZ" dirty="0"/>
              <a:t>cvičit může žena již 12 – 24 hodin po </a:t>
            </a:r>
            <a:r>
              <a:rPr lang="cs-CZ" dirty="0" smtClean="0"/>
              <a:t>porodu</a:t>
            </a:r>
          </a:p>
          <a:p>
            <a:r>
              <a:rPr lang="cs-CZ" dirty="0"/>
              <a:t>p</a:t>
            </a:r>
            <a:r>
              <a:rPr lang="cs-CZ" dirty="0" smtClean="0"/>
              <a:t>rvní </a:t>
            </a:r>
            <a:r>
              <a:rPr lang="cs-CZ" dirty="0"/>
              <a:t>cvičení probíhají na odděleních šestinedělí pod vedením </a:t>
            </a:r>
            <a:r>
              <a:rPr lang="cs-CZ" dirty="0" smtClean="0"/>
              <a:t>rehabilitačních pracovníků</a:t>
            </a:r>
          </a:p>
          <a:p>
            <a:r>
              <a:rPr lang="cs-CZ" dirty="0" smtClean="0"/>
              <a:t>velká </a:t>
            </a:r>
            <a:r>
              <a:rPr lang="cs-CZ" dirty="0"/>
              <a:t>fyzická zátěž způsobuje vylučování kyseliny mléčné do mateřského mléka, a tak ovlivňuje jeho chuť (mateřské mléko je kyselé). </a:t>
            </a:r>
            <a:endParaRPr lang="cs-CZ" dirty="0" smtClean="0"/>
          </a:p>
          <a:p>
            <a:r>
              <a:rPr lang="cs-CZ" dirty="0"/>
              <a:t>p</a:t>
            </a:r>
            <a:r>
              <a:rPr lang="cs-CZ" dirty="0" smtClean="0"/>
              <a:t>řed </a:t>
            </a:r>
            <a:r>
              <a:rPr lang="cs-CZ" dirty="0"/>
              <a:t>cvičením je nutné se vždy vymočit, lépe po kojení, ne s plnými a s těžkými prsy. </a:t>
            </a:r>
            <a:endParaRPr lang="cs-CZ" dirty="0" smtClean="0"/>
          </a:p>
          <a:p>
            <a:r>
              <a:rPr lang="cs-CZ" dirty="0"/>
              <a:t>c</a:t>
            </a:r>
            <a:r>
              <a:rPr lang="cs-CZ" dirty="0" smtClean="0"/>
              <a:t>vičení </a:t>
            </a:r>
            <a:r>
              <a:rPr lang="cs-CZ" dirty="0"/>
              <a:t>je zaměřeno na </a:t>
            </a:r>
            <a:r>
              <a:rPr lang="cs-CZ" dirty="0" smtClean="0"/>
              <a:t>pánevní </a:t>
            </a:r>
            <a:r>
              <a:rPr lang="cs-CZ" dirty="0"/>
              <a:t>dno, prsní svaly, svaly dolních končetin, břišní svaly a na zavinování </a:t>
            </a:r>
            <a:r>
              <a:rPr lang="cs-CZ" dirty="0" smtClean="0"/>
              <a:t>dělohy </a:t>
            </a:r>
          </a:p>
        </p:txBody>
      </p:sp>
    </p:spTree>
    <p:extLst>
      <p:ext uri="{BB962C8B-B14F-4D97-AF65-F5344CB8AC3E}">
        <p14:creationId xmlns:p14="http://schemas.microsoft.com/office/powerpoint/2010/main" val="4349729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Pohlavní styk v šestinedělí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</a:t>
            </a:r>
            <a:r>
              <a:rPr lang="cs-CZ" dirty="0" smtClean="0"/>
              <a:t>oporučuje se vynechat po celou dobu šestinedělí</a:t>
            </a:r>
          </a:p>
          <a:p>
            <a:r>
              <a:rPr lang="cs-CZ" dirty="0"/>
              <a:t>ž</a:t>
            </a:r>
            <a:r>
              <a:rPr lang="cs-CZ" dirty="0" smtClean="0"/>
              <a:t>ena – sexuální nechuť (únava, vyčerpání, péče o miminko, hormon prolaktin, negativní vnímání svého těla)</a:t>
            </a:r>
          </a:p>
          <a:p>
            <a:r>
              <a:rPr lang="cs-CZ" dirty="0" smtClean="0"/>
              <a:t>ochrana - kondom</a:t>
            </a:r>
          </a:p>
          <a:p>
            <a:r>
              <a:rPr lang="cs-CZ" dirty="0" smtClean="0"/>
              <a:t>kojící ženy mají amenoreu (kojení podporuje sekreci prolaktinu)</a:t>
            </a:r>
          </a:p>
          <a:p>
            <a:r>
              <a:rPr lang="cs-CZ" dirty="0" smtClean="0"/>
              <a:t>kojení není antikoncepce</a:t>
            </a:r>
          </a:p>
          <a:p>
            <a:r>
              <a:rPr lang="cs-CZ" dirty="0"/>
              <a:t>s</a:t>
            </a:r>
            <a:r>
              <a:rPr lang="cs-CZ" dirty="0" smtClean="0"/>
              <a:t>oučasná doba – hormonální antikoncepce po porodu (</a:t>
            </a:r>
            <a:r>
              <a:rPr lang="cs-CZ" dirty="0" err="1" smtClean="0"/>
              <a:t>gestagenní</a:t>
            </a:r>
            <a:r>
              <a:rPr lang="cs-CZ" dirty="0" smtClean="0"/>
              <a:t>); tablety: </a:t>
            </a:r>
            <a:r>
              <a:rPr lang="cs-CZ" dirty="0" err="1" smtClean="0"/>
              <a:t>Azalia</a:t>
            </a:r>
            <a:r>
              <a:rPr lang="cs-CZ" dirty="0" smtClean="0"/>
              <a:t>, </a:t>
            </a:r>
            <a:r>
              <a:rPr lang="cs-CZ" dirty="0" err="1" smtClean="0"/>
              <a:t>Cerazette</a:t>
            </a:r>
            <a:r>
              <a:rPr lang="cs-CZ" dirty="0" smtClean="0"/>
              <a:t>, </a:t>
            </a:r>
            <a:r>
              <a:rPr lang="cs-CZ" dirty="0" err="1" smtClean="0"/>
              <a:t>Exluton</a:t>
            </a:r>
            <a:r>
              <a:rPr lang="cs-CZ" dirty="0" smtClean="0"/>
              <a:t> (obsahující pouze hormon žlutého tělíska) - je možné začít užívat hned po porodu či po skončení šestinedělí, nitroděložní tělísko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85520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Režim dne, odpočinek, spánek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0"/>
            <a:ext cx="7931224" cy="4873752"/>
          </a:xfrm>
        </p:spPr>
        <p:txBody>
          <a:bodyPr/>
          <a:lstStyle/>
          <a:p>
            <a:r>
              <a:rPr lang="cs-CZ" dirty="0"/>
              <a:t>r</a:t>
            </a:r>
            <a:r>
              <a:rPr lang="cs-CZ" dirty="0" smtClean="0"/>
              <a:t>ežim dne je podřízen péčí o kojence</a:t>
            </a:r>
          </a:p>
          <a:p>
            <a:r>
              <a:rPr lang="cs-CZ" dirty="0"/>
              <a:t>d</a:t>
            </a:r>
            <a:r>
              <a:rPr lang="cs-CZ" dirty="0" smtClean="0"/>
              <a:t>ostatek spánku (alespoň 8 hodin denně)</a:t>
            </a:r>
          </a:p>
          <a:p>
            <a:r>
              <a:rPr lang="cs-CZ" dirty="0"/>
              <a:t>o</a:t>
            </a:r>
            <a:r>
              <a:rPr lang="cs-CZ" dirty="0" smtClean="0"/>
              <a:t>dpočívat i během dne</a:t>
            </a:r>
          </a:p>
          <a:p>
            <a:r>
              <a:rPr lang="cs-CZ" dirty="0"/>
              <a:t>p</a:t>
            </a:r>
            <a:r>
              <a:rPr lang="cs-CZ" dirty="0" smtClean="0"/>
              <a:t>roti nespavosti se doporučuje:</a:t>
            </a:r>
            <a:endParaRPr lang="cs-CZ" dirty="0"/>
          </a:p>
          <a:p>
            <a:pPr marL="457200" indent="-457200">
              <a:buAutoNum type="arabicParenR"/>
            </a:pPr>
            <a:r>
              <a:rPr lang="cs-CZ" dirty="0" smtClean="0"/>
              <a:t>vyhnout se konzumaci kofeinových nápojů alespoň 5 hodin před spaním</a:t>
            </a:r>
          </a:p>
          <a:p>
            <a:pPr marL="457200" indent="-457200">
              <a:buAutoNum type="arabicParenR"/>
            </a:pPr>
            <a:r>
              <a:rPr lang="cs-CZ" dirty="0"/>
              <a:t>d</a:t>
            </a:r>
            <a:r>
              <a:rPr lang="cs-CZ" dirty="0" smtClean="0"/>
              <a:t>održovat pravidelný režim, chodit spát ve stejnou dobu</a:t>
            </a:r>
          </a:p>
          <a:p>
            <a:pPr marL="457200" indent="-457200">
              <a:buAutoNum type="arabicParenR"/>
            </a:pPr>
            <a:r>
              <a:rPr lang="cs-CZ" dirty="0"/>
              <a:t>n</a:t>
            </a:r>
            <a:r>
              <a:rPr lang="cs-CZ" dirty="0" smtClean="0"/>
              <a:t>evyřizovat na poslední chvíli pracovní povinnosti</a:t>
            </a:r>
          </a:p>
          <a:p>
            <a:pPr marL="457200" indent="-457200">
              <a:buAutoNum type="arabicParenR"/>
            </a:pPr>
            <a:r>
              <a:rPr lang="cs-CZ" dirty="0"/>
              <a:t>v</a:t>
            </a:r>
            <a:r>
              <a:rPr lang="cs-CZ" dirty="0" smtClean="0"/>
              <a:t>ytvořit si večerní rituál (pití bylinkového čaje, čtení knihy, dobře vyvětraná místnost, …..)</a:t>
            </a:r>
          </a:p>
        </p:txBody>
      </p:sp>
    </p:spTree>
    <p:extLst>
      <p:ext uri="{BB962C8B-B14F-4D97-AF65-F5344CB8AC3E}">
        <p14:creationId xmlns:p14="http://schemas.microsoft.com/office/powerpoint/2010/main" val="20730589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Psychické změny v šestinedělí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0"/>
            <a:ext cx="8219256" cy="4873752"/>
          </a:xfrm>
        </p:spPr>
        <p:txBody>
          <a:bodyPr/>
          <a:lstStyle/>
          <a:p>
            <a:pPr marL="457200" indent="-457200">
              <a:buNone/>
            </a:pPr>
            <a:r>
              <a:rPr lang="cs-CZ" b="1" dirty="0" smtClean="0"/>
              <a:t>1) Poporodní blues („baby blues“)</a:t>
            </a:r>
          </a:p>
          <a:p>
            <a:pPr marL="457200" indent="-457200">
              <a:buNone/>
            </a:pPr>
            <a:r>
              <a:rPr lang="cs-CZ" dirty="0" smtClean="0"/>
              <a:t> - 3. – 5. den po porodu</a:t>
            </a:r>
          </a:p>
          <a:p>
            <a:pPr marL="457200" indent="-457200">
              <a:buNone/>
            </a:pPr>
            <a:r>
              <a:rPr lang="cs-CZ" dirty="0" smtClean="0"/>
              <a:t> - krátkodobá skleslost</a:t>
            </a:r>
          </a:p>
          <a:p>
            <a:pPr marL="457200" indent="-457200">
              <a:buNone/>
            </a:pPr>
            <a:r>
              <a:rPr lang="cs-CZ" dirty="0" smtClean="0"/>
              <a:t> - </a:t>
            </a:r>
            <a:r>
              <a:rPr lang="cs-CZ" i="1" dirty="0" smtClean="0"/>
              <a:t>příčina:</a:t>
            </a:r>
            <a:r>
              <a:rPr lang="cs-CZ" dirty="0" smtClean="0"/>
              <a:t> hormonální </a:t>
            </a:r>
            <a:r>
              <a:rPr lang="cs-CZ" dirty="0" err="1" smtClean="0"/>
              <a:t>dysbalance</a:t>
            </a:r>
            <a:endParaRPr lang="cs-CZ" dirty="0" smtClean="0"/>
          </a:p>
          <a:p>
            <a:pPr marL="457200" indent="-457200">
              <a:buNone/>
            </a:pPr>
            <a:r>
              <a:rPr lang="cs-CZ" dirty="0" smtClean="0"/>
              <a:t> - </a:t>
            </a:r>
            <a:r>
              <a:rPr lang="cs-CZ" i="1" dirty="0" smtClean="0"/>
              <a:t>projevy:</a:t>
            </a:r>
            <a:r>
              <a:rPr lang="cs-CZ" dirty="0" smtClean="0"/>
              <a:t> změny nálady, plačtivost (bezdůvodná), smutek, zmatek, podrážděnost</a:t>
            </a:r>
          </a:p>
          <a:p>
            <a:pPr marL="457200" indent="-457200">
              <a:buNone/>
            </a:pPr>
            <a:r>
              <a:rPr lang="cs-CZ" dirty="0" smtClean="0"/>
              <a:t> - </a:t>
            </a:r>
            <a:r>
              <a:rPr lang="cs-CZ" i="1" dirty="0" smtClean="0"/>
              <a:t>terapie: </a:t>
            </a:r>
            <a:r>
              <a:rPr lang="cs-CZ" dirty="0" smtClean="0"/>
              <a:t>psychická podpora šestinedělky</a:t>
            </a:r>
          </a:p>
          <a:p>
            <a:pPr marL="457200" indent="-457200">
              <a:buNone/>
            </a:pPr>
            <a:r>
              <a:rPr lang="cs-CZ" dirty="0" smtClean="0"/>
              <a:t> - samovolně odezní do 10. dne po porodu</a:t>
            </a:r>
          </a:p>
          <a:p>
            <a:pPr marL="457200" indent="-457200">
              <a:buNone/>
            </a:pPr>
            <a:r>
              <a:rPr lang="cs-CZ" dirty="0" smtClean="0"/>
              <a:t> - prožívá 50% - 80% matek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92334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Psychické změny v šestinedělí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0"/>
            <a:ext cx="8003232" cy="48737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 smtClean="0"/>
              <a:t>2) Poporodní deprese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i="1" dirty="0" smtClean="0"/>
              <a:t>projevy: </a:t>
            </a:r>
            <a:r>
              <a:rPr lang="cs-CZ" dirty="0" smtClean="0"/>
              <a:t>skleslost, nezájem o druhé, pocit bezmocnosti, strach, odmítání, hanba, pocit selhání, viny, porucha spánku, únava, uzavřenost, iritabilita</a:t>
            </a:r>
          </a:p>
          <a:p>
            <a:pPr>
              <a:buNone/>
            </a:pPr>
            <a:r>
              <a:rPr lang="cs-CZ" dirty="0" smtClean="0"/>
              <a:t> - může se objevit v kterémkoliv období (po umělém ukončení těhotenství, potratu, mimoděložním těhotenství, předčasném porodu)</a:t>
            </a:r>
          </a:p>
          <a:p>
            <a:pPr>
              <a:buNone/>
            </a:pPr>
            <a:r>
              <a:rPr lang="cs-CZ" dirty="0" smtClean="0"/>
              <a:t> - 4. – 6. týden po porodu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i="1" dirty="0" smtClean="0"/>
              <a:t>rizikové faktory: </a:t>
            </a:r>
            <a:r>
              <a:rPr lang="cs-CZ" dirty="0" smtClean="0"/>
              <a:t>deprese v anamnéze, matky mladší 20 let, ztížená finanční situace, narušený partnerský vztah, VVV u novorozence, nepříznivá sociální situace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i="1" dirty="0" smtClean="0"/>
              <a:t>prevence: </a:t>
            </a:r>
            <a:r>
              <a:rPr lang="cs-CZ" dirty="0" smtClean="0"/>
              <a:t>kvalitní příprava na rodičovství, stabilní partnerský vztah, podpora ze strany rodiny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i="1" dirty="0" smtClean="0"/>
              <a:t>léčba:</a:t>
            </a:r>
            <a:r>
              <a:rPr lang="cs-CZ" dirty="0" smtClean="0"/>
              <a:t> psychoterapie, podpora, medikace (antidepresiva)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54914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Psychické změny v šestinedělí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0"/>
            <a:ext cx="8003232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3) Poporodní psychóza („laktační psychóza“)</a:t>
            </a:r>
          </a:p>
          <a:p>
            <a:pPr>
              <a:buNone/>
            </a:pPr>
            <a:r>
              <a:rPr lang="cs-CZ" dirty="0" smtClean="0"/>
              <a:t> - nejzávažnější psychická porucha, ohrožující život matky i dítěte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i="1" dirty="0" smtClean="0"/>
              <a:t>výskyt: </a:t>
            </a:r>
            <a:r>
              <a:rPr lang="cs-CZ" dirty="0" smtClean="0"/>
              <a:t>kolem 3. dne po porodu, ale také i za měsíc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i="1" dirty="0" smtClean="0"/>
              <a:t>projevy: </a:t>
            </a:r>
            <a:r>
              <a:rPr lang="cs-CZ" dirty="0" smtClean="0"/>
              <a:t>poruchy pozornosti, halucinace, zmatenost, bludy, plačtivost, úzkost, deprese, porucha komunikace, suicidální chování, hluboké pocity viny, euforie, hyperaktivita, …..</a:t>
            </a:r>
          </a:p>
          <a:p>
            <a:pPr>
              <a:buNone/>
            </a:pPr>
            <a:r>
              <a:rPr lang="cs-CZ" dirty="0" smtClean="0"/>
              <a:t> - </a:t>
            </a:r>
            <a:r>
              <a:rPr lang="cs-CZ" i="1" dirty="0" smtClean="0"/>
              <a:t>terapie: </a:t>
            </a:r>
            <a:r>
              <a:rPr lang="cs-CZ" dirty="0" smtClean="0"/>
              <a:t>psychiatrická terapie (psychiatrické oddělení), psychofarmaka (antidepresiva, neuroleptika, benzodiazepiny, …), zástava laktace (</a:t>
            </a:r>
            <a:r>
              <a:rPr lang="cs-CZ" dirty="0" err="1" smtClean="0"/>
              <a:t>Dostinex</a:t>
            </a:r>
            <a:r>
              <a:rPr lang="cs-CZ" dirty="0" smtClean="0"/>
              <a:t>), spolupráce s rodinou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18348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Alkohol, kofein a léky v šestinedělí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0"/>
            <a:ext cx="7787208" cy="4873752"/>
          </a:xfrm>
        </p:spPr>
        <p:txBody>
          <a:bodyPr/>
          <a:lstStyle/>
          <a:p>
            <a:r>
              <a:rPr lang="cs-CZ" dirty="0" smtClean="0"/>
              <a:t>neprospívání dítěte</a:t>
            </a:r>
          </a:p>
          <a:p>
            <a:r>
              <a:rPr lang="cs-CZ" i="1" dirty="0"/>
              <a:t>a</a:t>
            </a:r>
            <a:r>
              <a:rPr lang="cs-CZ" i="1" dirty="0" smtClean="0"/>
              <a:t>lkohol</a:t>
            </a:r>
            <a:r>
              <a:rPr lang="cs-CZ" dirty="0" smtClean="0"/>
              <a:t> snižuje tvorbu mateřského mléka, vyskytuje se zpožděný psychomotorický vývoj dítěte, ospalost, mění chuť mléka, …</a:t>
            </a:r>
          </a:p>
          <a:p>
            <a:r>
              <a:rPr lang="cs-CZ" dirty="0"/>
              <a:t>nadměrné </a:t>
            </a:r>
            <a:r>
              <a:rPr lang="cs-CZ" i="1" dirty="0"/>
              <a:t>pití kávy </a:t>
            </a:r>
            <a:r>
              <a:rPr lang="cs-CZ" dirty="0"/>
              <a:t>– neklid dítěte, poruchy </a:t>
            </a:r>
            <a:r>
              <a:rPr lang="cs-CZ" dirty="0" smtClean="0"/>
              <a:t>spánku, tachykardie, podrážděnost; pomalé odbourávání kofeinu z těla dítěte, doporučeno max. 200 mg kávy (2 – 3 šálky denně)</a:t>
            </a:r>
          </a:p>
          <a:p>
            <a:r>
              <a:rPr lang="cs-CZ" dirty="0" smtClean="0"/>
              <a:t>léky přestupují do mateřského mléka (doporučuje se užívat jen 1x denně, a to po posledním večerním kojení)</a:t>
            </a:r>
            <a:endParaRPr lang="cs-CZ" dirty="0"/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1632" y="5440362"/>
            <a:ext cx="1426369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87352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Nikotin a kojení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rizika pro dítě: astma, časté respirační infekce, špatný somatický a neuropsychický vývoj, častější otitis media, poruchy koncentrace, hyperaktivita</a:t>
            </a:r>
          </a:p>
          <a:p>
            <a:r>
              <a:rPr lang="cs-CZ" dirty="0" smtClean="0"/>
              <a:t>přechází do mateřského mléka, mění jeho chuť (nevolnosti, kolika, křeče, průjmy u novorozence)</a:t>
            </a:r>
          </a:p>
          <a:p>
            <a:r>
              <a:rPr lang="cs-CZ" dirty="0" smtClean="0"/>
              <a:t>při kojení – dítě neklidné, odmítá prs</a:t>
            </a:r>
          </a:p>
          <a:p>
            <a:r>
              <a:rPr lang="cs-CZ" dirty="0" smtClean="0"/>
              <a:t>začátek závislosti na nikotinu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Picture 2" descr="C:\Users\Danielka\Desktop\koureni-tehotenstvi-nasledky-plo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56240" y="4187463"/>
            <a:ext cx="2209416" cy="2503839"/>
          </a:xfrm>
          <a:prstGeom prst="rect">
            <a:avLst/>
          </a:prstGeom>
          <a:noFill/>
        </p:spPr>
      </p:pic>
      <p:pic>
        <p:nvPicPr>
          <p:cNvPr id="5" name="Picture 2" descr="C:\Users\Danielka\Desktop\p-010904-00-32h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38282" y="4941168"/>
            <a:ext cx="1693422" cy="183126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4528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šestinedělí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556792"/>
            <a:ext cx="7931224" cy="491716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období po porodu, trvající přibližně 6 týdnů, kdy se anatomické a fyziologické těhotenské změny ženského organismu vrací do stavu před těhotenstvím</a:t>
            </a:r>
          </a:p>
          <a:p>
            <a:r>
              <a:rPr lang="cs-CZ" u="sng" dirty="0"/>
              <a:t>p</a:t>
            </a:r>
            <a:r>
              <a:rPr lang="cs-CZ" u="sng" dirty="0" smtClean="0"/>
              <a:t>robíhající změny lze zařadit do tří skupin:</a:t>
            </a:r>
          </a:p>
          <a:p>
            <a:pPr marL="0" indent="0">
              <a:buNone/>
            </a:pPr>
            <a:r>
              <a:rPr lang="cs-CZ" dirty="0" smtClean="0"/>
              <a:t>1) hojí se poranění vzniklá během porodu;</a:t>
            </a:r>
          </a:p>
          <a:p>
            <a:pPr marL="0" indent="0">
              <a:buNone/>
            </a:pPr>
            <a:r>
              <a:rPr lang="cs-CZ" dirty="0" smtClean="0"/>
              <a:t>2) pohlavní orgány a celý organismus se vrací do stavu před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otěhotněním</a:t>
            </a:r>
          </a:p>
          <a:p>
            <a:pPr marL="0" indent="0">
              <a:buNone/>
            </a:pPr>
            <a:r>
              <a:rPr lang="cs-CZ" dirty="0" smtClean="0"/>
              <a:t>3) zahajuje činnost mléčná žláza (nastává kojení)</a:t>
            </a:r>
          </a:p>
          <a:p>
            <a:pPr marL="0" indent="0">
              <a:buNone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Dělení šestinedělí: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              </a:t>
            </a:r>
            <a:r>
              <a:rPr lang="cs-CZ" b="1" dirty="0" smtClean="0"/>
              <a:t>časné (rané): </a:t>
            </a:r>
            <a:r>
              <a:rPr lang="cs-CZ" dirty="0" smtClean="0"/>
              <a:t>7 dní po porodu</a:t>
            </a:r>
          </a:p>
          <a:p>
            <a:pPr>
              <a:buNone/>
            </a:pPr>
            <a:r>
              <a:rPr lang="cs-CZ" dirty="0" smtClean="0"/>
              <a:t>                   </a:t>
            </a:r>
            <a:r>
              <a:rPr lang="cs-CZ" b="1" dirty="0" smtClean="0"/>
              <a:t>pozdní:</a:t>
            </a:r>
            <a:r>
              <a:rPr lang="cs-CZ" dirty="0" smtClean="0"/>
              <a:t> od 8. dne do 42. dne po porodu</a:t>
            </a:r>
          </a:p>
          <a:p>
            <a:endParaRPr lang="cs-CZ" dirty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2271976" y="5296310"/>
            <a:ext cx="1107289" cy="769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2236256" y="5297898"/>
            <a:ext cx="1143008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569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0621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organismu - děloha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2200" i="1" dirty="0"/>
              <a:t>involuce dělohy </a:t>
            </a:r>
            <a:r>
              <a:rPr lang="cs-CZ" sz="2200" dirty="0"/>
              <a:t>– zavinování dělohy</a:t>
            </a:r>
          </a:p>
          <a:p>
            <a:r>
              <a:rPr lang="cs-CZ" sz="2200" i="1" dirty="0"/>
              <a:t>involuce je ovlivněna: </a:t>
            </a:r>
            <a:r>
              <a:rPr lang="cs-CZ" sz="2200" dirty="0" err="1"/>
              <a:t>retrakcí</a:t>
            </a:r>
            <a:r>
              <a:rPr lang="cs-CZ" sz="2200" dirty="0"/>
              <a:t>, kontrakcemi </a:t>
            </a:r>
            <a:r>
              <a:rPr lang="cs-CZ" sz="2200" dirty="0" err="1"/>
              <a:t>myometria</a:t>
            </a:r>
            <a:r>
              <a:rPr lang="cs-CZ" sz="2200" dirty="0"/>
              <a:t>, stlačením cév a hormonálními změnami</a:t>
            </a:r>
          </a:p>
          <a:p>
            <a:r>
              <a:rPr lang="cs-CZ" sz="2200" dirty="0"/>
              <a:t>endometrium v místě lokalizace placenty prodělává </a:t>
            </a:r>
            <a:r>
              <a:rPr lang="cs-CZ" sz="2200" dirty="0" err="1"/>
              <a:t>nejintezivnější</a:t>
            </a:r>
            <a:r>
              <a:rPr lang="cs-CZ" sz="2200" dirty="0"/>
              <a:t> změny</a:t>
            </a:r>
          </a:p>
          <a:p>
            <a:r>
              <a:rPr lang="cs-CZ" sz="1600" dirty="0"/>
              <a:t>endometrium se po porodu placenty diferencuje v průběhu 3 dnů na dvě vrstvy: </a:t>
            </a:r>
          </a:p>
          <a:p>
            <a:pPr marL="457200" indent="-457200">
              <a:buNone/>
            </a:pPr>
            <a:r>
              <a:rPr lang="cs-CZ" sz="1600" i="1" dirty="0"/>
              <a:t>1) Povrchová vrstva </a:t>
            </a:r>
            <a:r>
              <a:rPr lang="cs-CZ" sz="1600" dirty="0"/>
              <a:t>– nekrotizuje a je odloučena ve formě </a:t>
            </a:r>
            <a:r>
              <a:rPr lang="cs-CZ" sz="1600" dirty="0" err="1"/>
              <a:t>očistků</a:t>
            </a:r>
            <a:r>
              <a:rPr lang="cs-CZ" sz="1600" dirty="0"/>
              <a:t> (lochií) z dělohy</a:t>
            </a:r>
          </a:p>
          <a:p>
            <a:pPr marL="457200" indent="-457200">
              <a:buNone/>
            </a:pPr>
            <a:r>
              <a:rPr lang="cs-CZ" sz="1600" i="1" dirty="0"/>
              <a:t>2) Vnitřní vrstva </a:t>
            </a:r>
            <a:r>
              <a:rPr lang="cs-CZ" sz="1600" dirty="0"/>
              <a:t>– základ pro růst nového endometria (začíná růst 3. poporodní den)</a:t>
            </a:r>
          </a:p>
          <a:p>
            <a:pPr marL="457200" indent="-457200">
              <a:buFont typeface="Courier New" pitchFamily="49" charset="0"/>
              <a:buChar char="o"/>
            </a:pPr>
            <a:r>
              <a:rPr lang="cs-CZ" sz="1600" dirty="0"/>
              <a:t>endometrium v místě inzerce placenty je úplně vystavěno za 6 týdnů </a:t>
            </a:r>
          </a:p>
        </p:txBody>
      </p:sp>
    </p:spTree>
    <p:extLst>
      <p:ext uri="{BB962C8B-B14F-4D97-AF65-F5344CB8AC3E}">
        <p14:creationId xmlns:p14="http://schemas.microsoft.com/office/powerpoint/2010/main" val="28200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organismu - děloha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0"/>
            <a:ext cx="7931224" cy="4873752"/>
          </a:xfrm>
        </p:spPr>
        <p:txBody>
          <a:bodyPr/>
          <a:lstStyle/>
          <a:p>
            <a:r>
              <a:rPr lang="cs-CZ" sz="2200" dirty="0"/>
              <a:t>děloha po porodu váží 1000 g, na konci šestinedělí – 80 g </a:t>
            </a:r>
          </a:p>
          <a:p>
            <a:r>
              <a:rPr lang="cs-CZ" sz="2200" dirty="0"/>
              <a:t>děložní fundus po porodu dosahuje k pupku, poté se snižuje o 1 prst/24 hodin (1 prst = 1 cm),</a:t>
            </a:r>
            <a:r>
              <a:rPr lang="cs-CZ" sz="2200" i="1" dirty="0"/>
              <a:t> </a:t>
            </a:r>
            <a:r>
              <a:rPr lang="cs-CZ" sz="1600" dirty="0"/>
              <a:t>po týdnu dosahuje 3 prsty nad horní okraj spony stydké, po 10 dnech již není zevně hmatný</a:t>
            </a:r>
          </a:p>
          <a:p>
            <a:r>
              <a:rPr lang="cs-CZ" sz="2200" dirty="0"/>
              <a:t>děloha má po porodu oválný tvar, dutina děložní štěrbinovitý tvar, stěna dělohy zesiluje z 1 cm na 3 - 5 cm </a:t>
            </a:r>
          </a:p>
        </p:txBody>
      </p:sp>
    </p:spTree>
    <p:extLst>
      <p:ext uri="{BB962C8B-B14F-4D97-AF65-F5344CB8AC3E}">
        <p14:creationId xmlns:p14="http://schemas.microsoft.com/office/powerpoint/2010/main" val="3461048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organismu – děloha (očistky)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0"/>
            <a:ext cx="7715200" cy="4873752"/>
          </a:xfrm>
        </p:spPr>
        <p:txBody>
          <a:bodyPr/>
          <a:lstStyle/>
          <a:p>
            <a:r>
              <a:rPr lang="cs-CZ" dirty="0" smtClean="0"/>
              <a:t>typ se mění v průběhu šestinedělí</a:t>
            </a:r>
          </a:p>
          <a:p>
            <a:r>
              <a:rPr lang="cs-CZ" dirty="0" smtClean="0"/>
              <a:t>hojně se vyskytují první týden po porodu</a:t>
            </a:r>
          </a:p>
          <a:p>
            <a:r>
              <a:rPr lang="cs-CZ" dirty="0" smtClean="0"/>
              <a:t>sekret z děložní dutiny (krev, nekrotická decidua, tkáň. mok, sekrety z hrdla, pochvy)</a:t>
            </a:r>
          </a:p>
          <a:p>
            <a:r>
              <a:rPr lang="cs-CZ" dirty="0"/>
              <a:t>m</a:t>
            </a:r>
            <a:r>
              <a:rPr lang="cs-CZ" dirty="0" smtClean="0"/>
              <a:t>ají charakteristický nasládlý až mdlý zápach</a:t>
            </a:r>
          </a:p>
          <a:p>
            <a:r>
              <a:rPr lang="cs-CZ" b="1" dirty="0" smtClean="0"/>
              <a:t>očistky jsou vysoce infekční </a:t>
            </a:r>
          </a:p>
          <a:p>
            <a:r>
              <a:rPr lang="cs-CZ" i="1" dirty="0" err="1" smtClean="0"/>
              <a:t>lochia</a:t>
            </a:r>
            <a:r>
              <a:rPr lang="cs-CZ" i="1" dirty="0" smtClean="0"/>
              <a:t> rubra (červené)</a:t>
            </a:r>
          </a:p>
          <a:p>
            <a:r>
              <a:rPr lang="cs-CZ" i="1" dirty="0" err="1" smtClean="0"/>
              <a:t>lochia</a:t>
            </a:r>
            <a:r>
              <a:rPr lang="cs-CZ" i="1" dirty="0" smtClean="0"/>
              <a:t> </a:t>
            </a:r>
            <a:r>
              <a:rPr lang="cs-CZ" i="1" dirty="0" err="1" smtClean="0"/>
              <a:t>fusca</a:t>
            </a:r>
            <a:r>
              <a:rPr lang="cs-CZ" i="1" dirty="0" smtClean="0"/>
              <a:t> (zahnědlé)</a:t>
            </a:r>
          </a:p>
          <a:p>
            <a:r>
              <a:rPr lang="cs-CZ" i="1" dirty="0" err="1" smtClean="0"/>
              <a:t>lochia</a:t>
            </a:r>
            <a:r>
              <a:rPr lang="cs-CZ" i="1" dirty="0" smtClean="0"/>
              <a:t> </a:t>
            </a:r>
            <a:r>
              <a:rPr lang="cs-CZ" i="1" dirty="0" err="1" smtClean="0"/>
              <a:t>flava</a:t>
            </a:r>
            <a:r>
              <a:rPr lang="cs-CZ" i="1" dirty="0" smtClean="0"/>
              <a:t> (nažloutlé)</a:t>
            </a:r>
          </a:p>
          <a:p>
            <a:r>
              <a:rPr lang="cs-CZ" i="1" dirty="0" err="1" smtClean="0"/>
              <a:t>lochia</a:t>
            </a:r>
            <a:r>
              <a:rPr lang="cs-CZ" i="1" dirty="0" smtClean="0"/>
              <a:t> alba (bělavé)</a:t>
            </a:r>
          </a:p>
          <a:p>
            <a:r>
              <a:rPr lang="cs-CZ" i="1" dirty="0" err="1" smtClean="0"/>
              <a:t>lochia</a:t>
            </a:r>
            <a:r>
              <a:rPr lang="cs-CZ" i="1" dirty="0" smtClean="0"/>
              <a:t> </a:t>
            </a:r>
            <a:r>
              <a:rPr lang="cs-CZ" i="1" dirty="0" err="1" smtClean="0"/>
              <a:t>mucosa</a:t>
            </a:r>
            <a:r>
              <a:rPr lang="cs-CZ" i="1" dirty="0" smtClean="0"/>
              <a:t> (hlenovité)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60508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organismu – děloha (očistky)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ohou vytékat intenzivněji při chůzi šestinedělky, při kojení, při fyzické námaze</a:t>
            </a:r>
          </a:p>
          <a:p>
            <a:r>
              <a:rPr lang="cs-CZ" dirty="0"/>
              <a:t>p</a:t>
            </a:r>
            <a:r>
              <a:rPr lang="cs-CZ" dirty="0" smtClean="0"/>
              <a:t>orodní asistentka kontroluje množství, typ a vlastnosti </a:t>
            </a:r>
            <a:r>
              <a:rPr lang="cs-CZ" dirty="0" err="1" smtClean="0"/>
              <a:t>očistků</a:t>
            </a:r>
            <a:endParaRPr lang="cs-CZ" dirty="0" smtClean="0"/>
          </a:p>
          <a:p>
            <a:r>
              <a:rPr lang="cs-CZ" dirty="0"/>
              <a:t>na očistky </a:t>
            </a:r>
            <a:r>
              <a:rPr lang="cs-CZ" dirty="0" smtClean="0"/>
              <a:t>nikdy nesahat rukama </a:t>
            </a:r>
            <a:r>
              <a:rPr lang="cs-CZ" dirty="0"/>
              <a:t>(pinzeta, rukavice)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823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organismu – hrdlo děložní a dolní děložní segment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0"/>
            <a:ext cx="7643192" cy="4873752"/>
          </a:xfrm>
        </p:spPr>
        <p:txBody>
          <a:bodyPr/>
          <a:lstStyle/>
          <a:p>
            <a:r>
              <a:rPr lang="cs-CZ" dirty="0" smtClean="0"/>
              <a:t>po porodu je hrdlo děložní prostupné pro 2 prsty</a:t>
            </a:r>
          </a:p>
          <a:p>
            <a:r>
              <a:rPr lang="cs-CZ" dirty="0" smtClean="0"/>
              <a:t>týden po porodu je prostupné pro prst (dilatováno do 1 cm)</a:t>
            </a:r>
          </a:p>
          <a:p>
            <a:r>
              <a:rPr lang="cs-CZ" dirty="0" smtClean="0"/>
              <a:t>2 týdny po porodu je prostupná již jen zevní branka</a:t>
            </a:r>
          </a:p>
          <a:p>
            <a:r>
              <a:rPr lang="cs-CZ" dirty="0" smtClean="0"/>
              <a:t>3 týdny po porodu je hrdlo uzavřené, zevní branka má tvar příčné štěrbiny</a:t>
            </a:r>
          </a:p>
          <a:p>
            <a:r>
              <a:rPr lang="cs-CZ" dirty="0"/>
              <a:t>d</a:t>
            </a:r>
            <a:r>
              <a:rPr lang="cs-CZ" dirty="0" smtClean="0"/>
              <a:t>olní děložní segment se stahuje – na konci šestinedělí - </a:t>
            </a:r>
            <a:r>
              <a:rPr lang="cs-CZ" dirty="0" err="1" smtClean="0"/>
              <a:t>isthmus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52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organismu - vaječníky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0"/>
            <a:ext cx="7931224" cy="5069160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l</a:t>
            </a:r>
            <a:r>
              <a:rPr lang="cs-CZ" dirty="0" smtClean="0"/>
              <a:t>aktace = determinující </a:t>
            </a:r>
            <a:r>
              <a:rPr lang="cs-CZ" dirty="0"/>
              <a:t>faktor, </a:t>
            </a:r>
            <a:r>
              <a:rPr lang="cs-CZ" dirty="0" smtClean="0"/>
              <a:t>určující </a:t>
            </a:r>
            <a:r>
              <a:rPr lang="cs-CZ" dirty="0"/>
              <a:t>nástup první poporodní ovulace a </a:t>
            </a:r>
            <a:r>
              <a:rPr lang="cs-CZ" dirty="0" smtClean="0"/>
              <a:t>menstruace</a:t>
            </a:r>
          </a:p>
          <a:p>
            <a:r>
              <a:rPr lang="cs-CZ" dirty="0"/>
              <a:t>h</a:t>
            </a:r>
            <a:r>
              <a:rPr lang="cs-CZ" dirty="0" smtClean="0"/>
              <a:t>ladiny </a:t>
            </a:r>
            <a:r>
              <a:rPr lang="cs-CZ" dirty="0"/>
              <a:t>prolaktinu jsou stimulovány drážděním prsní bradavky ústy </a:t>
            </a:r>
            <a:r>
              <a:rPr lang="cs-CZ" dirty="0" smtClean="0"/>
              <a:t>novorozence </a:t>
            </a:r>
            <a:r>
              <a:rPr lang="cs-CZ" dirty="0"/>
              <a:t>a pozastavují </a:t>
            </a:r>
            <a:r>
              <a:rPr lang="cs-CZ" dirty="0" smtClean="0"/>
              <a:t>sekreci </a:t>
            </a:r>
            <a:r>
              <a:rPr lang="cs-CZ" dirty="0" err="1"/>
              <a:t>folikulostimulujícího</a:t>
            </a:r>
            <a:r>
              <a:rPr lang="cs-CZ" dirty="0"/>
              <a:t> hormonu </a:t>
            </a:r>
            <a:r>
              <a:rPr lang="cs-CZ" dirty="0" smtClean="0"/>
              <a:t>a </a:t>
            </a:r>
            <a:r>
              <a:rPr lang="cs-CZ" dirty="0"/>
              <a:t>luteinizačního </a:t>
            </a:r>
            <a:r>
              <a:rPr lang="cs-CZ" dirty="0" smtClean="0"/>
              <a:t>hormonu, </a:t>
            </a:r>
            <a:r>
              <a:rPr lang="cs-CZ" dirty="0"/>
              <a:t>a tím potažmo i </a:t>
            </a:r>
            <a:r>
              <a:rPr lang="cs-CZ" dirty="0" err="1" smtClean="0"/>
              <a:t>folikulogenezi</a:t>
            </a:r>
            <a:endParaRPr lang="cs-CZ" dirty="0" smtClean="0"/>
          </a:p>
          <a:p>
            <a:r>
              <a:rPr lang="cs-CZ" dirty="0"/>
              <a:t>h</a:t>
            </a:r>
            <a:r>
              <a:rPr lang="cs-CZ" dirty="0" smtClean="0"/>
              <a:t>ladiny </a:t>
            </a:r>
            <a:r>
              <a:rPr lang="cs-CZ" dirty="0"/>
              <a:t>prolaktinu v období laktace mají tudíž antikoncepční </a:t>
            </a:r>
            <a:r>
              <a:rPr lang="cs-CZ" dirty="0" smtClean="0"/>
              <a:t>účinek</a:t>
            </a:r>
            <a:r>
              <a:rPr lang="cs-CZ" dirty="0"/>
              <a:t> </a:t>
            </a:r>
            <a:r>
              <a:rPr lang="cs-CZ" dirty="0" smtClean="0"/>
              <a:t>(ne 100%)</a:t>
            </a:r>
          </a:p>
          <a:p>
            <a:r>
              <a:rPr lang="cs-CZ" dirty="0"/>
              <a:t>u</a:t>
            </a:r>
            <a:r>
              <a:rPr lang="cs-CZ" dirty="0" smtClean="0"/>
              <a:t> </a:t>
            </a:r>
            <a:r>
              <a:rPr lang="cs-CZ" dirty="0"/>
              <a:t>nekojících žen se objeví první ovulace mezi 70. – 75. dnem po porodu </a:t>
            </a:r>
          </a:p>
          <a:p>
            <a:r>
              <a:rPr lang="cs-CZ" dirty="0" smtClean="0"/>
              <a:t>u </a:t>
            </a:r>
            <a:r>
              <a:rPr lang="cs-CZ" dirty="0"/>
              <a:t>kojících žen dojde k první ovulaci v průměru v 6 měsících po </a:t>
            </a:r>
            <a:r>
              <a:rPr lang="cs-CZ" dirty="0" smtClean="0"/>
              <a:t>porodu</a:t>
            </a:r>
          </a:p>
          <a:p>
            <a:r>
              <a:rPr lang="cs-CZ" dirty="0"/>
              <a:t>u</a:t>
            </a:r>
            <a:r>
              <a:rPr lang="cs-CZ" dirty="0" smtClean="0"/>
              <a:t> </a:t>
            </a:r>
            <a:r>
              <a:rPr lang="cs-CZ" dirty="0"/>
              <a:t>nekojících žen dojde k první menstruaci asi ve 12. poporodním </a:t>
            </a:r>
            <a:r>
              <a:rPr lang="cs-CZ" dirty="0" smtClean="0"/>
              <a:t>týdnu</a:t>
            </a:r>
          </a:p>
          <a:p>
            <a:r>
              <a:rPr lang="cs-CZ" dirty="0"/>
              <a:t>d</a:t>
            </a:r>
            <a:r>
              <a:rPr lang="cs-CZ" dirty="0" smtClean="0"/>
              <a:t>élka </a:t>
            </a:r>
            <a:r>
              <a:rPr lang="cs-CZ" dirty="0"/>
              <a:t>anovulace závisí na frekvenci kojení, době trvání každého </a:t>
            </a:r>
            <a:r>
              <a:rPr lang="cs-CZ" dirty="0" smtClean="0"/>
              <a:t>kojení </a:t>
            </a:r>
            <a:r>
              <a:rPr lang="cs-CZ" dirty="0"/>
              <a:t>a na množství doplňkové potravy pro </a:t>
            </a:r>
            <a:r>
              <a:rPr lang="cs-CZ" dirty="0" smtClean="0"/>
              <a:t>novorozence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95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rkýř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64743D2A84CDF4BAB48D54C815D26EE" ma:contentTypeVersion="12" ma:contentTypeDescription="Vytvoří nový dokument" ma:contentTypeScope="" ma:versionID="7939e8c19e601385969536dc0bc0015a">
  <xsd:schema xmlns:xsd="http://www.w3.org/2001/XMLSchema" xmlns:xs="http://www.w3.org/2001/XMLSchema" xmlns:p="http://schemas.microsoft.com/office/2006/metadata/properties" xmlns:ns3="79b7b8bb-93ec-47cc-a1d6-47c5928ac23a" xmlns:ns4="89332cfc-b023-4904-b12a-69ce444ff898" targetNamespace="http://schemas.microsoft.com/office/2006/metadata/properties" ma:root="true" ma:fieldsID="0c455c7d887368613cfc0573370eb5a2" ns3:_="" ns4:_="">
    <xsd:import namespace="79b7b8bb-93ec-47cc-a1d6-47c5928ac23a"/>
    <xsd:import namespace="89332cfc-b023-4904-b12a-69ce444ff8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b7b8bb-93ec-47cc-a1d6-47c5928ac2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332cfc-b023-4904-b12a-69ce444ff89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D8EA54-FCDE-4C53-BC95-F76FE7115B9B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elements/1.1/"/>
    <ds:schemaRef ds:uri="89332cfc-b023-4904-b12a-69ce444ff898"/>
    <ds:schemaRef ds:uri="79b7b8bb-93ec-47cc-a1d6-47c5928ac23a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F70A0AB-9693-4175-B1F9-F3BB842973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4CE7C3-5CD0-46C1-8B77-B8F32D0819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b7b8bb-93ec-47cc-a1d6-47c5928ac23a"/>
    <ds:schemaRef ds:uri="89332cfc-b023-4904-b12a-69ce444ff8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1927</Words>
  <Application>Microsoft Office PowerPoint</Application>
  <PresentationFormat>Širokoúhlá obrazovka</PresentationFormat>
  <Paragraphs>181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30</vt:i4>
      </vt:variant>
    </vt:vector>
  </HeadingPairs>
  <TitlesOfParts>
    <vt:vector size="40" baseType="lpstr">
      <vt:lpstr>Arial</vt:lpstr>
      <vt:lpstr>Calibri</vt:lpstr>
      <vt:lpstr>Calibri Light</vt:lpstr>
      <vt:lpstr>Century Schoolbook</vt:lpstr>
      <vt:lpstr>Courier New</vt:lpstr>
      <vt:lpstr>Times New Roman</vt:lpstr>
      <vt:lpstr>Wingdings</vt:lpstr>
      <vt:lpstr>Wingdings 2</vt:lpstr>
      <vt:lpstr>Motiv Office</vt:lpstr>
      <vt:lpstr>Arkýř</vt:lpstr>
      <vt:lpstr>Ošetřovatelská péče o ženu v těhotenství, v průběhu porodu a v období šestinedělí</vt:lpstr>
      <vt:lpstr>Životospráva ženy v šestinedělí</vt:lpstr>
      <vt:lpstr>šestinedělí</vt:lpstr>
      <vt:lpstr>Změny organismu - děloha</vt:lpstr>
      <vt:lpstr>Změny organismu - děloha</vt:lpstr>
      <vt:lpstr>Změny organismu – děloha (očistky)</vt:lpstr>
      <vt:lpstr>Změny organismu – děloha (očistky)</vt:lpstr>
      <vt:lpstr>Změny organismu – hrdlo děložní a dolní děložní segment</vt:lpstr>
      <vt:lpstr>Změny organismu - vaječníky</vt:lpstr>
      <vt:lpstr>Změny organismu – pochva</vt:lpstr>
      <vt:lpstr>Změny organismu - perineum</vt:lpstr>
      <vt:lpstr>Změny organismu – změny břišní stěny</vt:lpstr>
      <vt:lpstr>Změny organismu – vulva a pánevní dno</vt:lpstr>
      <vt:lpstr>Změny organismu – močový systém</vt:lpstr>
      <vt:lpstr>Změny v organismu – trávicí ústrojí</vt:lpstr>
      <vt:lpstr>Změny v organismu – metabolické změny</vt:lpstr>
      <vt:lpstr>Změny v organismu – kardiovaskulární a krevní změny</vt:lpstr>
      <vt:lpstr>Příjem šestinedělky z por. sálu na oddělení šestinedělí</vt:lpstr>
      <vt:lpstr>Životní styl v šestinedělí</vt:lpstr>
      <vt:lpstr>Hygiena v šestinedělí</vt:lpstr>
      <vt:lpstr>Ošetřování porodního poranění</vt:lpstr>
      <vt:lpstr>Cvičení v šestinedělí</vt:lpstr>
      <vt:lpstr>Pohlavní styk v šestinedělí</vt:lpstr>
      <vt:lpstr>Režim dne, odpočinek, spánek</vt:lpstr>
      <vt:lpstr>Psychické změny v šestinedělí</vt:lpstr>
      <vt:lpstr>Psychické změny v šestinedělí</vt:lpstr>
      <vt:lpstr>Psychické změny v šestinedělí</vt:lpstr>
      <vt:lpstr>Alkohol, kofein a léky v šestinedělí</vt:lpstr>
      <vt:lpstr>Nikotin a kojení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politické vědy</dc:title>
  <dc:creator>zem0003</dc:creator>
  <cp:lastModifiedBy>Administrator</cp:lastModifiedBy>
  <cp:revision>5</cp:revision>
  <dcterms:created xsi:type="dcterms:W3CDTF">2020-07-28T16:37:17Z</dcterms:created>
  <dcterms:modified xsi:type="dcterms:W3CDTF">2020-12-16T11:57:55Z</dcterms:modified>
</cp:coreProperties>
</file>