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9FADB14-1E81-41E5-8405-126DAE73A9F4}">
          <p14:sldIdLst>
            <p14:sldId id="262"/>
          </p14:sldIdLst>
        </p14:section>
        <p14:section name="Oddíl bez názvu" id="{BE35F362-BC1E-4C30-A68A-0145A7D83117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bdélní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bdélní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Obdélní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á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á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á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76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569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Obdélní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á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á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á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á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á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16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9780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27636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9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53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bdélní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á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458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á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Obdélní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568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950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71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143885-D03D-4FCA-861F-56B813C99C7A}" type="datetimeFigureOut">
              <a:rPr lang="cs-CZ" smtClean="0"/>
              <a:t>16.12.2020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Obdélní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á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05A33C-A82F-4AD3-B959-D11C4D7EEF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Ošetřovatelská péče o ženu v těhotenství</a:t>
            </a:r>
            <a:r>
              <a:rPr lang="cs-CZ" sz="4000" smtClean="0"/>
              <a:t>, v průběhu </a:t>
            </a:r>
            <a:r>
              <a:rPr lang="cs-CZ" sz="4000" dirty="0" smtClean="0"/>
              <a:t>porodu a v období šestinedělí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podporující kojení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renatální péče</a:t>
            </a:r>
          </a:p>
          <a:p>
            <a:r>
              <a:rPr lang="cs-CZ" dirty="0"/>
              <a:t>p</a:t>
            </a:r>
            <a:r>
              <a:rPr lang="cs-CZ" dirty="0" smtClean="0"/>
              <a:t>rvní přiložené dítěte k prsu do 30 minut po porodu</a:t>
            </a:r>
          </a:p>
          <a:p>
            <a:r>
              <a:rPr lang="cs-CZ" dirty="0" smtClean="0"/>
              <a:t>24 hodinový </a:t>
            </a:r>
            <a:r>
              <a:rPr lang="cs-CZ" dirty="0" err="1" smtClean="0"/>
              <a:t>rooming</a:t>
            </a:r>
            <a:r>
              <a:rPr lang="cs-CZ" dirty="0" smtClean="0"/>
              <a:t>-in</a:t>
            </a:r>
          </a:p>
          <a:p>
            <a:r>
              <a:rPr lang="cs-CZ" dirty="0"/>
              <a:t>p</a:t>
            </a:r>
            <a:r>
              <a:rPr lang="cs-CZ" dirty="0" smtClean="0"/>
              <a:t>odpora kojení (bez omezování délky a frekvence kojení)</a:t>
            </a:r>
          </a:p>
          <a:p>
            <a:r>
              <a:rPr lang="cs-CZ" dirty="0"/>
              <a:t>v</a:t>
            </a:r>
            <a:r>
              <a:rPr lang="cs-CZ" dirty="0" smtClean="0"/>
              <a:t>ýlučné kojení do 6 měsíců věku dítěte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61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negativně ovlivňující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ú</a:t>
            </a:r>
            <a:r>
              <a:rPr lang="cs-CZ" dirty="0" smtClean="0"/>
              <a:t>zkostná matka</a:t>
            </a:r>
          </a:p>
          <a:p>
            <a:r>
              <a:rPr lang="cs-CZ" dirty="0"/>
              <a:t>a</a:t>
            </a:r>
            <a:r>
              <a:rPr lang="cs-CZ" dirty="0" smtClean="0"/>
              <a:t>nestézie, silná sedativa, bolest, únava</a:t>
            </a:r>
          </a:p>
          <a:p>
            <a:r>
              <a:rPr lang="cs-CZ" dirty="0"/>
              <a:t>p</a:t>
            </a:r>
            <a:r>
              <a:rPr lang="cs-CZ" dirty="0" smtClean="0"/>
              <a:t>ředčasné zavádění příkrmů</a:t>
            </a:r>
          </a:p>
          <a:p>
            <a:r>
              <a:rPr lang="cs-CZ" dirty="0"/>
              <a:t>n</a:t>
            </a:r>
            <a:r>
              <a:rPr lang="cs-CZ" dirty="0" smtClean="0"/>
              <a:t>edostatečná motivace a edukace matky</a:t>
            </a:r>
          </a:p>
          <a:p>
            <a:r>
              <a:rPr lang="cs-CZ" dirty="0"/>
              <a:t>n</a:t>
            </a:r>
            <a:r>
              <a:rPr lang="cs-CZ" dirty="0" smtClean="0"/>
              <a:t>epodporování </a:t>
            </a:r>
            <a:r>
              <a:rPr lang="cs-CZ" dirty="0" err="1" smtClean="0"/>
              <a:t>rooming</a:t>
            </a:r>
            <a:r>
              <a:rPr lang="cs-CZ" dirty="0" smtClean="0"/>
              <a:t>-in</a:t>
            </a:r>
          </a:p>
          <a:p>
            <a:r>
              <a:rPr lang="cs-CZ" dirty="0"/>
              <a:t>n</a:t>
            </a:r>
            <a:r>
              <a:rPr lang="cs-CZ" dirty="0" smtClean="0"/>
              <a:t>esprávná technika kojení</a:t>
            </a:r>
          </a:p>
          <a:p>
            <a:r>
              <a:rPr lang="cs-CZ" dirty="0"/>
              <a:t>v</a:t>
            </a:r>
            <a:r>
              <a:rPr lang="cs-CZ" dirty="0" smtClean="0"/>
              <a:t>ynucený časový režim kojení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6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držení prsu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prsty se nesmějí dotýkat dvorce, palec je položen vysoko nad dvorcem</a:t>
            </a:r>
          </a:p>
          <a:p>
            <a:r>
              <a:rPr lang="cs-CZ" sz="2200" dirty="0"/>
              <a:t>prs je podpírán zespodu 4 prsty kromě palce</a:t>
            </a:r>
          </a:p>
          <a:p>
            <a:r>
              <a:rPr lang="cs-CZ" sz="2200" dirty="0"/>
              <a:t>t</a:t>
            </a:r>
            <a:r>
              <a:rPr lang="cs-CZ" sz="2200" dirty="0"/>
              <a:t>lak palce na prsní tkáň umožní napřímení bradavky</a:t>
            </a:r>
          </a:p>
          <a:p>
            <a:r>
              <a:rPr lang="cs-CZ" sz="2200" dirty="0"/>
              <a:t>prs musí být dítěti nabídnut tak, aby uchopilo nejen bradavku, ale co největší část dvorce</a:t>
            </a:r>
            <a:endParaRPr lang="cs-CZ" sz="2200" dirty="0"/>
          </a:p>
        </p:txBody>
      </p:sp>
      <p:pic>
        <p:nvPicPr>
          <p:cNvPr id="11265" name="Picture 1" descr="C:\Users\Danielka\Desktop\správné držení pr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9918" y="4071942"/>
            <a:ext cx="528641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03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právná vzájemná poloha matky a dítěte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pohodlná pozice pro matku i pro dítě, matka je relaxována</a:t>
            </a:r>
          </a:p>
          <a:p>
            <a:r>
              <a:rPr lang="cs-CZ" dirty="0" smtClean="0"/>
              <a:t>matka přitahuje tělo dítěte k sobě za ramena a záda (nikdy ne za hlavičku)</a:t>
            </a:r>
          </a:p>
          <a:p>
            <a:r>
              <a:rPr lang="cs-CZ" dirty="0" smtClean="0"/>
              <a:t>dítě leží na boku, obličej, hrudník, bříško i kolena směřují k matce</a:t>
            </a:r>
          </a:p>
          <a:p>
            <a:r>
              <a:rPr lang="cs-CZ" dirty="0" smtClean="0"/>
              <a:t>dítě přikládáme k prsu (nikdy ne naopak)</a:t>
            </a:r>
          </a:p>
          <a:p>
            <a:r>
              <a:rPr lang="cs-CZ" dirty="0" smtClean="0"/>
              <a:t>během kojení by dítě nemělo být drážděno doteky na hlavě, tvářích a čele (matení sacího reflexu)</a:t>
            </a:r>
          </a:p>
          <a:p>
            <a:r>
              <a:rPr lang="cs-CZ" dirty="0" smtClean="0"/>
              <a:t>brada dítěte musí být v prsu zabořená, dítě nesmí křičet</a:t>
            </a:r>
          </a:p>
          <a:p>
            <a:r>
              <a:rPr lang="cs-CZ" dirty="0" smtClean="0"/>
              <a:t>kojení nesmí bolet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533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galenus.cz/img/zdravi/tehotenstvi/tk-zakladni-vle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14" y="1071546"/>
            <a:ext cx="607223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69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Správná technika přisátí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003232" cy="4873752"/>
          </a:xfrm>
        </p:spPr>
        <p:txBody>
          <a:bodyPr/>
          <a:lstStyle/>
          <a:p>
            <a:r>
              <a:rPr lang="cs-CZ" dirty="0" smtClean="0"/>
              <a:t>bradavka musí být v úrovni úst dítěte</a:t>
            </a:r>
          </a:p>
          <a:p>
            <a:r>
              <a:rPr lang="cs-CZ" dirty="0" smtClean="0"/>
              <a:t>drážděním úst bradavkou se vyvolá hledací reflex</a:t>
            </a:r>
          </a:p>
          <a:p>
            <a:r>
              <a:rPr lang="cs-CZ" dirty="0" smtClean="0"/>
              <a:t>široce otevřená ústa dítěte (jazyk musí být vyplazený přes dolní ret – jako při zívání, jazyk musí být dole)</a:t>
            </a:r>
          </a:p>
          <a:p>
            <a:r>
              <a:rPr lang="cs-CZ" dirty="0" smtClean="0"/>
              <a:t>prs musí být nabídnut tak, aby dítě uchopilo nejen bradavku, ale co největší část dvorce</a:t>
            </a:r>
          </a:p>
          <a:p>
            <a:r>
              <a:rPr lang="cs-CZ" dirty="0"/>
              <a:t>b</a:t>
            </a:r>
            <a:r>
              <a:rPr lang="cs-CZ" dirty="0" smtClean="0"/>
              <a:t>rada a nos dítěte se dotýkají prsu</a:t>
            </a:r>
          </a:p>
          <a:p>
            <a:r>
              <a:rPr lang="cs-CZ" dirty="0"/>
              <a:t>d</a:t>
            </a:r>
            <a:r>
              <a:rPr lang="cs-CZ" dirty="0" smtClean="0"/>
              <a:t>olní ret je ohnutý ven</a:t>
            </a:r>
          </a:p>
          <a:p>
            <a:r>
              <a:rPr lang="cs-CZ" dirty="0" smtClean="0"/>
              <a:t>při sání se dítěti nesmí propadávat tváře dovnitř</a:t>
            </a:r>
          </a:p>
          <a:p>
            <a:r>
              <a:rPr lang="cs-CZ" dirty="0"/>
              <a:t>p</a:t>
            </a:r>
            <a:r>
              <a:rPr lang="cs-CZ" dirty="0" smtClean="0"/>
              <a:t>ři sání se pohybují spánky a uši dítěte</a:t>
            </a:r>
          </a:p>
          <a:p>
            <a:r>
              <a:rPr lang="cs-CZ" dirty="0" smtClean="0"/>
              <a:t>dítě volně dýchá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54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Danielka\Desktop\přiložení a sání dítě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5791227" cy="3252803"/>
          </a:xfrm>
          <a:prstGeom prst="rect">
            <a:avLst/>
          </a:prstGeom>
          <a:noFill/>
        </p:spPr>
      </p:pic>
      <p:pic>
        <p:nvPicPr>
          <p:cNvPr id="11266" name="Picture 2" descr="http://img.mf.cz/551/725/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050" y="3105150"/>
            <a:ext cx="6457950" cy="375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636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b="1" dirty="0" smtClean="0"/>
              <a:t>1) POLOHA V SEDĚ</a:t>
            </a:r>
          </a:p>
          <a:p>
            <a:r>
              <a:rPr lang="cs-CZ" dirty="0" smtClean="0"/>
              <a:t>matka se zády a rameny opírá o polštáře</a:t>
            </a:r>
          </a:p>
          <a:p>
            <a:r>
              <a:rPr lang="cs-CZ" dirty="0" smtClean="0"/>
              <a:t>matka drží dítě pevně v náručí</a:t>
            </a:r>
          </a:p>
          <a:p>
            <a:r>
              <a:rPr lang="cs-CZ" dirty="0" smtClean="0"/>
              <a:t>hlava dítěte je uložena v ohbí paže, předloktím matka podepírá dítěti záda a prsty jsou uloženy na zadečku nebo noze dítěte</a:t>
            </a:r>
          </a:p>
          <a:p>
            <a:r>
              <a:rPr lang="cs-CZ" dirty="0" smtClean="0"/>
              <a:t>dítě leží na boku, bříško je těsně přitisknuto k tělu matky a kolínka směřují k druhému prsu</a:t>
            </a:r>
          </a:p>
          <a:p>
            <a:r>
              <a:rPr lang="cs-CZ" dirty="0" smtClean="0"/>
              <a:t>celé tělo dítěte je přivráceno k matce</a:t>
            </a:r>
          </a:p>
          <a:p>
            <a:pPr marL="457200" indent="-45720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42" y="2"/>
            <a:ext cx="2455758" cy="256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1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2) BOČNÍ FOTBALOVÉ DRŽENÍ</a:t>
            </a:r>
          </a:p>
          <a:p>
            <a:r>
              <a:rPr lang="cs-CZ" dirty="0" smtClean="0"/>
              <a:t>pro ženy s velkými prsy, plochými bradavkami, když dítě odmítá prs, po porodu císařským řezem, pro děti spavé nebo ty, které sají s obtížemi, u dvojčat</a:t>
            </a:r>
          </a:p>
          <a:p>
            <a:r>
              <a:rPr lang="cs-CZ" dirty="0" smtClean="0"/>
              <a:t>dítě se dívá na matku, tělo dítěte je uloženo pod paží matky okolo jejího těla</a:t>
            </a:r>
          </a:p>
          <a:p>
            <a:r>
              <a:rPr lang="cs-CZ" dirty="0" smtClean="0"/>
              <a:t>zadeček dítěte spočívá na polštáři podél těla matky, kyčle proti opěradlu židle</a:t>
            </a:r>
          </a:p>
          <a:p>
            <a:r>
              <a:rPr lang="cs-CZ" dirty="0" smtClean="0"/>
              <a:t>vrchní část zad dítěte je uloženo na předloktí matky</a:t>
            </a:r>
          </a:p>
          <a:p>
            <a:r>
              <a:rPr lang="cs-CZ" dirty="0" smtClean="0"/>
              <a:t>matka prsty podpírá hlavičku dítěte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pod ušima nebo krkem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94" y="4797154"/>
            <a:ext cx="1902806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148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3) POLOHA TANEČNÍKA</a:t>
            </a:r>
          </a:p>
          <a:p>
            <a:r>
              <a:rPr lang="cs-CZ" dirty="0" smtClean="0"/>
              <a:t>pro kojení nedonošených dětí nebo dětí, které se neumí správně přisát</a:t>
            </a:r>
          </a:p>
          <a:p>
            <a:r>
              <a:rPr lang="cs-CZ" dirty="0" smtClean="0"/>
              <a:t>dítě je uloženo na matčině předloktí, prs je podpírán rukou téže strany. Během kojení lze oba prsy měnit, aniž by matka musela měnit způsob držení dítěte, má pod kontrolou i pohyby hlavy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4422626"/>
            <a:ext cx="2483768" cy="24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91744" y="1988840"/>
            <a:ext cx="6172200" cy="1894362"/>
          </a:xfrm>
        </p:spPr>
        <p:txBody>
          <a:bodyPr/>
          <a:lstStyle/>
          <a:p>
            <a:r>
              <a:rPr lang="cs-CZ" dirty="0" smtClean="0"/>
              <a:t>kojení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Daniela Nedvědová, Ph.D.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548681"/>
            <a:ext cx="417671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602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4) POLOHA V LEŽE NA BOKU</a:t>
            </a:r>
          </a:p>
          <a:p>
            <a:r>
              <a:rPr lang="cs-CZ" dirty="0" smtClean="0"/>
              <a:t>pro ženy po císařském řezu</a:t>
            </a:r>
          </a:p>
          <a:p>
            <a:r>
              <a:rPr lang="cs-CZ" dirty="0" smtClean="0"/>
              <a:t>dítě musí ležet na boku, zády rovnoběžně s předloktím ruky matky, tělem i </a:t>
            </a:r>
            <a:r>
              <a:rPr lang="cs-CZ" dirty="0" err="1" smtClean="0"/>
              <a:t>nožkama</a:t>
            </a:r>
            <a:r>
              <a:rPr lang="cs-CZ" dirty="0" smtClean="0"/>
              <a:t> těsně přitisknutými k tělu matky</a:t>
            </a:r>
          </a:p>
          <a:p>
            <a:r>
              <a:rPr lang="cs-CZ" dirty="0" smtClean="0"/>
              <a:t>Jestliže matky po porodu císařským řezem cítí v této poloze bolest, je vhodné položit mezi ni a dítě dečku nebo ručník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472284"/>
            <a:ext cx="3021151" cy="238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89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28800"/>
            <a:ext cx="7467600" cy="484515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5) POLOHA V POLOSEDĚ, S PODLOŽENÝMA NOHAMA</a:t>
            </a:r>
          </a:p>
          <a:p>
            <a:r>
              <a:rPr lang="cs-CZ" dirty="0" smtClean="0"/>
              <a:t>pro matky po císařském řezu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8049" y="4359380"/>
            <a:ext cx="3726755" cy="24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357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988840"/>
            <a:ext cx="7467600" cy="448511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6) KOJENÍ VLEŽE NA ZÁDECH</a:t>
            </a:r>
          </a:p>
          <a:p>
            <a:r>
              <a:rPr lang="cs-CZ" dirty="0" smtClean="0"/>
              <a:t>pro ženy po císařském řezu, pro děti, které se špatně přisávají</a:t>
            </a:r>
          </a:p>
          <a:p>
            <a:r>
              <a:rPr lang="cs-CZ" dirty="0" smtClean="0"/>
              <a:t>matka může dítě k prsu přesouvat bez většího </a:t>
            </a:r>
            <a:r>
              <a:rPr lang="pl-PL" dirty="0" smtClean="0"/>
              <a:t>úsilí a tlaku na jizvu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0056" y="4437112"/>
            <a:ext cx="3680932" cy="22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52720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28800"/>
            <a:ext cx="7467600" cy="4845152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7) KOJENÍ DVOJČAT</a:t>
            </a:r>
          </a:p>
          <a:p>
            <a:r>
              <a:rPr lang="cs-CZ" dirty="0" smtClean="0"/>
              <a:t>lze kojit obě děti současně</a:t>
            </a:r>
          </a:p>
          <a:p>
            <a:r>
              <a:rPr lang="cs-CZ" dirty="0" smtClean="0"/>
              <a:t>lze volit různé polohy-boční fotbalové držení, kojení vleže, …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0097" y="4077072"/>
            <a:ext cx="3335907" cy="264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5326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Polohy při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772816"/>
            <a:ext cx="7467600" cy="4701136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8) VZPŘÍMENÁ VERTIKÁLNÍ POLOHA</a:t>
            </a:r>
          </a:p>
          <a:p>
            <a:r>
              <a:rPr lang="cs-CZ" dirty="0" smtClean="0"/>
              <a:t>pro nedonošené děti s malou bradou, matka jednou rukou drží dítě, druhou rukou drží prs, dítě sedí obkročmo na levé končetině matky, levá ruka matky podpírá prs téže strany a při kojení z pravého prsu jej podpírá pravá ruka, levá podpírá dítě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4192" y="4270234"/>
            <a:ext cx="2426042" cy="25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95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08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91544" y="1958680"/>
            <a:ext cx="8064896" cy="4873752"/>
          </a:xfrm>
        </p:spPr>
        <p:txBody>
          <a:bodyPr/>
          <a:lstStyle/>
          <a:p>
            <a:r>
              <a:rPr lang="cs-CZ" dirty="0"/>
              <a:t>j</a:t>
            </a:r>
            <a:r>
              <a:rPr lang="cs-CZ" dirty="0" smtClean="0"/>
              <a:t>e nejpřirozenější, nejvhodnější a nenahraditelný způsob výživy pro zdravý růst a vývoj dítěte </a:t>
            </a:r>
          </a:p>
          <a:p>
            <a:r>
              <a:rPr lang="cs-CZ" dirty="0" smtClean="0"/>
              <a:t>kojením </a:t>
            </a:r>
            <a:r>
              <a:rPr lang="cs-CZ" dirty="0"/>
              <a:t>dává matka narozenému dítěti to nejcennější, co má, největší dar – unikátní </a:t>
            </a:r>
            <a:r>
              <a:rPr lang="cs-CZ" dirty="0" smtClean="0"/>
              <a:t>tekutinu</a:t>
            </a:r>
          </a:p>
          <a:p>
            <a:r>
              <a:rPr lang="cs-CZ" dirty="0"/>
              <a:t>m</a:t>
            </a:r>
            <a:r>
              <a:rPr lang="cs-CZ" dirty="0" smtClean="0"/>
              <a:t>ateřské mléko je nejdokonalejší strava pro dítě, má optimální teplotu, obsahuje obranné látky</a:t>
            </a:r>
          </a:p>
          <a:p>
            <a:r>
              <a:rPr lang="cs-CZ" dirty="0"/>
              <a:t>z</a:t>
            </a:r>
            <a:r>
              <a:rPr lang="cs-CZ" dirty="0" smtClean="0"/>
              <a:t>ásadou úspěšného začátku kojení a celého procesu uvolňování a tvorby mléka je: kojit časně, často a nedávat nic jiného pít než mateřské mléko</a:t>
            </a:r>
            <a:endParaRPr lang="cs-CZ" dirty="0"/>
          </a:p>
        </p:txBody>
      </p:sp>
      <p:pic>
        <p:nvPicPr>
          <p:cNvPr id="17410" name="Picture 2" descr="http://www.zenyprozeny.cz/data/img1/obr-clanky/clanek-velky/koj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160" y="0"/>
            <a:ext cx="3131840" cy="1971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494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46464A"/>
                </a:solidFill>
              </a:rPr>
              <a:t>kojení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výlučné kojení se doporučuje do 6 měsíců dítěte</a:t>
            </a:r>
          </a:p>
          <a:p>
            <a:r>
              <a:rPr lang="cs-CZ" dirty="0" smtClean="0"/>
              <a:t>kojení společně s doplňkovou výživou do 2 let věku dítěte</a:t>
            </a:r>
          </a:p>
          <a:p>
            <a:r>
              <a:rPr lang="cs-CZ" dirty="0" smtClean="0"/>
              <a:t>pokračovat v kojení, co nejdéle</a:t>
            </a:r>
          </a:p>
          <a:p>
            <a:r>
              <a:rPr lang="cs-CZ" dirty="0" smtClean="0"/>
              <a:t>1. přiložení do 30 minut po porodu na porodním sále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871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mateřského mléka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KOLOSTRUM – MLEZIVO </a:t>
            </a:r>
            <a:r>
              <a:rPr lang="cs-CZ" sz="2200" dirty="0"/>
              <a:t>(tvorba na konci těhotenství a v prvních dnech po porodu)</a:t>
            </a:r>
          </a:p>
          <a:p>
            <a:r>
              <a:rPr lang="cs-CZ" sz="2200" dirty="0"/>
              <a:t>smetanově žlutá, hustá tekutina</a:t>
            </a:r>
          </a:p>
          <a:p>
            <a:r>
              <a:rPr lang="cs-CZ" sz="2200" dirty="0"/>
              <a:t>nejbohatší na protilátky, obsahuje vitaminy A </a:t>
            </a:r>
            <a:r>
              <a:rPr lang="cs-CZ" sz="2200" dirty="0" err="1"/>
              <a:t>a</a:t>
            </a:r>
            <a:r>
              <a:rPr lang="cs-CZ" sz="2200" dirty="0"/>
              <a:t> E, minerály a bílkoviny (Laktalbumin : Kasein 90:10)</a:t>
            </a:r>
          </a:p>
          <a:p>
            <a:r>
              <a:rPr lang="cs-CZ" sz="2200" dirty="0"/>
              <a:t>obranné látky – imunoglobulin A, </a:t>
            </a:r>
            <a:r>
              <a:rPr lang="cs-CZ" sz="2200" dirty="0" err="1"/>
              <a:t>laktoferin</a:t>
            </a:r>
            <a:r>
              <a:rPr lang="cs-CZ" sz="2200" dirty="0"/>
              <a:t>, lysozym, leukocyty</a:t>
            </a:r>
          </a:p>
          <a:p>
            <a:r>
              <a:rPr lang="cs-CZ" sz="2200" dirty="0"/>
              <a:t>má projímavý účinek</a:t>
            </a:r>
          </a:p>
          <a:p>
            <a:r>
              <a:rPr lang="cs-CZ" sz="2200" dirty="0"/>
              <a:t>napomáhá odchodu smolky (1. stolice)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21283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mateřského mléka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 smtClean="0"/>
              <a:t>ZRALÉ MATEŘSKÉ MLÉKO</a:t>
            </a:r>
          </a:p>
          <a:p>
            <a:r>
              <a:rPr lang="cs-CZ" sz="2200" dirty="0"/>
              <a:t>bílá až namodralá barva, lehce průhledná</a:t>
            </a:r>
          </a:p>
          <a:p>
            <a:r>
              <a:rPr lang="cs-CZ" sz="2200" dirty="0"/>
              <a:t>od 2. týdne po porodu</a:t>
            </a:r>
          </a:p>
          <a:p>
            <a:r>
              <a:rPr lang="cs-CZ" sz="2200" dirty="0"/>
              <a:t>bílkoviny: Laktalbumin : Kasein 60:40</a:t>
            </a:r>
          </a:p>
          <a:p>
            <a:r>
              <a:rPr lang="cs-CZ" sz="2200" dirty="0"/>
              <a:t>tuky (pro rozvoj CNS), mění se během dne, ranní mléko obsahuje nejméně tuku, večerní mléko nejvíce</a:t>
            </a:r>
          </a:p>
          <a:p>
            <a:r>
              <a:rPr lang="cs-CZ" sz="2200" dirty="0"/>
              <a:t>cukry – laktóza (pozitivní vliv na absorpci vápníku, podporuje střevní mikroflóru)</a:t>
            </a:r>
          </a:p>
          <a:p>
            <a:r>
              <a:rPr lang="cs-CZ" sz="2200" dirty="0"/>
              <a:t>vitaminy rozpustné v tucích – A, D, E, K</a:t>
            </a:r>
          </a:p>
          <a:p>
            <a:r>
              <a:rPr lang="cs-CZ" sz="2200" dirty="0"/>
              <a:t>vitaminy rozpustné ve vodě – B, C</a:t>
            </a:r>
          </a:p>
          <a:p>
            <a:r>
              <a:rPr lang="cs-CZ" sz="2200" dirty="0"/>
              <a:t>minerální látky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311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Hormony ovlivňující kojení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200" b="1" dirty="0"/>
              <a:t>PROLAKTIN</a:t>
            </a:r>
          </a:p>
          <a:p>
            <a:pPr>
              <a:buNone/>
            </a:pPr>
            <a:r>
              <a:rPr lang="cs-CZ" sz="2200" dirty="0"/>
              <a:t> - přední lalok hypofýzy</a:t>
            </a:r>
          </a:p>
          <a:p>
            <a:pPr>
              <a:buNone/>
            </a:pPr>
            <a:r>
              <a:rPr lang="cs-CZ" sz="2200" dirty="0"/>
              <a:t> - ovlivňuje tvorbu mateřského mléka</a:t>
            </a:r>
          </a:p>
          <a:p>
            <a:pPr>
              <a:buNone/>
            </a:pPr>
            <a:r>
              <a:rPr lang="cs-CZ" sz="2200" dirty="0"/>
              <a:t> - nejvyšší hladina do 30 minut po porodu</a:t>
            </a:r>
          </a:p>
          <a:p>
            <a:pPr>
              <a:buNone/>
            </a:pPr>
            <a:r>
              <a:rPr lang="cs-CZ" sz="2200" dirty="0"/>
              <a:t> </a:t>
            </a:r>
            <a:r>
              <a:rPr lang="cs-CZ" sz="2200" dirty="0"/>
              <a:t>- tvoří se v noci (působí matce relaxaci, ospalost)</a:t>
            </a:r>
          </a:p>
          <a:p>
            <a:pPr>
              <a:buNone/>
            </a:pPr>
            <a:r>
              <a:rPr lang="cs-CZ" sz="2200" dirty="0"/>
              <a:t> </a:t>
            </a:r>
            <a:r>
              <a:rPr lang="cs-CZ" sz="2200" dirty="0"/>
              <a:t>- přispívá k potlačení ovulace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200" b="1" dirty="0"/>
              <a:t>OXYTOCIN</a:t>
            </a:r>
          </a:p>
          <a:p>
            <a:pPr>
              <a:buNone/>
            </a:pPr>
            <a:r>
              <a:rPr lang="cs-CZ" sz="2200" dirty="0"/>
              <a:t> - zadní lalok hypofýzy</a:t>
            </a:r>
          </a:p>
          <a:p>
            <a:pPr>
              <a:buNone/>
            </a:pPr>
            <a:r>
              <a:rPr lang="cs-CZ" sz="2200" dirty="0"/>
              <a:t> - ovlivňuje svalové buňky</a:t>
            </a:r>
          </a:p>
          <a:p>
            <a:pPr>
              <a:buNone/>
            </a:pPr>
            <a:r>
              <a:rPr lang="cs-CZ" sz="2200" dirty="0"/>
              <a:t> - uvolňuje mateřského mléko do vývodného systému žlázy (ejekční reflex) </a:t>
            </a:r>
          </a:p>
          <a:p>
            <a:pPr>
              <a:buNone/>
            </a:pPr>
            <a:r>
              <a:rPr lang="cs-CZ" sz="2200" dirty="0"/>
              <a:t> - vyplavuje se v průběhu sání dítěte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51173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kojení pro dítě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7859216" cy="4873752"/>
          </a:xfrm>
        </p:spPr>
        <p:txBody>
          <a:bodyPr/>
          <a:lstStyle/>
          <a:p>
            <a:r>
              <a:rPr lang="cs-CZ" dirty="0" smtClean="0"/>
              <a:t>chrání dítě před průjmy, zácpou</a:t>
            </a:r>
          </a:p>
          <a:p>
            <a:r>
              <a:rPr lang="cs-CZ" dirty="0" smtClean="0"/>
              <a:t>upravuje bakteriální flóru</a:t>
            </a:r>
          </a:p>
          <a:p>
            <a:r>
              <a:rPr lang="cs-CZ" dirty="0" smtClean="0"/>
              <a:t>dítě má pravidelnou stolici (žlutá, měkká, kašovitá)</a:t>
            </a:r>
          </a:p>
          <a:p>
            <a:r>
              <a:rPr lang="cs-CZ" dirty="0" smtClean="0"/>
              <a:t>snižuje riziko vzniku diabetu</a:t>
            </a:r>
          </a:p>
          <a:p>
            <a:r>
              <a:rPr lang="cs-CZ" dirty="0" smtClean="0"/>
              <a:t>přispívá k ochraně před obezitou dítěte</a:t>
            </a:r>
          </a:p>
          <a:p>
            <a:r>
              <a:rPr lang="cs-CZ" dirty="0" smtClean="0"/>
              <a:t>snižuje riziko potravinových alergií a anémií</a:t>
            </a:r>
          </a:p>
          <a:p>
            <a:r>
              <a:rPr lang="cs-CZ" dirty="0" smtClean="0"/>
              <a:t>prevence proti infekcím dýchacím cest a zánětu středního ucha</a:t>
            </a:r>
          </a:p>
          <a:p>
            <a:r>
              <a:rPr lang="cs-CZ" dirty="0" smtClean="0"/>
              <a:t>podporuje lepší vývoj duševních schopností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22" y="37143"/>
            <a:ext cx="2583478" cy="2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5460108"/>
            <a:ext cx="2195736" cy="140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4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kojení pro matku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8579296" cy="4873752"/>
          </a:xfrm>
        </p:spPr>
        <p:txBody>
          <a:bodyPr/>
          <a:lstStyle/>
          <a:p>
            <a:r>
              <a:rPr lang="cs-CZ" dirty="0" smtClean="0"/>
              <a:t>děloha se po porodu vrací rychleji do původního stavu (oxytocin)</a:t>
            </a:r>
            <a:endParaRPr lang="cs-CZ" dirty="0"/>
          </a:p>
          <a:p>
            <a:r>
              <a:rPr lang="cs-CZ" dirty="0"/>
              <a:t>s</a:t>
            </a:r>
            <a:r>
              <a:rPr lang="cs-CZ" dirty="0" smtClean="0"/>
              <a:t>nižuje poporodní krevní ztráty</a:t>
            </a:r>
          </a:p>
          <a:p>
            <a:r>
              <a:rPr lang="cs-CZ" dirty="0" smtClean="0"/>
              <a:t>ochrana před rakovinou prsu a vaječníků</a:t>
            </a:r>
          </a:p>
          <a:p>
            <a:r>
              <a:rPr lang="cs-CZ" dirty="0" smtClean="0"/>
              <a:t>ochrana před osteoporózou</a:t>
            </a:r>
          </a:p>
          <a:p>
            <a:r>
              <a:rPr lang="cs-CZ" dirty="0" smtClean="0"/>
              <a:t>duševní uspokojení (matka plní svou roli)</a:t>
            </a:r>
          </a:p>
          <a:p>
            <a:r>
              <a:rPr lang="cs-CZ" dirty="0" smtClean="0"/>
              <a:t>mléko je stále dostupné, má ideální teplotu, je snadno stravitelné, je levné</a:t>
            </a:r>
          </a:p>
          <a:p>
            <a:r>
              <a:rPr lang="cs-CZ" dirty="0" smtClean="0"/>
              <a:t>má vliv na návrat do postavy do původního stavu</a:t>
            </a:r>
          </a:p>
          <a:p>
            <a:r>
              <a:rPr lang="cs-CZ" dirty="0" smtClean="0"/>
              <a:t>antikoncepční účinek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83291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kýř">
  <a:themeElements>
    <a:clrScheme name="Vlastní 7">
      <a:dk1>
        <a:srgbClr val="000000"/>
      </a:dk1>
      <a:lt1>
        <a:srgbClr val="FFFFFF"/>
      </a:lt1>
      <a:dk2>
        <a:srgbClr val="46464A"/>
      </a:dk2>
      <a:lt2>
        <a:srgbClr val="BFBFB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8EA54-FCDE-4C53-BC95-F76FE7115B9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79b7b8bb-93ec-47cc-a1d6-47c5928ac23a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9332cfc-b023-4904-b12a-69ce444ff898"/>
  </ds:schemaRefs>
</ds:datastoreItem>
</file>

<file path=customXml/itemProps2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1170</Words>
  <Application>Microsoft Office PowerPoint</Application>
  <PresentationFormat>Širokoúhlá obrazovka</PresentationFormat>
  <Paragraphs>142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Century Schoolbook</vt:lpstr>
      <vt:lpstr>Times New Roman</vt:lpstr>
      <vt:lpstr>Wingdings</vt:lpstr>
      <vt:lpstr>Wingdings 2</vt:lpstr>
      <vt:lpstr>Motiv Office</vt:lpstr>
      <vt:lpstr>Arkýř</vt:lpstr>
      <vt:lpstr>Ošetřovatelská péče o ženu v těhotenství, v průběhu porodu a v období šestinedělí</vt:lpstr>
      <vt:lpstr>kojení</vt:lpstr>
      <vt:lpstr>kojení</vt:lpstr>
      <vt:lpstr>kojení</vt:lpstr>
      <vt:lpstr>Složení mateřského mléka</vt:lpstr>
      <vt:lpstr>Složení mateřského mléka</vt:lpstr>
      <vt:lpstr>Hormony ovlivňující kojení</vt:lpstr>
      <vt:lpstr>Výhody kojení pro dítě</vt:lpstr>
      <vt:lpstr>Výhody kojení pro matku</vt:lpstr>
      <vt:lpstr>Faktory podporující kojení </vt:lpstr>
      <vt:lpstr>Faktory negativně ovlivňující kojení</vt:lpstr>
      <vt:lpstr>Správné držení prsu</vt:lpstr>
      <vt:lpstr>správná vzájemná poloha matky a dítěte</vt:lpstr>
      <vt:lpstr>Prezentace aplikace PowerPoint</vt:lpstr>
      <vt:lpstr>Správná technika přisátí</vt:lpstr>
      <vt:lpstr>Prezentace aplikace PowerPoint</vt:lpstr>
      <vt:lpstr>Polohy při kojení</vt:lpstr>
      <vt:lpstr>Polohy při kojení</vt:lpstr>
      <vt:lpstr>Polohy při kojení</vt:lpstr>
      <vt:lpstr>Polohy při kojení</vt:lpstr>
      <vt:lpstr>Polohy při kojení</vt:lpstr>
      <vt:lpstr>Polohy při kojení</vt:lpstr>
      <vt:lpstr>Polohy při kojení</vt:lpstr>
      <vt:lpstr>Polohy při kojení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politické vědy</dc:title>
  <dc:creator>zem0003</dc:creator>
  <cp:lastModifiedBy>Jiří Zemánek</cp:lastModifiedBy>
  <cp:revision>3</cp:revision>
  <dcterms:created xsi:type="dcterms:W3CDTF">2020-07-28T16:37:17Z</dcterms:created>
  <dcterms:modified xsi:type="dcterms:W3CDTF">2020-12-16T10:18:09Z</dcterms:modified>
</cp:coreProperties>
</file>