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EAD2F80-8AF3-4C10-994A-749BECD67414}">
          <p14:sldIdLst>
            <p14:sldId id="262"/>
          </p14:sldIdLst>
        </p14:section>
        <p14:section name="Oddíl bez názvu" id="{3040F8F6-0191-498B-B709-2D7DF8E7B160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4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872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27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1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362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3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4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79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16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22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4F311-D51C-4417-808F-3D48A9B82D6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1BA2-F3E2-4AA6-A35E-F38680AB0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Možnosti vyšetření žilní krve a výběr zkumavek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Mikrobiologické laboratorní vyšetření – sérologické vyšetření</a:t>
            </a:r>
          </a:p>
          <a:p>
            <a:pPr marL="0" indent="0">
              <a:buNone/>
            </a:pPr>
            <a:r>
              <a:rPr lang="cs-CZ" dirty="0"/>
              <a:t>Využívá se zejména k diagnostice původců onemocnění. Umožňuje záchyt i špatně kultivovatelných původců například virů. Lze prokázat jak mikrobiální antigeny, tak i protilátky proti nim.</a:t>
            </a:r>
          </a:p>
        </p:txBody>
      </p:sp>
    </p:spTree>
    <p:extLst>
      <p:ext uri="{BB962C8B-B14F-4D97-AF65-F5344CB8AC3E}">
        <p14:creationId xmlns:p14="http://schemas.microsoft.com/office/powerpoint/2010/main" val="1374744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Výběr místa vpichu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Kojenci – hlavové žíly – v. frontalis,  v. temporalis</a:t>
            </a:r>
          </a:p>
          <a:p>
            <a:r>
              <a:rPr lang="cs-CZ" dirty="0"/>
              <a:t>Batolata – kubitální žíly – v. mediana cubiti, v. cephalica, v. mediana basilika, ojediněle také žíly na dorzu HK  </a:t>
            </a:r>
          </a:p>
          <a:p>
            <a:r>
              <a:rPr lang="cs-CZ" dirty="0"/>
              <a:t>U dospělých – kubitální žíly, žíly předloktí</a:t>
            </a:r>
          </a:p>
          <a:p>
            <a:r>
              <a:rPr lang="cs-CZ" dirty="0"/>
              <a:t>Upřednostňujeme pevné a rovné žíly na předloktí </a:t>
            </a:r>
          </a:p>
          <a:p>
            <a:r>
              <a:rPr lang="cs-CZ" dirty="0"/>
              <a:t>Nevhodné žíly jsou na paretické končetině, nebo také místa opakované či předešlé kanylace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35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Pomůcky k odběru žilní krve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/>
              <a:t>Podnos na pomůcky, pojízdný stolek</a:t>
            </a:r>
          </a:p>
          <a:p>
            <a:r>
              <a:rPr lang="cs-CZ" dirty="0"/>
              <a:t>Ochranné pomůcky, rukavice, podložka pod pacienta </a:t>
            </a:r>
          </a:p>
          <a:p>
            <a:r>
              <a:rPr lang="cs-CZ" dirty="0"/>
              <a:t>Esmarchovo obinadlo, dezinfekce na kůži</a:t>
            </a:r>
          </a:p>
          <a:p>
            <a:r>
              <a:rPr lang="cs-CZ" dirty="0"/>
              <a:t>Sterilní jehly  - velikost konstituce, věku pacienta </a:t>
            </a:r>
          </a:p>
          <a:p>
            <a:r>
              <a:rPr lang="cs-CZ" dirty="0"/>
              <a:t>Zkumavky systému SARSTEDT – S Monovette zkumavky – označené jménem, datem narození, oddělením</a:t>
            </a:r>
          </a:p>
          <a:p>
            <a:r>
              <a:rPr lang="cs-CZ" dirty="0"/>
              <a:t>Stojan na zkumavky</a:t>
            </a:r>
          </a:p>
          <a:p>
            <a:r>
              <a:rPr lang="cs-CZ" dirty="0"/>
              <a:t>Emitní miska, nádoba na ostrý infekční odpad</a:t>
            </a:r>
          </a:p>
          <a:p>
            <a:r>
              <a:rPr lang="cs-CZ" dirty="0"/>
              <a:t>Buničité čtverečky, náplast</a:t>
            </a:r>
          </a:p>
          <a:p>
            <a:r>
              <a:rPr lang="cs-CZ" dirty="0"/>
              <a:t>Žádanky, popis urgence žádosti na žádance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03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Příprava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Nejčastěji na lačno, ráno, dietně připravený (diabetici, lipidový test..),  dostatečně hydratovaný.</a:t>
            </a:r>
          </a:p>
          <a:p>
            <a:r>
              <a:rPr lang="cs-CZ" dirty="0"/>
              <a:t>Informace – psychická příprava, CAVE – sestra nemá povinnost informovat nemocného o povaze krevních testů. Kompetence je na straně lékaře.  </a:t>
            </a:r>
          </a:p>
          <a:p>
            <a:r>
              <a:rPr lang="cs-CZ" dirty="0"/>
              <a:t>Bezpečnost, poloha, klid, respektovat soukromí </a:t>
            </a:r>
          </a:p>
          <a:p>
            <a:r>
              <a:rPr lang="cs-CZ" dirty="0"/>
              <a:t>Po ukončení odběru – úprava pacienta, úklid pomůcek, dezinfekce rukou, transport vzorků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61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Vlastní odběr – viz videoukázka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Viz. videoukázka</a:t>
            </a:r>
          </a:p>
        </p:txBody>
      </p:sp>
    </p:spTree>
    <p:extLst>
      <p:ext uri="{BB962C8B-B14F-4D97-AF65-F5344CB8AC3E}">
        <p14:creationId xmlns:p14="http://schemas.microsoft.com/office/powerpoint/2010/main" val="344167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Krevní odběry systémem Sarstedt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Správně provedený odběr, znalost a dodržení  všech postupů při odběru včetně skladování a transportu vzorku do laboratoře a jeho bezchybné zpracování je důležitým zdrojem diferenciální diagnostiky (správná lékařská diagnóza) a vhodného, včasného a účinného léčebného a ošetřovatelského přístupu k pacientovi = </a:t>
            </a:r>
            <a:r>
              <a:rPr lang="cs-CZ" b="1" dirty="0"/>
              <a:t>Cíl</a:t>
            </a:r>
          </a:p>
        </p:txBody>
      </p:sp>
    </p:spTree>
    <p:extLst>
      <p:ext uri="{BB962C8B-B14F-4D97-AF65-F5344CB8AC3E}">
        <p14:creationId xmlns:p14="http://schemas.microsoft.com/office/powerpoint/2010/main" val="415087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Preanalytická fáze – </a:t>
            </a:r>
            <a:r>
              <a:rPr lang="cs-CZ" dirty="0"/>
              <a:t>v rukou sestry a zdravotnického personálu</a:t>
            </a:r>
          </a:p>
          <a:p>
            <a:pPr marL="0" indent="0">
              <a:buNone/>
            </a:pPr>
            <a:r>
              <a:rPr lang="cs-CZ" b="1" dirty="0"/>
              <a:t>Analytická fáze</a:t>
            </a:r>
          </a:p>
          <a:p>
            <a:pPr marL="0" indent="0">
              <a:buNone/>
            </a:pPr>
            <a:r>
              <a:rPr lang="cs-CZ" b="1" dirty="0"/>
              <a:t>Interpretační fáze</a:t>
            </a:r>
          </a:p>
          <a:p>
            <a:pPr marL="0" indent="0">
              <a:buNone/>
            </a:pPr>
            <a:r>
              <a:rPr lang="cs-CZ" b="1" dirty="0"/>
              <a:t>Objednávka testů </a:t>
            </a:r>
            <a:r>
              <a:rPr lang="cs-CZ" dirty="0"/>
              <a:t> - preanalytická fáze</a:t>
            </a:r>
          </a:p>
          <a:p>
            <a:r>
              <a:rPr lang="cs-CZ" dirty="0"/>
              <a:t>Podobný název testu (HBsAg hepatitida B, HbA1c – glykovaný hemoglobin) </a:t>
            </a:r>
          </a:p>
          <a:p>
            <a:r>
              <a:rPr lang="cs-CZ" dirty="0"/>
              <a:t>Duplicitní požadavek</a:t>
            </a:r>
          </a:p>
          <a:p>
            <a:r>
              <a:rPr lang="cs-CZ" dirty="0"/>
              <a:t>Chyba při vyplňování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14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800" b="1" dirty="0"/>
              <a:t>Příprava pacienta – </a:t>
            </a:r>
            <a:r>
              <a:rPr lang="cs-CZ" sz="3800" dirty="0"/>
              <a:t>preanalytická fáze</a:t>
            </a:r>
          </a:p>
          <a:p>
            <a:r>
              <a:rPr lang="cs-CZ" dirty="0"/>
              <a:t>Znalost o predikcích odběrů, dietní omezení před odběrem (porušení lačnění je  ovlivněno stanovení glukózy a lipidového metabolismu) </a:t>
            </a:r>
          </a:p>
          <a:p>
            <a:r>
              <a:rPr lang="cs-CZ" dirty="0"/>
              <a:t>Fyzická zátěž (větší námaha, posilování či jízda </a:t>
            </a:r>
            <a:r>
              <a:rPr lang="pl-PL" dirty="0"/>
              <a:t>na kole zkresluje výsledky řady stanovení – CK, myoglobin, PSA, troponiny, D-dimery, leukocyty, </a:t>
            </a:r>
            <a:r>
              <a:rPr lang="cs-CZ" dirty="0"/>
              <a:t>LD a AST).</a:t>
            </a:r>
          </a:p>
          <a:p>
            <a:r>
              <a:rPr lang="cs-CZ" dirty="0"/>
              <a:t>Doba odběru (denní doba, </a:t>
            </a:r>
            <a:r>
              <a:rPr lang="cs-CZ" dirty="0" err="1"/>
              <a:t>menstr.cyklus</a:t>
            </a:r>
            <a:r>
              <a:rPr lang="cs-CZ" dirty="0"/>
              <a:t>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17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Identifikace pacienta x vzorku krve</a:t>
            </a:r>
          </a:p>
          <a:p>
            <a:r>
              <a:rPr lang="cs-CZ" dirty="0"/>
              <a:t>Označení vzorku (jiný pacient, žádanka, dokumentace, správné značení zkumavek)</a:t>
            </a:r>
          </a:p>
          <a:p>
            <a:r>
              <a:rPr lang="cs-CZ" dirty="0"/>
              <a:t>Objem vzorku (málo, moc – RYSKA!)</a:t>
            </a:r>
          </a:p>
          <a:p>
            <a:r>
              <a:rPr lang="cs-CZ" dirty="0"/>
              <a:t>Výběr odběrové nádobky, zkumavky (nesprávná zkumavka, mísení krve ze zkumavek!!!)</a:t>
            </a:r>
          </a:p>
          <a:p>
            <a:r>
              <a:rPr lang="cs-CZ" dirty="0"/>
              <a:t>Výběr jehly -  znečištění jehly desinfekčním prostředkem (hemolýza), uskladnění v mrazničce, na slunci</a:t>
            </a:r>
          </a:p>
          <a:p>
            <a:r>
              <a:rPr lang="cs-CZ" dirty="0"/>
              <a:t>Kontaminace (v rámci kultivačních vyšetření – hygiena, rukavice, ochranné pomůcky)</a:t>
            </a:r>
          </a:p>
          <a:p>
            <a:r>
              <a:rPr lang="cs-CZ" dirty="0"/>
              <a:t>Pořadí odběrů (sraženiny, třepání se zkumavkou, posloupnost odběrových zkumavek)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13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Správné pořadí krevních odběrů</a:t>
            </a:r>
          </a:p>
          <a:p>
            <a:pPr marL="0" indent="0">
              <a:buNone/>
            </a:pPr>
            <a:r>
              <a:rPr lang="cs-CZ" dirty="0"/>
              <a:t>V případě použití zkumavek s různými přísadami, je vhodné následující pořadí:  </a:t>
            </a:r>
          </a:p>
          <a:p>
            <a:r>
              <a:rPr lang="cs-CZ" dirty="0"/>
              <a:t>K</a:t>
            </a:r>
            <a:r>
              <a:rPr lang="cs-CZ" baseline="-25000" dirty="0"/>
              <a:t>3</a:t>
            </a:r>
            <a:r>
              <a:rPr lang="cs-CZ" dirty="0"/>
              <a:t>-EDTA zkumavky (KO,</a:t>
            </a:r>
            <a:r>
              <a:rPr lang="pl-PL" dirty="0"/>
              <a:t> HbA1c – glykovaný hemoglobin)</a:t>
            </a:r>
          </a:p>
          <a:p>
            <a:r>
              <a:rPr lang="cs-CZ" dirty="0"/>
              <a:t>Citrátové zkumavky (koagulace, sedimentace)</a:t>
            </a:r>
          </a:p>
          <a:p>
            <a:r>
              <a:rPr lang="cs-CZ" dirty="0"/>
              <a:t>Heparinové zkumavky (biochemické vyšetření plazmy)</a:t>
            </a:r>
          </a:p>
          <a:p>
            <a:r>
              <a:rPr lang="cs-CZ" dirty="0"/>
              <a:t>Oxalátové a fluoridové zkumavky.</a:t>
            </a:r>
          </a:p>
          <a:p>
            <a:r>
              <a:rPr lang="cs-CZ" dirty="0"/>
              <a:t>V případě odběru sterilní jehlou a stříkačkou jako první odebíráme hemokulturu (dle ordinací lékaře) – CAVE – zásady při odběru hemokultury!!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13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/>
              <a:t>Místo odběru – pozor na infuze, léčiva, čistota kůže bez  známek infektu , hematomu, edému, prosáknutí zarudnutí..</a:t>
            </a:r>
          </a:p>
          <a:p>
            <a:r>
              <a:rPr lang="cs-CZ" sz="2800" dirty="0"/>
              <a:t>V rámci provedení odběru – doba aplikace turniketu max. 1 min, delší aplikace významně ovlivňuje a zkresluje hodnoty draslíku, vápníku, albuminu, celkové bílkoviny a řady enzymů – vždy jsou hodnoty falešně zvýšené.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6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Fáze odběru a zpracování vzorku – možné chybování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/>
              <a:t>Po odběrech </a:t>
            </a:r>
          </a:p>
          <a:p>
            <a:r>
              <a:rPr lang="pl-PL" dirty="0"/>
              <a:t>Je nutno cca 4x lehce promíchat zkumavky před odložení do stojanu. </a:t>
            </a:r>
          </a:p>
          <a:p>
            <a:r>
              <a:rPr lang="cs-CZ" dirty="0"/>
              <a:t>Při nepromísení dochází ke špatné distribuci přídavných </a:t>
            </a:r>
            <a:r>
              <a:rPr lang="pl-PL" dirty="0"/>
              <a:t>látek, a tím i ke znehodnocení vzorku.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Transport a skladovaní </a:t>
            </a:r>
          </a:p>
          <a:p>
            <a:r>
              <a:rPr lang="cs-CZ" dirty="0"/>
              <a:t>Teplota při skladování, uskladnění v mrazničce na slunci, dlouhá doba transportu.</a:t>
            </a:r>
          </a:p>
          <a:p>
            <a:r>
              <a:rPr lang="cs-CZ" dirty="0"/>
              <a:t>Nutno dodržet zásady transportu – např. jde - </a:t>
            </a:r>
            <a:r>
              <a:rPr lang="cs-CZ" dirty="0" err="1"/>
              <a:t>li</a:t>
            </a:r>
            <a:r>
              <a:rPr lang="cs-CZ" dirty="0"/>
              <a:t>  o metodu s potřebou transportu na ledu (amoniak).</a:t>
            </a:r>
          </a:p>
        </p:txBody>
      </p:sp>
    </p:spTree>
    <p:extLst>
      <p:ext uri="{BB962C8B-B14F-4D97-AF65-F5344CB8AC3E}">
        <p14:creationId xmlns:p14="http://schemas.microsoft.com/office/powerpoint/2010/main" val="428381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Možnosti vyšetření žilní krve a výběr zkumavek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Biochemické laboratorní vyšetření </a:t>
            </a:r>
          </a:p>
          <a:p>
            <a:pPr marL="0" indent="0">
              <a:buNone/>
            </a:pPr>
            <a:r>
              <a:rPr lang="cs-CZ" dirty="0"/>
              <a:t>Toto vyšetření detekuje jednotlivé látky anorganického i organického původu v krvi, jako jsou tuky, hormony, glukózu, minerály, léky, vitamíny, žlučové barviva, enzymy, glukózu .. </a:t>
            </a:r>
          </a:p>
          <a:p>
            <a:r>
              <a:rPr lang="cs-CZ" b="1" dirty="0"/>
              <a:t>Hematologické laboratorní vyšetření </a:t>
            </a:r>
          </a:p>
          <a:p>
            <a:pPr marL="0" indent="0">
              <a:buNone/>
            </a:pPr>
            <a:r>
              <a:rPr lang="cs-CZ" dirty="0"/>
              <a:t>Určují vlastnosti krve a její složení – KO, srážlivost krve, sedimentace..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470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89332cfc-b023-4904-b12a-69ce444ff898"/>
    <ds:schemaRef ds:uri="http://schemas.microsoft.com/office/infopath/2007/PartnerControls"/>
    <ds:schemaRef ds:uri="79b7b8bb-93ec-47cc-a1d6-47c5928a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811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Krevní odběry systémem Sarstedt </vt:lpstr>
      <vt:lpstr>Fáze odběru a zpracování vzorku – možné chybování</vt:lpstr>
      <vt:lpstr>Fáze odběru a zpracování vzorku – možné chybování</vt:lpstr>
      <vt:lpstr>Fáze odběru a zpracování vzorku – možné chybování</vt:lpstr>
      <vt:lpstr>Fáze odběru a zpracování vzorku – možné chybování</vt:lpstr>
      <vt:lpstr>Fáze odběru a zpracování vzorku – možné chybování</vt:lpstr>
      <vt:lpstr>Fáze odběru a zpracování vzorku – možné chybování</vt:lpstr>
      <vt:lpstr>Možnosti vyšetření žilní krve a výběr zkumavek</vt:lpstr>
      <vt:lpstr>Možnosti vyšetření žilní krve a výběr zkumavek</vt:lpstr>
      <vt:lpstr>Výběr místa vpichu</vt:lpstr>
      <vt:lpstr>Pomůcky k odběru žilní krve</vt:lpstr>
      <vt:lpstr>Příprava pacienta</vt:lpstr>
      <vt:lpstr>Vlastní odběr – viz videoukázka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4</cp:revision>
  <dcterms:created xsi:type="dcterms:W3CDTF">2020-07-28T16:37:17Z</dcterms:created>
  <dcterms:modified xsi:type="dcterms:W3CDTF">2021-01-31T23:12:48Z</dcterms:modified>
</cp:coreProperties>
</file>