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BA1ADD2-B15C-48C1-92E8-36060C4A1CB2}">
          <p14:sldIdLst>
            <p14:sldId id="262"/>
          </p14:sldIdLst>
        </p14:section>
        <p14:section name="Oddíl bez názvu" id="{8428A8EB-5354-4F89-A1EB-3F27AF836892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940D-8A59-4C90-8503-45C43B71FE0C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772-6D3D-46F2-9045-FEBD7A8FA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912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940D-8A59-4C90-8503-45C43B71FE0C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772-6D3D-46F2-9045-FEBD7A8FA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081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940D-8A59-4C90-8503-45C43B71FE0C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772-6D3D-46F2-9045-FEBD7A8FA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250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940D-8A59-4C90-8503-45C43B71FE0C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772-6D3D-46F2-9045-FEBD7A8FA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65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940D-8A59-4C90-8503-45C43B71FE0C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772-6D3D-46F2-9045-FEBD7A8FA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182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940D-8A59-4C90-8503-45C43B71FE0C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772-6D3D-46F2-9045-FEBD7A8FA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178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940D-8A59-4C90-8503-45C43B71FE0C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772-6D3D-46F2-9045-FEBD7A8FA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261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940D-8A59-4C90-8503-45C43B71FE0C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772-6D3D-46F2-9045-FEBD7A8FA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68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940D-8A59-4C90-8503-45C43B71FE0C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772-6D3D-46F2-9045-FEBD7A8FA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655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940D-8A59-4C90-8503-45C43B71FE0C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772-6D3D-46F2-9045-FEBD7A8FA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64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940D-8A59-4C90-8503-45C43B71FE0C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96772-6D3D-46F2-9045-FEBD7A8FA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92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E940D-8A59-4C90-8503-45C43B71FE0C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96772-6D3D-46F2-9045-FEBD7A8FA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31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Základní </a:t>
            </a:r>
            <a:r>
              <a:rPr lang="cs-CZ" sz="4000" smtClean="0"/>
              <a:t>ošetřovatelské postupy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Infuzní roztoky a druhy inf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Infuzní roztoky můžeme dále dělit </a:t>
            </a:r>
          </a:p>
          <a:p>
            <a:pPr marL="0" indent="0" algn="ctr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Krystaloidní roztoky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Koloidní roztoky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Osmoterapeutika</a:t>
            </a:r>
          </a:p>
        </p:txBody>
      </p:sp>
    </p:spTree>
    <p:extLst>
      <p:ext uri="{BB962C8B-B14F-4D97-AF65-F5344CB8AC3E}">
        <p14:creationId xmlns:p14="http://schemas.microsoft.com/office/powerpoint/2010/main" val="1563885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Druhy infuzních roztoků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579296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Krystaloidy  </a:t>
            </a:r>
          </a:p>
          <a:p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Rychle zásobují organizmus vodou a elektrolyty, obsahují malé molekuly</a:t>
            </a:r>
          </a:p>
          <a:p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Rychle odcházejí z oběhu, jsou snadno vstřebatelné – FR 1/1 ,G 5%,  Ringer 1/1, Plazmalyte, Hartmanův roztok ..</a:t>
            </a:r>
          </a:p>
          <a:p>
            <a:pPr marL="0" indent="0">
              <a:buNone/>
            </a:pPr>
            <a:r>
              <a:rPr lang="cs-CZ"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Koloidy </a:t>
            </a:r>
          </a:p>
          <a:p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Vydrží v krevním řečišti dlouhou dobu</a:t>
            </a:r>
          </a:p>
          <a:p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vysokomolekulární, při hypovolémickém šoku popáleninách.. – Dextran, Haemacel, Hydroxyetylované škroby (HES), bílkoviny - Albumin</a:t>
            </a:r>
          </a:p>
          <a:p>
            <a:pPr marL="0" indent="0">
              <a:buNone/>
            </a:pPr>
            <a:r>
              <a:rPr lang="cs-CZ" sz="3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Osmoterapeutika </a:t>
            </a:r>
          </a:p>
          <a:p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Manitol 10%, 20%  při otocích, výpotku, selhání ledvin, edémů mozku ...</a:t>
            </a:r>
          </a:p>
          <a:p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Vyvolávají vzestup osmotického tlaku – přesun vody do krevního řečiště a přestup do moči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885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Druhy infuzních roztoků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507288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úpravě elektrolytové dysbalance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Udržují stálou hladinu acidobazické rovnováhy a elektrolytovou rovnováhu – KCL 7,4%, NaCl 10%, MgSO4 10%, 20%..</a:t>
            </a:r>
          </a:p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Roztoky k parenterální výživě podávané mimo GIT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Náhrada cukrů, tuků, aminokyselin, stopových prvků a vitamínů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Vaky All-in- One – vše v jednom - všechny složky výživy v jednom vaku, připraveny na 24 hodin přímo pro daného nemocného</a:t>
            </a:r>
          </a:p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Náhrady tuků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zdroj esenciálních mastných kyselin – Intralipid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362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Pomůcky, součásti infuzní soupravy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507288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pomůcky jsou téměř shodné s aplikací i.v. injekcí a také se zaváděním PŽK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Podnos, pojízdný vozík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Dezinfekce na ruce, nesterilní rukavice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Podložení končetiny, pomůcky k imobilizaci končetiny – dle potřeby, věku, stavu nemocného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Dezinfekci na kůži, buničité čtverečky, škrtidlo, obinadlo nebo pruban, emitní miska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Transparentní lepení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Kanyla, jehla (výjimečně), k sc. přístupu křídlo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105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Pomůcky, součásti infuzní soupravy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Infuzní set, spojovací hadička – k prodloužení infuze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Stříkačka s proplachem – aqua pro in., FR1/1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Infuzní vak s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pokoj, lůžko, jméno, příjmení, rok narození druh a množství infuzního roztoku, cesta aplikace, název a množství léčiva do inf. podaných, datum, čas podání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Infuzní stojan – pokud není součástí lůžka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Kontejner na ostrý a infekční odpad 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22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Infuzní set - ukázka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363272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Infuzní set obsahuje: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Perforační jehlu – k napíchnutí láhve nebo vaku a spojení infuzního setu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Kapkovou komůrku – slouží ke kontrole počtu kapek a zadržuje malé množství tekutiny - hladinka  - zabraňuje nasávání vzduchu do setu (lze na ni napojit kapkový senzor infuzní pumpy).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Odvzdušňovač – uzávěr mezi bodcem a komůrkou, obsahuje bakteriální filtr.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Transportní hadičku s jezdcem – slouží k regulaci rychlosti a k úplnému zastavení infuze.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Kónus – slouží pro napojení infuzního setu na venózní katétr nebo spojovací hadičku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341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Infuzní set a komponenty k němu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Pomůcky – sety, spojky, hadičky, jsou baleny samostatně, ve sterilních obalech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označeny č. šarže, datem expirace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Výměna infuzního setu a ostatních komponent infuzního systému (spojovací hadičky, trojcestné kohoutky a pod.) probíhá: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1x za 24 hod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1x za 48 a to při uzavřeném infuzním systému s bakteriálními filtry a bezjehlovými konektory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907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Infuzní set a komponenty k němu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Sety i spojovací hadičky včetně ostatních komponent jako jsou dvoj či trojcestné kohouty, antibakteriální filtry atd. jsou nejčastěji vyrobeny z plastu.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Jestliže pomůcky využijeme u pacienta a  odstraníme je nebo je vyměníme za nové, považujeme je vždy za infekční odpad!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500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infuze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291264" cy="4925144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ošetřovně v čistém úseku pro přípravu léků a infuzí (dle zvyklostí pracoviště) sestra po dezinfekci rukou připraví pomůcky a zkompletuje je.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Infuzní soupravu je nutné udržovat co nejdéle sterilní a perforační jehla se setem se napojí na infuzní vak až v momentě těsně před vlastním podáním nemocnému.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Lék ordinovaný lékařem do infuzního vaku (láhve)  sestra aplikuje také těsně před podáním nemocnému.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Pohledem sestra zkontroluje stav vaku, láhve, čirost, expirační dobu.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981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infuze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Ověří shodnost léků a roztoku s dokumentací a indikací lékaře – připraví štítek na láhev (viz výše).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Otevře ochranný obal a vyndá infuzní vak.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Jehlou a stříkačkou sterilně nasaje ordinovaný lék z ampulky, kterou předem dezinfikovala. 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dezinfekci vstupu pro aplikaci léku do infuzního vaku jej vpraví do nosiče (inf. roztoku 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Vysune jehlu a stříkačku a vyhodí je do infekční nádoby pro ostrý odpad.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Plastové infuzní nádoby maji samozacelovací porty.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Nachystá spojovací hadičku a 10 ml stříkačku – naplní např. FR 1/1 – k případnému průplachu katetru.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17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63552" y="188640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infuze cestou PŽK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Petra Šimánková</a:t>
            </a:r>
          </a:p>
        </p:txBody>
      </p:sp>
    </p:spTree>
    <p:extLst>
      <p:ext uri="{BB962C8B-B14F-4D97-AF65-F5344CB8AC3E}">
        <p14:creationId xmlns:p14="http://schemas.microsoft.com/office/powerpoint/2010/main" val="293848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pacienta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nemocnému dle stavu – zhodnotíme jej a poučíme o režimu při a v průběhu infuze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polohy pacienta – úprava lůžka, polohy, prostředí, signalizace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Umožnit ev. vyprázdnění nemocného před výkonem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Zhodnocení i.v. přístupu, volba vhodné kanyly ev. sc cesta?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PŽK, pohledem – aspekcí, pohmatem – palpačně, proplachem daným roztokem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680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podání infuzního roztoku –ukázka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363272" cy="5141168"/>
          </a:xfrm>
        </p:spPr>
        <p:txBody>
          <a:bodyPr>
            <a:normAutofit fontScale="925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Sestra má na vozíku připraven infuzní vak, set a další pomůcky pro aplikaci infuze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pokoji po vlastní dezinfekci rukou a přípravě pacienta (viz výše) zavěsí vak na infuzní stojan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Opětovná kontrola pacient x léky, infuzní roztok, rychlost infuze (dle ordinací)</a:t>
            </a:r>
          </a:p>
          <a:p>
            <a:r>
              <a:rPr 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Posune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jezdce (přístup k regulaci rychlosti infuze) na hadičce a uzavře ji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Zatlačením na komůrku v ní udělá hladinku a otevře na ní odvzdušňovací ventil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721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podání infuzního roztoku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Poté otevře jezdce na hadičce. Tímto se naplní  celý set infuzním roztokem. Ochranný kryt distálního (koncového) konce infuzní soupravy neodstraňujeme!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Pozor na vzduchové bubliny v průběhu infuzního setu mohou způsobit vzduchovou embolii.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postup závisí na přítomnosti PŽK (viz zavádění PŽK) pokud je zaveden: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Provede kontrolu jeho funkčnosti proplachem za požití předem připravené spojovací hadičky a stříkačky.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případě známek průchodného katetru odpojí sestra stříkačku ze spojky a napojí ji asepticky na infuzní set.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998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podání infuzního r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oztoku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Rychlost infuze dle ordinací lékaře – navození rychlosti.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Opětovná kontrola objektivní i subjektivní pocit nemocného.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Poučení pacienta o vhodnosti a důležitosti rychlého oznámení změn stavu  zdravotníkům.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Řádný záznam do dokumentace, úklid pomůcek, dezinfekce rukou.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55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infuze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43528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léčiva formou infuze znamená vpravení  léčiva, tekutiny, výživy do organizmu cestou jinou než perorální a to cestou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Intravenózní přístup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i.v. – PŽK, CŽK. </a:t>
            </a:r>
          </a:p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Subkutánní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s.c. – paliativní medicína, senioři – porušená trofika svalů (vhodné je použít křídlo).</a:t>
            </a:r>
          </a:p>
          <a:p>
            <a:pPr marL="0" indent="0">
              <a:buNone/>
            </a:pPr>
            <a:endParaRPr lang="cs-CZ" sz="4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56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infuze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Intraoseální přístup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i.o. – do kosti, touto cestou lze podávat všechny léky, i.v. roztoky a krevní deriváty. Rychlost nástupu účinku je srovnatelná s CŽ přístupem. Využívá se nejčastěji v přednemocniční péči. Místa vstupu - proximální část tibie  distální femur, patní kost (novorozenci a děti &lt; 6 měsíců)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4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infuze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Infuzní léčba je vždy ordinována lékařem </a:t>
            </a:r>
          </a:p>
          <a:p>
            <a:pPr marL="0" indent="0" algn="ctr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Lékař určí druh infuzního roztoku, přídatné léčivo, množství i rychlost aplikace roztoku. 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Aplikuje sestra dle kvalifikačních kritérií a kompetencí.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Sestra je také zodpovědná za přípravu pomůcek, pacienta, aplikaci, průběh a ukončení infuze.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4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infuzní 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1688558"/>
            <a:ext cx="8208912" cy="49087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Diagnostický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roztok je nosičem např. kontrastní látky</a:t>
            </a:r>
          </a:p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Terapeutický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léčebný  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Dodání tekutin – senioři, dehydratace dětí..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Infuzní roztok je nosičem léčivé látky – ATB, diuretika, cytostatika..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Náhrada ztrát při onemocnění – průjmy, zvracení, popáleniny..</a:t>
            </a:r>
          </a:p>
        </p:txBody>
      </p:sp>
    </p:spTree>
    <p:extLst>
      <p:ext uri="{BB962C8B-B14F-4D97-AF65-F5344CB8AC3E}">
        <p14:creationId xmlns:p14="http://schemas.microsoft.com/office/powerpoint/2010/main" val="2308370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 infuzní terap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Dodávka energetické potřeby organizmu a saturace minerálních látek, vitamínů, výživy, tuků, cukrů, bílkovin – parenterální výživa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Náhrada krevní plazmy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Perioperační náhrady ztrát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Rychlé podání léků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Omezení příjmu potravy při bezvědomí, obstrukce GIT..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750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Časové možnosti infuzní ter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Kontinuálně – trvale, nepřetržitě po několik dní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Intermitentně – nepravidelně, dle aktuálního stavu pacienta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Jednorázově – analgetika, sedativa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Bolusově- antibiotika, inzulín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9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Infuzní roztoky a druhy inf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600200"/>
            <a:ext cx="8363272" cy="49971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Infuzní roztoky jsou připravovány mimo nemocniční zařízení - ve farmaceutických firmách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Infuzní roztoky mohou být ve skleněných lahvích – již méně (Manitol)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Plastových, řádně označených vacích nebo plastových lahvích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Všechny obaly pro infuzní roztoky jsou kalibrované a označené názvem roztoku, složením roztoku a datem expirace, množstvím (100 ml, 500 ml..), výrobcem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Základem infuzních roztoků je destilovaná, sterilní a bezpyrogení voda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48102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9b7b8bb-93ec-47cc-a1d6-47c5928ac23a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89332cfc-b023-4904-b12a-69ce444ff898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1350</Words>
  <Application>Microsoft Office PowerPoint</Application>
  <PresentationFormat>Širokoúhlá obrazovka</PresentationFormat>
  <Paragraphs>133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Motiv Office</vt:lpstr>
      <vt:lpstr>Motiv systému Office</vt:lpstr>
      <vt:lpstr>Základní ošetřovatelské postupy</vt:lpstr>
      <vt:lpstr>Aplikace infuze cestou PŽK</vt:lpstr>
      <vt:lpstr>Aplikace infuze</vt:lpstr>
      <vt:lpstr>Aplikace infuze</vt:lpstr>
      <vt:lpstr>Aplikace infuze</vt:lpstr>
      <vt:lpstr>Účel infuzní terapie</vt:lpstr>
      <vt:lpstr>Účel infuzní terapie</vt:lpstr>
      <vt:lpstr>Časové možnosti infuzní terapie</vt:lpstr>
      <vt:lpstr>Infuzní roztoky a druhy infuzí</vt:lpstr>
      <vt:lpstr>Infuzní roztoky a druhy infuzí</vt:lpstr>
      <vt:lpstr>Druhy infuzních roztoků</vt:lpstr>
      <vt:lpstr>Druhy infuzních roztoků</vt:lpstr>
      <vt:lpstr>Pomůcky, součásti infuzní soupravy</vt:lpstr>
      <vt:lpstr>Pomůcky, součásti infuzní soupravy</vt:lpstr>
      <vt:lpstr>Infuzní set - ukázka</vt:lpstr>
      <vt:lpstr>Infuzní set a komponenty k němu</vt:lpstr>
      <vt:lpstr>Infuzní set a komponenty k němu</vt:lpstr>
      <vt:lpstr>Příprava infuze</vt:lpstr>
      <vt:lpstr>Příprava infuze</vt:lpstr>
      <vt:lpstr>Příprava pacienta </vt:lpstr>
      <vt:lpstr>Vlastní podání infuzního roztoku –ukázka</vt:lpstr>
      <vt:lpstr>Vlastní podání infuzního roztoku </vt:lpstr>
      <vt:lpstr>Vlastní podání infuzního roztoku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Administrator</cp:lastModifiedBy>
  <cp:revision>7</cp:revision>
  <dcterms:created xsi:type="dcterms:W3CDTF">2020-07-28T16:37:17Z</dcterms:created>
  <dcterms:modified xsi:type="dcterms:W3CDTF">2021-02-08T11:39:47Z</dcterms:modified>
</cp:coreProperties>
</file>