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0B9C6D8D-E69E-4CB5-B3D4-064A90A3E4C2}">
          <p14:sldIdLst>
            <p14:sldId id="262"/>
          </p14:sldIdLst>
        </p14:section>
        <p14:section name="Oddíl bez názvu" id="{59BB243B-2C39-4C7C-A3D3-B17977B9E216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8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E104-6EB0-4CD3-9532-E28B649ED354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BEA0-0D0E-44B9-86D8-AF711BB8D9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183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E104-6EB0-4CD3-9532-E28B649ED354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BEA0-0D0E-44B9-86D8-AF711BB8D9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892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E104-6EB0-4CD3-9532-E28B649ED354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BEA0-0D0E-44B9-86D8-AF711BB8D9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334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E104-6EB0-4CD3-9532-E28B649ED354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BEA0-0D0E-44B9-86D8-AF711BB8D9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807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E104-6EB0-4CD3-9532-E28B649ED354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BEA0-0D0E-44B9-86D8-AF711BB8D9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9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E104-6EB0-4CD3-9532-E28B649ED354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BEA0-0D0E-44B9-86D8-AF711BB8D9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272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E104-6EB0-4CD3-9532-E28B649ED354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BEA0-0D0E-44B9-86D8-AF711BB8D9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3580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E104-6EB0-4CD3-9532-E28B649ED354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BEA0-0D0E-44B9-86D8-AF711BB8D9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96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E104-6EB0-4CD3-9532-E28B649ED354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BEA0-0D0E-44B9-86D8-AF711BB8D9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306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E104-6EB0-4CD3-9532-E28B649ED354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BEA0-0D0E-44B9-86D8-AF711BB8D9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3787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E104-6EB0-4CD3-9532-E28B649ED354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DBEA0-0D0E-44B9-86D8-AF711BB8D9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537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1E104-6EB0-4CD3-9532-E28B649ED354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DBEA0-0D0E-44B9-86D8-AF711BB8D9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602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dirty="0" smtClean="0"/>
              <a:t>Základní </a:t>
            </a:r>
            <a:r>
              <a:rPr lang="cs-CZ" sz="4000" smtClean="0"/>
              <a:t>ošetřovatelské postupy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Změny v defekaci, diskomfort 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363272" cy="4925144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Inkontinence stolice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nekontrolovatelný odchod stolice, samovolně, nezávisle na vůli (nádory, poruchy CNS, porušení svaloviny pánevního dna..) 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Enkopréza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špinění, častý problém u dětí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Plynatost (flatulence)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nadměrný odchod plynů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Nadýmání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meteorismus, ↑ tvorba plynů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Tenesmus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neúplného vyprázdnění stolice,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až bolestivé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nucení na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stolici doprovázející  křečovité bolesti břicha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34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Hodnocení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stolice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91264" cy="4853136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Sestra hodnotí –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frekvence, konzistence, barva, příměsí ( kojenec x dospělý člověk)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Enteroragie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čerstvá krev ve stolici (hemoroidy)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Meléna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tmavá, dehtovitá stolice (vyšší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oddíly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Steatorea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mastná, našedlá stolice,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obsahuje nestrávený tuk (žlučové poruchy, malabsorpční syndrom..)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Příměsí – hlen, paraziti  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47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Klyzma, indikace klyzmatu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Klyzma je vpravení tekutiny konečníkem do tlustého střeva za účelem: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Odstranění stolice, zbytků stolice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Odchod plynů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 operací, vyšetřením střev, porodem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Podpora peristaltiky tlustého střeva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Aplikace léčiv nebo kontrastní látky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Druhy klyzmatu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Očistné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před operací, vyšetřením, při zácpě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Množství roztoku je určeno věkem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dospělých použijeme až 1500 ml roztoku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(voda,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dospělých můžeme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teplé tekutiny přidat několik lžic ricinového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oleje).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dětí předškolního věku 150 -200 ml roztoku (FR)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kojenců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50-80 ml (FR, MM)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Lze použít i firemně vyráběné prostředky (Yal).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189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Druhy klyzmatu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Projímavé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také při zácpě, nebo také v době, kdy je v konečníku patrná skybala. Vpravujeme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konečníku a střeva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koncentrované projímavé oleje, nebo solné roztoky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účelem vyprázdnění stolice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Aplikuje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formou mikroklyzmatu nebo jako kapénkové klyzma.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52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Voda jako roztok pro klyzma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Voda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hypotonický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roztok. Má nižší osmotický tlak než krev a při opakovaných klyzmatech velkými objemy vody můžou tyto způsobit resorpci vody zpět od krevního oběhu a pacienta ohrozit hyperhydratací, hypervolemií. Proto je běžná voda kontraindikována u kojenců do 1 roku. Roztok použitý na klyzma je vždy v kompetencích lékaře!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80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404664"/>
            <a:ext cx="8229600" cy="1143000"/>
          </a:xfrm>
        </p:spPr>
        <p:style>
          <a:lnRef idx="0">
            <a:schemeClr val="accent3"/>
          </a:lnRef>
          <a:fillRef idx="1002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Druhy klyzmatu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Léčebné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vpravení léčebné látky do konečníku ve formě kapénkového klyzmatu (tekutina do 150 ml) nebo mikroklyzmatu (také prostředkem Yal – aplikace dle návodu výrobce)</a:t>
            </a:r>
          </a:p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Diagnostické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pomocí klyzmatu   aplikujeme kontrastní látku. Klyzma je součástí irigografie – kontrastní rentgenové zobrazení střeva.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59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pomůcek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Gumová podložka, emitní miska, buničina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Podložní mísa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Irigátor s přerušovačem/peánem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Mesocain nebo lubrikant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Jednorázová sterilní rektální rourka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Ochranné pomůcky (plášť, rukavice)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Stojan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léčebného klyzmatu dále potřebujeme ordinovaný roztok, lék a infuzní set.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634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pacienta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Poučit pacienta – psychická podpora, nutnost spolupráce sestry s pacientem, citlivý přístup,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Uložit do vhodné polohy (záda, pravý bok) a poučí ho o nutnosti držet stolici cca 10-15 minut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Výkon se provádí na lůžku pacienta nebo v místnosti k tomu určené – dle zvyklostí oddělení.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747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 provedení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435280" cy="506916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1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Provedeme aktivní identifikaci pacienta, příprava polohy,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Vsuneme pod pacienta gumovou podložku, příprava podložní mísy k lůžku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Desinfekce rukou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Oblékneme si ochranné pomůcky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Naplněný irigátor tekutinou (37 º C) zavěsíme na stojan a propláchneme tekutinou – odstraníme vzduch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Spojíme rektální rourku s irigační soupravou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Obnažíme potřebnou část těla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Zvolíme vhodnou polohu pacienta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rektální rourku naneseme Mesocain nebo lubrikant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8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Aplikace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očistného klyzma u mobilního nemocného</a:t>
            </a:r>
            <a:endParaRPr lang="cs-CZ" b="1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Petra Šimánková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11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5560" y="188640"/>
            <a:ext cx="8229600" cy="11430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 výkonu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579296" cy="5141168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Pacienta vyzveme, aby zatlačil na stolici a v tento moment zavedeme vhodnou rektální rourku do konečníku (6 - 10 cm hluboko), počkáme na ev. odchod plynů – pozor na hemeroidy, spasmus, případné anomálie v konečníku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Pomalu začínáme aplikovat tekutinu do střeva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Pokud pacient pociťuje silný tlak v břiše, můžeme klyzma zpomalit nebo zastavit  znovu aplikovat – až několikrát po sobě </a:t>
            </a:r>
          </a:p>
        </p:txBody>
      </p:sp>
    </p:spTree>
    <p:extLst>
      <p:ext uri="{BB962C8B-B14F-4D97-AF65-F5344CB8AC3E}">
        <p14:creationId xmlns:p14="http://schemas.microsoft.com/office/powerpoint/2010/main" val="300242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 výkonu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pacient není schopen tekutinu udržet, výkon se ukončuje a informujeme lékaře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Vysuneme rektální rourku a současně ji otíráme druhou rukou buničinou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nedostatečného vyprázdnění se výkon dle domluvy s lékařem opakuje (většinou 3krát)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757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 výkonu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Nemocný by po aplikaci měl několik minut ležet nebo se procházet po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místnosti. Doba působení by měla být cca 10 – 15 minut. Vše se odvíjí od možností nemocného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Poté se pacient vyprázdní do WC nebo podložní mísy a sestra zkontroluje účinek klyzmatu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62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 výkonu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opakovaném klyzmatu použijeme novou jednorázovou sterilní rektální rourku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kapénkového klyzmatu, namísto irigátoru použijeme infuzní set, který napojíme na rektální rourku.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aplikaci je nutné rektální rourku náplastí fixovat k hýždím, protože aplikace roztoku je 60 kapek/minutu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Vše je nakonec nutné zaznamenat do dokumentace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125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Péče o nemocného po výkonu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Sledujeme celkový stav nemocného – bolesti, případně úlevu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Sledujeme případné komplikace v oblasti konečníku a rekta - krvácení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Údaje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zaznamenáme do ošetřovatelské dokumentace.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Případné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komplikace neprodleně hlásíme lékaři.</a:t>
            </a:r>
          </a:p>
        </p:txBody>
      </p:sp>
    </p:spTree>
    <p:extLst>
      <p:ext uri="{BB962C8B-B14F-4D97-AF65-F5344CB8AC3E}">
        <p14:creationId xmlns:p14="http://schemas.microsoft.com/office/powerpoint/2010/main" val="146827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Péče o pomůcky po výkonu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Sestra provede vhodnou dekontaminaci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pomůcek použitých při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výkonu a bezpečnou likvidaci materiálu pro jednorázové použití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74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Defekace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981200" y="1600200"/>
            <a:ext cx="8291264" cy="4925144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Defekace – vyprazdňování tlustého střeva, jedná se o reflexní proces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Posun tráveniny z tenkého do tlustého střeva do esovité kličky a konečníku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vyvolán impuls do defekačního centra v křížové míše (reflexní centrum je uloženo v sakrální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oblasti S2 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S4) – dochází ke stahu hladké svaloviny - ochabnutí vnitřního svěrače a pocitu nucení na stolici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12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Defekace 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opakovaném a častém potlačování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defekace –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může dojít k poruše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defekačního reflexu –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následkem je zácpa,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obstipace.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Defekační reflex tedy může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být potlačen volním úsilím.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Fyziologická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frekvence defekace je individuální, cca 1x denně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33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Defekaci ovlivňuje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1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Složení stravy – vláknina - rozpustná, nerozpustná, koření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tekutiny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Věk – kojenci (neschopni ovládat vyprazdňování), staří lidé sklon k zácpě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Psychické faktory – stud, stres, úzkost, nedostatek soukromí (vyprazdňování na lůžku)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Tělesná aktivita – pohyb podporuje trávení, střevní peristaltiku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Léky – opioidní analgetika (zácpa), laxantiva, antidiarhoika – protiprůjmové léky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Bolest při defekaci, infekce, hemeroidy – vnější, vnitřní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Nemoci GIT a některá metabolická onemocnění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583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Změny v defekaci - zácpa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03512" y="1556792"/>
            <a:ext cx="8784976" cy="5185792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Zácpa (obstipace)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obtížné, bolestivé vyprazdňování malého množství tuhé až tvrdé, suché stolice, vedoucí ke snížené frekvenci defekace až k úplnému zastavení vyprazdňování.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doprovázena tlakem v dutině břišní, tenzními bolestmi, bolestmi hlavy..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Možné důvody zácpy:↓příjem tekutin, špatné stravovací návyky, ↓ pohybová aktivita,   onemocnění střev..</a:t>
            </a: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09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Druhy zácpy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Habituální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návyková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zácpa – vznikající například z důvodu porušení defekačního reflexu návykem na laxantiva nebo z důvodu již zmíněné špatné životosprávy.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Další typ zácpy je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symptomatická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která vzniká při onemocnění střeva (tumory, hemoroidy)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Terapie obstipace – úprava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životosprávy,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nácvik defekačního reflexu,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glycerinové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čípky, laxantiva,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klyzma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007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Změny v defekaci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Paradoxní vyprazdňování stolice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probíhá jako dlouhotrvající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zácpa – poté falešný průjem,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tuhá stolice (skybala)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dráždí sliznici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střeva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která produkuje hlen,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jenž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odchází s částí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stolice. Skybalu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často nutné digitálně vybavit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nutnosti digitálního vybavení stolice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nutné respektovat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 pacienta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Tento výkon je plně v kompetenci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lékaře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653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Změny v defekaci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Průjem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(diarrhoea)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–řídká vodnatá až stříkaná stolice.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důvodu infekce, dietní chyby… Cave - dehydratace (děti, senioři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kdy rychlý průchod střevem ↓ resorpci elektrolytů a vody.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Průjem může být doprovázen zvracením, bolestmi břicha, únavou, bolestí hlavy..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nutná ↑ hygienická péče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829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http://schemas.microsoft.com/office/2006/documentManagement/types"/>
    <ds:schemaRef ds:uri="http://purl.org/dc/dcmitype/"/>
    <ds:schemaRef ds:uri="79b7b8bb-93ec-47cc-a1d6-47c5928ac23a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89332cfc-b023-4904-b12a-69ce444ff89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1254</Words>
  <Application>Microsoft Office PowerPoint</Application>
  <PresentationFormat>Širokoúhlá obrazovka</PresentationFormat>
  <Paragraphs>121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Motiv Office</vt:lpstr>
      <vt:lpstr>Motiv systému Office</vt:lpstr>
      <vt:lpstr>Základní ošetřovatelské postupy</vt:lpstr>
      <vt:lpstr>Aplikace očistného klyzma u mobilního nemocného</vt:lpstr>
      <vt:lpstr>Defekace</vt:lpstr>
      <vt:lpstr>Defekace </vt:lpstr>
      <vt:lpstr>Defekaci ovlivňuje</vt:lpstr>
      <vt:lpstr>Změny v defekaci - zácpa</vt:lpstr>
      <vt:lpstr>Druhy zácpy</vt:lpstr>
      <vt:lpstr>Změny v defekaci</vt:lpstr>
      <vt:lpstr>Změny v defekaci</vt:lpstr>
      <vt:lpstr>Změny v defekaci, diskomfort </vt:lpstr>
      <vt:lpstr>Hodnocení stolice</vt:lpstr>
      <vt:lpstr>Klyzma, indikace klyzmatu </vt:lpstr>
      <vt:lpstr>Druhy klyzmatu</vt:lpstr>
      <vt:lpstr>Druhy klyzmatu</vt:lpstr>
      <vt:lpstr>Voda jako roztok pro klyzma</vt:lpstr>
      <vt:lpstr>Druhy klyzmatu</vt:lpstr>
      <vt:lpstr>Příprava pomůcek</vt:lpstr>
      <vt:lpstr>Příprava pacienta</vt:lpstr>
      <vt:lpstr>Postup provedení</vt:lpstr>
      <vt:lpstr>Postup výkonu</vt:lpstr>
      <vt:lpstr>Postup výkonu</vt:lpstr>
      <vt:lpstr>Postup výkonu</vt:lpstr>
      <vt:lpstr>Postup výkonu</vt:lpstr>
      <vt:lpstr>Péče o nemocného po výkonu</vt:lpstr>
      <vt:lpstr>Péče o pomůcky po výkonu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Jiří Zemánek</cp:lastModifiedBy>
  <cp:revision>5</cp:revision>
  <dcterms:created xsi:type="dcterms:W3CDTF">2020-07-28T16:37:17Z</dcterms:created>
  <dcterms:modified xsi:type="dcterms:W3CDTF">2021-02-20T22:23:20Z</dcterms:modified>
</cp:coreProperties>
</file>