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D0BC706-8CDC-4FD4-80DD-3982C0D1D8C8}">
          <p14:sldIdLst>
            <p14:sldId id="262"/>
          </p14:sldIdLst>
        </p14:section>
        <p14:section name="Oddíl bez názvu" id="{93740737-38B8-4CC7-81CA-A76D80541D38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CF57-DE9F-436F-BE8B-EE141E7B7A98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7B16-E226-4F75-8004-55F094FCE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188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CF57-DE9F-436F-BE8B-EE141E7B7A98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7B16-E226-4F75-8004-55F094FCE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302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CF57-DE9F-436F-BE8B-EE141E7B7A98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7B16-E226-4F75-8004-55F094FCE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001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CF57-DE9F-436F-BE8B-EE141E7B7A98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7B16-E226-4F75-8004-55F094FCE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863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CF57-DE9F-436F-BE8B-EE141E7B7A98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7B16-E226-4F75-8004-55F094FCE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234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CF57-DE9F-436F-BE8B-EE141E7B7A98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7B16-E226-4F75-8004-55F094FCE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322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CF57-DE9F-436F-BE8B-EE141E7B7A98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7B16-E226-4F75-8004-55F094FCE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1251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CF57-DE9F-436F-BE8B-EE141E7B7A98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7B16-E226-4F75-8004-55F094FCE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88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CF57-DE9F-436F-BE8B-EE141E7B7A98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7B16-E226-4F75-8004-55F094FCE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1561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CF57-DE9F-436F-BE8B-EE141E7B7A98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7B16-E226-4F75-8004-55F094FCE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305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CF57-DE9F-436F-BE8B-EE141E7B7A98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7B16-E226-4F75-8004-55F094FCE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5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CF57-DE9F-436F-BE8B-EE141E7B7A98}" type="datetimeFigureOut">
              <a:rPr lang="cs-CZ" smtClean="0"/>
              <a:t>20.02.2021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67B16-E226-4F75-8004-55F094FCE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Základní </a:t>
            </a:r>
            <a:r>
              <a:rPr lang="cs-CZ" sz="4000" smtClean="0"/>
              <a:t>ošetřovatelské postupy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Nepovinné očkování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91264" cy="49971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nepovinná očkování v kojeneckém a batolecím věku patří očkování proti: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Rotavirovým infekcím například očkovací látkou ROTARIX, ROTATEX (od 6. týdne věku, per. os.).</a:t>
            </a:r>
          </a:p>
          <a:p>
            <a:pPr lvl="0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Meningokokovým nákazám B  - očkovací látkou například Bexero. </a:t>
            </a:r>
          </a:p>
          <a:p>
            <a:pPr lvl="0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Meningokům skupiny A, C, W, Y - očkovací látkou například Nimenrix. </a:t>
            </a:r>
          </a:p>
          <a:p>
            <a:pPr lvl="0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Pneumokokové infekci očkovací látkou PREVENAR 13, SYNFLORIX.</a:t>
            </a:r>
          </a:p>
          <a:p>
            <a:pPr lvl="0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Planým neštovicím – možno očkovat společně s MMR  - PRIORIX TETRA. 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65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Záznam o očkování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1556793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očkování zodpovídá vždy lékař, který zároveň nese právní zodpovědnost za tento úkon. </a:t>
            </a:r>
          </a:p>
          <a:p>
            <a:pPr marL="0" indent="0" algn="ctr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 musí být sestrou i lékařem zaznamenáno do zdravotnické dokumentace. Záznam sestra provádí také do očkovacího průkazu dítěte. </a:t>
            </a:r>
          </a:p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Záznam musí obsahovat </a:t>
            </a:r>
          </a:p>
          <a:p>
            <a:pPr lvl="0"/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Datum aplikace</a:t>
            </a:r>
          </a:p>
          <a:p>
            <a:pPr lvl="0"/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Jméno očkovací látky </a:t>
            </a:r>
          </a:p>
          <a:p>
            <a:pPr lvl="0"/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Číslo šarže očkovací látky</a:t>
            </a:r>
          </a:p>
          <a:p>
            <a:pPr lvl="0"/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Razítko a parafu lékaře</a:t>
            </a:r>
          </a:p>
          <a:p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val="313886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Povinnosti sestry před očkováním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363272" cy="4997152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dodržovat zásady správného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 – bezpečnostní a hygienické standardy.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Musí znát správné očkovací postupy. 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Musí znát výjimky a zvláštnosti v doporučení po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 (např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vhodnost podání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paracetamolu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 očkováním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meningokokovou vakcínou B u kojenců a batolat mladších 2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let).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Musí znát správné rozestupy mezi jednotlivými očkováními (živé, neživé vakcíny..).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97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Povinnosti sestry před očkováním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363272" cy="4925144"/>
          </a:xfrm>
        </p:spPr>
        <p:txBody>
          <a:bodyPr>
            <a:normAutofit fontScale="850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Musí znát rozdílnosti v očkování živých a neživých vakcín stran reakcí po očkování, nástup možných reakcí v časovém rozmezí. Správná edukace rodičů. </a:t>
            </a:r>
          </a:p>
          <a:p>
            <a:pPr lv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Znát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očkovací schémata dle věku dítěte a podle nich zvát rodiče s dětmi k očkování do ambulance.</a:t>
            </a:r>
          </a:p>
          <a:p>
            <a:pPr lv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očkováním velmi úzce souvisí i starost o očkovací látky, jejich uložení,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dodržení chladového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řetěžce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kontrola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expirace, znalost likvidace a znehodnocení poškozené nebo prošlé očkovací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látky. </a:t>
            </a:r>
          </a:p>
          <a:p>
            <a:pPr lv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Dohlíží také na správné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včasné objednávání očkovacích látek do ordinace.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59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Eliminace bolesti a strachu před očkováním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507288" cy="49971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Sestra dbá na co nejmenší bolestivost 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ojedinělých případech lze navrhnout mamince, již před plánovaným očkováním v ambulanci pediatra, možnost použití anestetického krému EMLA, který se používá na kůži k vyvolání dočasného znecitlivění v místě, kam je nanesen. Krém se jako lehký film nanáší na neporušenou pokožku v místě vpichu cca 15-20 minut před vlastní aplikací. Zmírní se tímto také stres maminky, kterou musíme využít jako pomocníka při aplikaci injekce. Rutinní užití tohoto krému ale není na místě.</a:t>
            </a:r>
          </a:p>
        </p:txBody>
      </p:sp>
    </p:spTree>
    <p:extLst>
      <p:ext uri="{BB962C8B-B14F-4D97-AF65-F5344CB8AC3E}">
        <p14:creationId xmlns:p14="http://schemas.microsoft.com/office/powerpoint/2010/main" val="44775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Eliminace bolesti a strachu před očkováním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91264" cy="4925144"/>
          </a:xfrm>
        </p:spPr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Lze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užít také techniky šidítka, které je možno před aplikací lehce namočit do 5-10% glukózy, nebo lze využít mateřského mléka a nakapat jej na šidítko.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Máma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může přistoupit i ke kojení dítěte při očkování. Vše je na dohodě a možnostech každého jednotlivce a znalostech a dovednostech sestry. K odvedení pozornosti lze využít hlučnější hračky, chrastítka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Podporujeme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aby s dítětem zůstala maminka a snažila se odvést pozornost dítěte od výkonu a držela dítě v žádoucí poloze tak, abychom co nejvíce eliminovali možné svalové napětí v místě vpichu.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04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Místa aplikace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injekcí</a:t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363272" cy="49251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Místa aplikace i.m. injekcí  se u kojenců liší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Musculus gluteus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maximus, m. medius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u dětí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nepoužívá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Tento sval se formuje a sílí až chůzí, je tedy málo vyvinutý a hrozí riziko poranění nervus ischiadicus (sedací nerv).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vpichu i.m. injekce u kojenců a batolat do 18 měsíce věku volíme pouze do stehna musculus quadriceps femoris (čtyřhlavý sval stehenní) jehož součástí je m. vastus lateralis - boční, postranní sval. Tento sval obaluje vnější stranu femuru a je nejvhodnějším místem aplikace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419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Místa aplikace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injekcí, pravidla pro aplikaci</a:t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dětí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 18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měsíců lze dle jejich svalové hmoty a kvality podkoží aplikovat i.m. injekce do svalu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pažního (m. triceps brachii, deltový sval)</a:t>
            </a:r>
          </a:p>
          <a:p>
            <a:pPr lv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18 měsíců (2let) aplikuje i.m. injekci do stehna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Chodidlo při aplikaci očkovací látky do stehna je ve vnitřní rotaci. Eliminace svalového napětí. 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Relaxace svalu.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vpichu musí být bez kožních defektů, ekzému, zánětu a podobně.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Střídat místa vpichu (L nožka x P nožka).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14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postup aplikace očkovací látky do svalu</a:t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91264" cy="499715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Mytí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rukou, dezinfekce rukou. 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pomůcek na tácek – jehly, očkovací látka, ev. stříkačka, dezinfekce na kůži, čtverečky buničiny, lepítko, emitní miska. 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 očkováním sestra překontroluje správnost očkovací látky, název vakcíny, zda nevykazuje nějaké změny, které by svědčily pro změnu kvality.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Zkontroluje expirační dobu, ověří dávku vakcíny a dle potřeby očkovací látku naředí roztokem daným výrobcem, který je součástí očkovací látky. Ve většině případů je očkovací látka již připravena k okamžitému použití.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Zkontroluje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dokumentaci a ordinace lékaře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Identifikuje dítě dotazem rodičů dítěte.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76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260648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postup aplikace očkovací látky do svalu</a:t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91264" cy="4925144"/>
          </a:xfrm>
        </p:spPr>
        <p:txBody>
          <a:bodyPr>
            <a:normAutofit fontScale="77500" lnSpcReduction="20000"/>
          </a:bodyPr>
          <a:lstStyle/>
          <a:p>
            <a:pPr lvl="0"/>
            <a:endParaRPr lang="cs-CZ" dirty="0" smtClean="0"/>
          </a:p>
          <a:p>
            <a:pPr lv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samotnou aplikací je vhodné ponechat vakcínu pár minut při pokojové teplotě. Lze ji také na pár minut zahřát v dlaních, aby se ohřála na tělesnou teplotu a předešlo se tak možným reakcím v důsledku aplikace chladné vakcíny. 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Lehce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protřepe nebo promísí obsah lahvičky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 očkovací látkou, nebo předplněnou injekční stříkačku tak, abychom zajistili homogenní suspenzi. 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očkovací látku (originální) nasadí sterilní jehlu vhodné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velikosti (bývá součásti balení).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Dbá na metodu suché jehly – vypuzení bublin ze stříkačky, ale zachování suché jehly. Popřípadě jehlu opět vymění.  Eliminujeme množství lokálních nežádoucích reakcí a případnou inaktivaci očkovací látky dezinfekcí.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2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21825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Aplikace i.m a s.c. injekcí u kojenců a batolat - očkování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2348881"/>
            <a:ext cx="8229600" cy="3777283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Petra Šimánková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3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postup aplikace očkovací látky do svalu</a:t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435280" cy="49971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případě nutného nasátí očkovací látky z lahvičky nasaje tuto sterilní jehlou a stříkačkou po dezinfekci gumové zátky a sterilně vymění jehlu za jehlu čistou k aplikaci. 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Lahvičku po očkovací látce nechává na tácku s pomůckami –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jsou zde štítky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zalepení do dokumentace.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Dítě napolohuje do vhodné polohy na vyšetřovacím lůžku, určí si vhodné místo k aplikaci buď na záda,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nebo uloží dítě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náručí matky tak, aby místo vpichu bylo volně přístupné pro aplikaci. Spolupráce s maminkou je důležitá.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Opětovně dotazem identifikuje dítě a nahlas oznámí lékaři druh očkovací látky, jež bude aplikovat dítěti.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6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3552" y="332656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postup aplikace očkovací látky do svalu</a:t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Zrakem a palpací zhodnotí místo vpichu. Provede dezinfekci místa vpichu –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nutné nechat zaschnout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U kojenců a batolat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aplikujeme pod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úhlem 45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stupňů - ne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nižší, nebo 60 stupňů dle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hutnosti podkoží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Nutný je přechod jehly až do svalu.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dětí s dostatečným množstvím tukové tkáně a vyšší svalové hmoty lze aplikovat pod úhlem 90 st. Nožka je mírně ohnutá v kolínku a palec, koleno a kyčel jsou mírně otočeny dovnitř. Eliminace svalového napětí.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55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 aplikace očkovací látky do svalu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aplikaci intramuskulárních injekcí u dětí se tvoří řasa.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vpravení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jehly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svalu provede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aspiraci - při objevení krve ve stříkačce je nutné injekci přerušit a najít jiné místo vpichu. Nutné je také použít novou dávku vakcíny a postup opakovat.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Očkovací látku sestra aplikuje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přiměřeně pomalu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během aplikace nehýbe se stříkačkou, aby nedošlo k 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poškození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 zalomení jehly. Maminka pevně drží dítě – nebezpečí nenadálého pohybu!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96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postup aplikace očkovací látky do svalu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ukončení aplikace sestra za pomocí suchého čtverečku vyjme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jehlu ze svalu,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překryje místo vpichu čtverečkem, lehce na pár sekund tlakem působí na místo vpichu a nakonec přelepí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místo vpichu leukoplastí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Provede záznam o očkování do zdravotní dokumentace a očkovacího průkazu (štítky z očkovacích látek obsahují číslo šarže)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40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Správná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velikosti jehly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Lze využít jehly v originálním balení očkovací látky s ohledem na svalovou sílu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dítěte (oranžová jehla)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Pozor na krátkou jehlu - roztok se nedostane do hloubky svalu, ale jen do tukové vrstvy, kde může dojít ke komplikacím (absces). Po několika dnech je místo bolestivé, zarudlé a teplé.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Naopak příliš dlouhá jehla u dětí s nízkou tloušťkou svalové hmoty nebo s nízkým tukovým polštářem hrozí nabodnutí kosti.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98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etra\Desktop\138967750_155394676144985_6224976196691108228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2" y="1988840"/>
            <a:ext cx="6552000" cy="446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Priorix - předplněná inj. stříkačka rozpouštědlem, ampulka s práškem a 2 jehly</a:t>
            </a:r>
          </a:p>
        </p:txBody>
      </p:sp>
    </p:spTree>
    <p:extLst>
      <p:ext uri="{BB962C8B-B14F-4D97-AF65-F5344CB8AC3E}">
        <p14:creationId xmlns:p14="http://schemas.microsoft.com/office/powerpoint/2010/main" val="22458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Hexacima - naplněná inj. stříkačka s dvěma typy jehel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5" name="Picture 7" descr="C:\Users\Petra\Desktop\139204223_126847335935893_6638574961643738127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48" y="1628800"/>
            <a:ext cx="6151438" cy="46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73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Infanrix –hexa – předplněná stříkačka rozpouštědlem ampulka s práškem a jehly</a:t>
            </a:r>
          </a:p>
        </p:txBody>
      </p:sp>
      <p:pic>
        <p:nvPicPr>
          <p:cNvPr id="4098" name="Picture 2" descr="C:\Users\Petra\Desktop\139304995_1402885470053228_5994725021139198739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816" y="1700809"/>
            <a:ext cx="3348000" cy="4449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38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Prevenar 13 – stříkačka s očkovací látkou a jehla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Petra\Desktop\138836968_409444010276050_4194164743538064471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664" y="1700808"/>
            <a:ext cx="6199496" cy="46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38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Subkutánní aplikace očkovací látky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Subkutánní aplikací je aplikace léčiva do podkoží. Tento způsob volíme u očkovací látky Priorix, kterou se očkují děti od 1 roku věku.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Lze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 podat i i.m., ale s.c. přístup je přístupem častějším a metodou první volby i dle výrobce.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Nejvhodnější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doporučený přístup aplikace je do vnější strany horní části nedominantní paže v oblasti tříhlavého pažního svalu – m. triceps brachii, nebo v oblasti svalu deltového.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Jsou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vhodná místa především pro jejich blízkost k mízním axilárním uzlinám a jejich včasnou aktivaci.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4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 –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vakcinace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velmi zjednodušeně řečeno stav, kdy se zdravý organismus umělou cestou např. i.m, s.c. nebo perorální, záměrně setká s fragmentem mikrobu, nebo oslabeným či umrtveným mikrobem samotným a na základě tohoto setkání se imunitní systém člověka naučí rozpoznávat příslušné antigeny a očkovaný by tak měl být chráněn před nákazou nebo alespoň před vážným průběhem onemocnění v případě, že se setká s původcem onemocnění.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56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Subkutánní aplikace očkovací látky </a:t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363272" cy="499715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Zásady pro aplikaci subkutánní injekce jsou stejné jako při aplikaci intramuskulární, dítě je očkováno výhradně na klíně rodiče či druhé osoby.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Matka si posadí dítě na klín a jeho nožky lehce zasune mezi své kolena – eliminace nenadálého pohybu nohou.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Drží dítě jednou rukou za očkovanou paži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Tato končetina je pokrčená v lokti a položena na bříško dítěte.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aplikaci s.c. injekce však sestra utvoří kožní řasu tak, aby jehla nepronikla do svalu a vpich se provedl pod úhlem cca 45 stupňů a to přísně subkutánně.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3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Subkutánní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aplikace očkovací látky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místě je výběr vhodné jehly, která často bývá součást balení (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oranžová, kratší).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Není nutné provádět aspiraci a lze ihned očkovací látku aplikovat.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aplikaci jehlu vyjmeme z podkoží za pomoci suchého čtverečku a místo vpichu přelepí.   </a:t>
            </a:r>
          </a:p>
          <a:p>
            <a:pPr lv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očkování není vhodné masírovat, či tlačit místo vpichu jako při přístupu do svalu.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91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Režim po očkování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435280" cy="5069160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Maminky jsou upozorněny sestrou na dobu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minut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 kterou je nutné setrvat v čekárně lékaře z důvodu možné akutní alergické reakce na očkování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Je zde pod dohledem zdravotníků.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3 dny je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 dítě doporučen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klidovější režim stran fyzické zátěže, pobytu na slunci, cestování a jiným zatěžujícím situacím. Máma je upozorněna na nutnost podání antipyretik ve formě čípků nebo sirupu a to v lékařem zvolené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dávce při ↑ TT nad 38°C.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10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Režim po očkování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Rodiče jsou edukováni o možnostech reakcí po očkování a upozorněni na včasnou návštěvu ordinace v případě nejasností či bouřlivých reakcí.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Sestra připomene rodičům možné rozdílnosti v časnosti nástupu případné ↑TT. Po očkování neživou očkovací látku nastupuje teplota od 1 -3 dne. V případě živé očkovací látky je doba možného nástupu teploty a jiných lokálních či celkových reakcí  6 -12 den.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05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Režim po očkování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Nežádoucí účinky, o kterých rodiče musí vědět, jsou také reakce lokální například erytém, proteplení místa vpichu, bolestivost v místě vpichu a reakce systémové – zvýšená teplota až horečka, neklid, apatie,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plačtivost ale také některé příznaky související s onemocněním, proti kterému bylo dítě očkováno – svědivá kožní vyrážka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apod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392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Faktory úspěšného </a:t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</a:t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Správná imunitní odpověď dítěte na vpravenou očkovací látku závisí na mnoha faktorech. 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Patří mezi ně: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Správná aplikace -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správný postup, dodržení všech bezpečnostních a hygienických zásad </a:t>
            </a:r>
          </a:p>
          <a:p>
            <a:pPr lv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Aplikace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očkovací látky ve správný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 (kojenec, batole, předškolní věk..)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Výběr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vhodné vakcíny vzhledem k věku jedince, jeho imunitnímu stavu 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kontraindikacím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Sestra v procesu očkování dětí hraje významnou roli.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8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5560" y="260648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Legislativa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 očkování vychází z doporučení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odborných společností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(Národní imunizační komise – NIKO, odborné společnosti ČLS JEP), očkovacích schémat a pokynů uvedených v 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(oficiální dokument - Statistická regulace procesu).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Plánování, organizace a kontrola očkování dětí spadá pod orgán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ochrany veřejného zdraví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 prováděno především pediatry. Povinné očkování je hrazeno státem. Je prováděno celoplošně u dětí v určitém věku a ve stanovených časových intervalech.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Existují zákonné a podzákonné normy a vyhlášky, kterými je očkování v naší zemi regulováno (vyhláška č. 537/2006 Sb., o očkování a infekčních nemocech, zákon o ochraně veřejného zdraví č. 258/2000 Sb.)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84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Aplikace i.m a s.c. injekcí u kojenců a batolat - očkování</a:t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kojenců a batolat se nejčastěji  setkáváme s i.m a s.c. injekcí v souvislosti  právě s očkováním – aplikace vakcíny - látky ve vodném roztoku 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Celkové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množství aplikovaného roztoku (očkovací látky) není větší než 0,5 ml.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54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Povinné očkování dětí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ČR děti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raném věku podléhají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povinnému očkování vůči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6ti nemocem: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záškrtu (diftérie)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černému kašli (pertusi)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tetanu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žloutence typu B (hepatitidě)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přenosné dětské obrně (poliomyelitidě)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chorobám vyvolaným bakterií Haemophilus influenze 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96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7528" y="332656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Povinné očkování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363272" cy="49251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Proti těmto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nemocem se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naší zemi očkují děti od 9 týdne. 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znamená, že dítě musí mít 8 týdnů a minimálně 1 den.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Očkovací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látka se nazývá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HEXACIMA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(INFANRIX-HEXA – děti nezralé pod 37 týden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probíhá ve schématu 2+1, nebo 3+1 u dětí předčasně narozených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 přeočkování je v 5ti letech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(záškrt, tetanus, černý kašel)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75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Povinné očkování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povinné očkování se v ČR provádí proti: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Spalničkám, zarděnkám a příušnicím </a:t>
            </a:r>
          </a:p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(morbilli, rubeola, parotitis)  MMR – PRIORIX</a:t>
            </a:r>
          </a:p>
          <a:p>
            <a:pPr lvl="0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Očkuje se od roku věku dítěte do doporučených 18 měsíců. </a:t>
            </a:r>
          </a:p>
          <a:p>
            <a:pPr lvl="0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přeočkování posilovací dávkou je v 5 letech věku dítěte.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593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purl.org/dc/terms/"/>
    <ds:schemaRef ds:uri="79b7b8bb-93ec-47cc-a1d6-47c5928ac23a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89332cfc-b023-4904-b12a-69ce444ff898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2415</Words>
  <Application>Microsoft Office PowerPoint</Application>
  <PresentationFormat>Širokoúhlá obrazovka</PresentationFormat>
  <Paragraphs>150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Motiv Office</vt:lpstr>
      <vt:lpstr>Motiv systému Office</vt:lpstr>
      <vt:lpstr>Základní ošetřovatelské postupy</vt:lpstr>
      <vt:lpstr>Aplikace i.m a s.c. injekcí u kojenců a batolat - očkování</vt:lpstr>
      <vt:lpstr> Očkování </vt:lpstr>
      <vt:lpstr> Faktory úspěšného  očkování </vt:lpstr>
      <vt:lpstr>Legislativa v ČR</vt:lpstr>
      <vt:lpstr> Aplikace i.m a s.c. injekcí u kojenců a batolat - očkování </vt:lpstr>
      <vt:lpstr>Povinné očkování dětí v ČR</vt:lpstr>
      <vt:lpstr>Povinné očkování </vt:lpstr>
      <vt:lpstr>Povinné očkování </vt:lpstr>
      <vt:lpstr>Nepovinné očkování</vt:lpstr>
      <vt:lpstr>Záznam o očkování</vt:lpstr>
      <vt:lpstr>Povinnosti sestry před očkováním</vt:lpstr>
      <vt:lpstr>Povinnosti sestry před očkováním</vt:lpstr>
      <vt:lpstr> Eliminace bolesti a strachu před očkováním </vt:lpstr>
      <vt:lpstr>Eliminace bolesti a strachu před očkováním</vt:lpstr>
      <vt:lpstr> Místa aplikace i.m. injekcí </vt:lpstr>
      <vt:lpstr> Místa aplikace i.m. injekcí, pravidla pro aplikaci </vt:lpstr>
      <vt:lpstr> Vlastní postup aplikace očkovací látky do svalu </vt:lpstr>
      <vt:lpstr> Vlastní postup aplikace očkovací látky do svalu </vt:lpstr>
      <vt:lpstr> Vlastní postup aplikace očkovací látky do svalu </vt:lpstr>
      <vt:lpstr> Vlastní postup aplikace očkovací látky do svalu </vt:lpstr>
      <vt:lpstr> Vlastní postup aplikace očkovací látky do svalu </vt:lpstr>
      <vt:lpstr>Vlastní postup aplikace očkovací látky do svalu</vt:lpstr>
      <vt:lpstr> Správná velikosti jehly </vt:lpstr>
      <vt:lpstr>Priorix - předplněná inj. stříkačka rozpouštědlem, ampulka s práškem a 2 jehly</vt:lpstr>
      <vt:lpstr>Hexacima - naplněná inj. stříkačka s dvěma typy jehel</vt:lpstr>
      <vt:lpstr>Infanrix –hexa – předplněná stříkačka rozpouštědlem ampulka s práškem a jehly</vt:lpstr>
      <vt:lpstr>Prevenar 13 – stříkačka s očkovací látkou a jehla </vt:lpstr>
      <vt:lpstr> Subkutánní aplikace očkovací látky  </vt:lpstr>
      <vt:lpstr> Subkutánní aplikace očkovací látky  </vt:lpstr>
      <vt:lpstr> Subkutánní aplikace očkovací látky  </vt:lpstr>
      <vt:lpstr>Režim po očkování</vt:lpstr>
      <vt:lpstr>Režim po očkování</vt:lpstr>
      <vt:lpstr>Režim po očkování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Jiří Zemánek</cp:lastModifiedBy>
  <cp:revision>5</cp:revision>
  <dcterms:created xsi:type="dcterms:W3CDTF">2020-07-28T16:37:17Z</dcterms:created>
  <dcterms:modified xsi:type="dcterms:W3CDTF">2021-02-20T22:23:43Z</dcterms:modified>
</cp:coreProperties>
</file>