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19"/>
  </p:notesMasterIdLst>
  <p:sldIdLst>
    <p:sldId id="262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774B5B3E-6588-4415-A296-C060C36C83EB}">
          <p14:sldIdLst>
            <p14:sldId id="262"/>
          </p14:sldIdLst>
        </p14:section>
        <p14:section name="Oddíl bez názvu" id="{08E01E42-2035-465B-9961-DFA7213F219A}">
          <p14:sldIdLst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9F1DE9-1581-4716-AAC3-E5BD8B83EB14}" v="55" dt="2020-07-28T16:17:33.2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54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16D20E-6966-404F-B4E9-822E2F5EEDE6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2E4A1B-2040-4AEB-AAD6-963AE57117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0013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50E480-E183-493E-9CC5-CB426F041BE6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1345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829F50-7ED2-4F5C-9C89-97EC7199B6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645F893-0AA4-4A14-A4F1-A674BC514C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8F76157-97D2-4A9D-B757-5DDF75784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C25CD4C-18DE-4E48-8CBB-6E6AB1857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1AFC9C0-9C94-4C4F-8827-1CEEAD71D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0019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37DF29-BEA5-49D9-8022-732212CE2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BB92669-2C0F-40E0-82B5-169F48284F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9EF16A6-179C-4CC0-B872-7CCE8F8B6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CB5C89A-86C4-47E7-86BB-475D1D219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8D9217-33AF-4181-B5FD-8A0349954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8207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9C7C2B7-4E53-4E8E-A5A0-18A4FB0BC1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FF98D16-6896-4ED6-A2FB-E007044270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E2CDB75-80BD-4338-95DC-5FD65B3A6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5D36148-84AF-4B28-9286-CF84FD4FE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5E974D4-4C4A-4352-BF4E-E95A14C0E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79771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7" name="Rectangle 46"/>
          <p:cNvSpPr/>
          <p:nvPr/>
        </p:nvSpPr>
        <p:spPr>
          <a:xfrm>
            <a:off x="6198795" y="-21511"/>
            <a:ext cx="46736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1154" y="2708476"/>
            <a:ext cx="4417807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11154" y="4421081"/>
            <a:ext cx="4413071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18325" y="1516829"/>
            <a:ext cx="28448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761A578-6C3F-4B89-8D62-215AD800C6A5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1360" y="5719967"/>
            <a:ext cx="3775456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98795" y="5719967"/>
            <a:ext cx="858221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705976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20450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194" y="2900830"/>
            <a:ext cx="8849957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8194" y="4267201"/>
            <a:ext cx="8849956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38846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89888" y="2313432"/>
            <a:ext cx="4559808" cy="349300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313431"/>
            <a:ext cx="4559808" cy="349300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7734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2815" y="2316009"/>
            <a:ext cx="407619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961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2450" y="2316010"/>
            <a:ext cx="4074289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13672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83343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91665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7" name="Rectangle 56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7859" y="856527"/>
            <a:ext cx="4120587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9777" y="2657435"/>
            <a:ext cx="4406096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5456" y="4136994"/>
            <a:ext cx="4398379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025433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0AD462-FCD7-4432-8908-474A1991C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9FA506-E846-4A05-82B8-276508A397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D77032D-5C9E-4501-A466-8F4975A85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1285F5E-2943-4127-87E0-83E5C0294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2C98696-9500-4644-8382-27AB9FA17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76620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1" name="Rectangle 10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2" name="Rectangle 101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5" name="Rectangle 104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2565" y="2660904"/>
            <a:ext cx="4401312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0278" y="693795"/>
            <a:ext cx="4479497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2841" y="4133089"/>
            <a:ext cx="4400764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83913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0749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1030147"/>
            <a:ext cx="1979271" cy="4780344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4395" y="1030147"/>
            <a:ext cx="7231605" cy="478034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7553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DAA5FC-60DA-4D1B-8FB8-701029BB2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559A429-68A0-4EC8-A68E-5101A797E5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E54D00F-C328-4C18-8AD1-3332B3F52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A196EAB-724F-4163-AE18-16F847123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80C3C74-E256-49C4-8403-38C29B433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5511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BFEBFF-97EA-4BA8-AA78-1A65231B0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8B9858-16EC-41C0-B99E-BAC1E0F68D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1546F93-757C-4A5F-BFA9-267269349C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3CEBF69-3F59-41F2-8C87-4669AB982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D1061C5-0C31-4462-A06D-E8F7F13AC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5E75A3E-A873-47D7-BF14-1D255A6FB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8720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86115F-A90C-47EA-9B46-C32B2F7CA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F8F37F5-0A3B-4CE5-8723-36DC48314F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29338CD-15E4-4525-A9E7-B65E7501C2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B4D3BE4-A9CB-46E7-BC74-0D9D52AE3F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7E0406C-C7CA-4090-9ED5-6E5B73F668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5FA607D-0388-44BB-9C08-163DB0966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6A93DB0-CF96-4466-ACD4-5588B8D43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11D7395-5A7D-4ED3-82E0-1F8FFC040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0418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D66A69-339A-4DDD-AE11-BF9FEECD1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359AE74-3D48-43D9-8806-EDDA8CD89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79F39B7-19AA-4849-85B5-9FE2CE6DF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8CE5189-DCFE-462C-B46C-731B1AC79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9272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D0D004A-8832-48AE-81AB-DBAAFC937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79B0C14-E5E8-4B22-9D17-ED278C009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5847D63-B091-4889-9EEA-7E2547F93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0715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27A680-B4BD-4182-A2A9-5ECEF3EE5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CE82C4-C993-4EE0-889A-A6B4A7FDF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CBEDD0E-A6DB-4D53-9581-C34E624A71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0E15089-069E-4C8C-9E2D-732A70277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56F8CDF-1520-41DF-8396-9D63AFF4B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E6F2517-2447-4924-AF80-468D2F110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948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967F66-1E60-4CA5-A2F2-5643E7890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AAF4415-69E9-4F16-AAEC-3BCFA9A5E8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C484FA3-A08D-43CB-B6EF-4EEE9810AD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0B71CE8-AB32-4A3F-A92D-806ED2D63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6CD16E1-FF5E-44E5-8422-6E2ED8696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AEBC466-4215-46A3-8D6C-5C7594895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7223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9958EC0-D306-4B95-83A3-2F9EA309B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3BD37A7-0101-4B25-AB29-AE3EB7BF3D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331329C-B1E3-481F-A8C1-41A6D4AB68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F5B8D-2B12-4C6F-8C22-D201E90FF82E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89E9A87-F44E-4650-AD79-40880D600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D83AA30-152E-4EF6-922B-4F7CFD3957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007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406400" y="0"/>
            <a:ext cx="13243109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609600" y="333488"/>
            <a:ext cx="109728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0" name="Rectangle 69"/>
          <p:cNvSpPr/>
          <p:nvPr/>
        </p:nvSpPr>
        <p:spPr>
          <a:xfrm>
            <a:off x="6081656" y="-21511"/>
            <a:ext cx="4905488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1" name="Rectangle 7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1323" y="2323652"/>
            <a:ext cx="9036423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96517" y="22449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761A578-6C3F-4B89-8D62-215AD800C6A5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88597" y="5852161"/>
            <a:ext cx="46695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98795" y="224492"/>
            <a:ext cx="1776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1885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A4813E-51ED-4012-8D78-821F6D57A5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39505"/>
            <a:ext cx="9144000" cy="1366202"/>
          </a:xfrm>
        </p:spPr>
        <p:txBody>
          <a:bodyPr>
            <a:normAutofit/>
          </a:bodyPr>
          <a:lstStyle/>
          <a:p>
            <a:r>
              <a:rPr lang="cs-CZ" sz="4000" smtClean="0"/>
              <a:t>Komunikace </a:t>
            </a:r>
            <a:r>
              <a:rPr lang="cs-CZ" sz="4000" dirty="0" smtClean="0"/>
              <a:t>ve zdravotnictví</a:t>
            </a:r>
            <a:endParaRPr lang="cs-CZ" sz="40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A11FA9A-F513-4EE6-B798-6DC506ADAA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90758"/>
            <a:ext cx="9144000" cy="1655762"/>
          </a:xfrm>
        </p:spPr>
        <p:txBody>
          <a:bodyPr/>
          <a:lstStyle/>
          <a:p>
            <a:r>
              <a:rPr lang="cs-CZ" dirty="0" smtClean="0"/>
              <a:t>CZ.02.2.69/0.0/0.0/16_015/0002400</a:t>
            </a:r>
            <a:endParaRPr lang="cs-CZ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dirty="0"/>
              <a:t>ROZVOJ VZDĚLÁVÁNÍ NA SLEZSKÉ </a:t>
            </a:r>
            <a:r>
              <a:rPr lang="cs-CZ" dirty="0" smtClean="0"/>
              <a:t>UNIVERZITĚ V OPAVĚ</a:t>
            </a:r>
            <a:endParaRPr lang="cs-CZ" dirty="0"/>
          </a:p>
        </p:txBody>
      </p:sp>
      <p:pic>
        <p:nvPicPr>
          <p:cNvPr id="4" name="Obrázek 3" descr="Logolink_OP_VVV_hor_barva_cz">
            <a:extLst>
              <a:ext uri="{FF2B5EF4-FFF2-40B4-BE49-F238E27FC236}">
                <a16:creationId xmlns:a16="http://schemas.microsoft.com/office/drawing/2014/main" id="{D3ECA9CD-610B-49AA-97ED-30168794AFF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2400" y="294640"/>
            <a:ext cx="9702800" cy="2301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9898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C36917-DA4B-42F5-9B09-F11B74B2F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819990"/>
          </a:xfrm>
        </p:spPr>
        <p:txBody>
          <a:bodyPr/>
          <a:lstStyle/>
          <a:p>
            <a:r>
              <a:rPr lang="cs-CZ" b="1" dirty="0"/>
              <a:t>POSTUROLOGIE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E66AECF-C23F-47AE-A01B-583055CE78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1323" y="1960776"/>
            <a:ext cx="9036423" cy="3871854"/>
          </a:xfrm>
        </p:spPr>
        <p:txBody>
          <a:bodyPr/>
          <a:lstStyle/>
          <a:p>
            <a:r>
              <a:rPr lang="cs-CZ" b="1" dirty="0"/>
              <a:t>Poloha, kterou člověk zaujímá v sociální interakci do jisté míry vyjadřuje je celkový postoj, psychický stav, momentální rozpoložení, vztah k druhé osobě.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EB5CF9BA-4E23-436A-A4E7-ADB9C89687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1866" y="4087261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6007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6F9772-5171-488B-AC9D-0F0932282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cap="all" dirty="0"/>
              <a:t>Paralingvistika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8B39E45-6715-4C3B-9736-8947D859AC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akustické neverbální projevy</a:t>
            </a:r>
          </a:p>
          <a:p>
            <a:r>
              <a:rPr lang="cs-CZ" b="1" i="1" dirty="0"/>
              <a:t>hlasové dimenze – t</a:t>
            </a:r>
            <a:r>
              <a:rPr lang="cs-CZ" b="1" dirty="0"/>
              <a:t>ón, výška hlasu, barva hlasu, dynamika akustického projevu</a:t>
            </a:r>
          </a:p>
          <a:p>
            <a:r>
              <a:rPr lang="cs-CZ" b="1" dirty="0"/>
              <a:t>rychlost, tempo</a:t>
            </a:r>
          </a:p>
          <a:p>
            <a:r>
              <a:rPr lang="cs-CZ" b="1" dirty="0"/>
              <a:t>přestávky v řeči, odmlčení se, </a:t>
            </a:r>
          </a:p>
          <a:p>
            <a:r>
              <a:rPr lang="cs-CZ" b="1" dirty="0"/>
              <a:t>chyby v řeči – opomenutí, přeřeknutí, zakoktání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88083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cap="all" dirty="0">
                <a:solidFill>
                  <a:srgbClr val="00B050"/>
                </a:solidFill>
              </a:rPr>
              <a:t>Komunikační technika    </a:t>
            </a:r>
            <a:r>
              <a:rPr lang="cs-CZ" b="1" u="sng" cap="all" dirty="0">
                <a:solidFill>
                  <a:srgbClr val="00B050"/>
                </a:solidFill>
              </a:rPr>
              <a:t>s o f t e n</a:t>
            </a:r>
            <a:r>
              <a:rPr lang="cs-CZ" b="1" cap="all" dirty="0">
                <a:solidFill>
                  <a:srgbClr val="00B050"/>
                </a:solidFill>
              </a:rPr>
              <a:t/>
            </a:r>
            <a:br>
              <a:rPr lang="cs-CZ" b="1" cap="all" dirty="0">
                <a:solidFill>
                  <a:srgbClr val="00B050"/>
                </a:solidFill>
              </a:rPr>
            </a:br>
            <a:endParaRPr lang="cs-CZ" b="1" cap="all" dirty="0">
              <a:solidFill>
                <a:srgbClr val="00B050"/>
              </a:solidFill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cs-CZ" b="1" dirty="0"/>
              <a:t>doporučené způsoby vedení nonverbální komunikace </a:t>
            </a:r>
          </a:p>
          <a:p>
            <a:pPr>
              <a:lnSpc>
                <a:spcPct val="150000"/>
              </a:lnSpc>
            </a:pPr>
            <a:r>
              <a:rPr lang="cs-CZ" b="1" dirty="0"/>
              <a:t>smile-úsměv,</a:t>
            </a:r>
          </a:p>
          <a:p>
            <a:pPr>
              <a:lnSpc>
                <a:spcPct val="150000"/>
              </a:lnSpc>
            </a:pPr>
            <a:r>
              <a:rPr lang="cs-CZ" b="1" dirty="0"/>
              <a:t>open </a:t>
            </a:r>
            <a:r>
              <a:rPr lang="cs-CZ" b="1" dirty="0" err="1"/>
              <a:t>posture</a:t>
            </a:r>
            <a:r>
              <a:rPr lang="cs-CZ" b="1" dirty="0"/>
              <a:t> – otevřený postoj, </a:t>
            </a:r>
          </a:p>
          <a:p>
            <a:pPr>
              <a:lnSpc>
                <a:spcPct val="150000"/>
              </a:lnSpc>
            </a:pPr>
            <a:r>
              <a:rPr lang="cs-CZ" b="1" dirty="0"/>
              <a:t>forvard </a:t>
            </a:r>
            <a:r>
              <a:rPr lang="cs-CZ" b="1" dirty="0" err="1"/>
              <a:t>lean</a:t>
            </a:r>
            <a:r>
              <a:rPr lang="cs-CZ" b="1" dirty="0"/>
              <a:t> – naklonění, sklon k pac. </a:t>
            </a:r>
          </a:p>
          <a:p>
            <a:pPr>
              <a:lnSpc>
                <a:spcPct val="150000"/>
              </a:lnSpc>
            </a:pPr>
            <a:r>
              <a:rPr lang="cs-CZ" b="1" dirty="0" err="1"/>
              <a:t>touch</a:t>
            </a:r>
            <a:r>
              <a:rPr lang="cs-CZ" b="1" dirty="0"/>
              <a:t>, tone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voice</a:t>
            </a:r>
            <a:r>
              <a:rPr lang="cs-CZ" b="1" dirty="0"/>
              <a:t> – dotyk, tónina hlasu</a:t>
            </a:r>
          </a:p>
          <a:p>
            <a:pPr>
              <a:lnSpc>
                <a:spcPct val="150000"/>
              </a:lnSpc>
            </a:pPr>
            <a:r>
              <a:rPr lang="cs-CZ" b="1" dirty="0" err="1"/>
              <a:t>eye</a:t>
            </a:r>
            <a:r>
              <a:rPr lang="cs-CZ" b="1" dirty="0"/>
              <a:t> </a:t>
            </a:r>
            <a:r>
              <a:rPr lang="cs-CZ" b="1" dirty="0" err="1"/>
              <a:t>contact</a:t>
            </a:r>
            <a:r>
              <a:rPr lang="cs-CZ" b="1" dirty="0"/>
              <a:t> – oční kontakt, </a:t>
            </a:r>
          </a:p>
          <a:p>
            <a:pPr>
              <a:lnSpc>
                <a:spcPct val="150000"/>
              </a:lnSpc>
            </a:pPr>
            <a:r>
              <a:rPr lang="cs-CZ" b="1" dirty="0" err="1"/>
              <a:t>nod</a:t>
            </a:r>
            <a:r>
              <a:rPr lang="cs-CZ" b="1" dirty="0"/>
              <a:t> – pokývnutí. </a:t>
            </a:r>
          </a:p>
        </p:txBody>
      </p:sp>
    </p:spTree>
    <p:extLst>
      <p:ext uri="{BB962C8B-B14F-4D97-AF65-F5344CB8AC3E}">
        <p14:creationId xmlns:p14="http://schemas.microsoft.com/office/powerpoint/2010/main" val="25656386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pPr algn="ctr"/>
            <a:r>
              <a:rPr lang="cs-CZ" b="1" cap="all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1222581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NEVERBÁLNÍ KOMUNIKACE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/>
              <a:t>Doc. PhDr. Yvetta Vrublová, Ph.D.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3854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NEVERBÁLNÍ 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OČNÍ  KONTAKT</a:t>
            </a:r>
          </a:p>
          <a:p>
            <a:r>
              <a:rPr lang="cs-CZ" b="1" dirty="0"/>
              <a:t>MIMIKA, OBLIČEJ</a:t>
            </a:r>
          </a:p>
          <a:p>
            <a:r>
              <a:rPr lang="cs-CZ" b="1" dirty="0"/>
              <a:t>GESTA</a:t>
            </a:r>
          </a:p>
          <a:p>
            <a:r>
              <a:rPr lang="cs-CZ" b="1" dirty="0"/>
              <a:t>VZÁJEMNÁ VZDÁLENOST</a:t>
            </a:r>
          </a:p>
          <a:p>
            <a:r>
              <a:rPr lang="cs-CZ" b="1" dirty="0"/>
              <a:t>RITUÁLY</a:t>
            </a:r>
          </a:p>
          <a:p>
            <a:r>
              <a:rPr lang="cs-CZ" b="1" dirty="0"/>
              <a:t>INTIMITA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2320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A4A9CF-A28A-4E5E-B8C8-9E0C31E8E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64088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OČNÍ KONTAKT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51385B1-4F0C-4FE5-B4B3-35F2563928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1323" y="2323652"/>
            <a:ext cx="9704025" cy="3508977"/>
          </a:xfrm>
        </p:spPr>
        <p:txBody>
          <a:bodyPr>
            <a:normAutofit/>
          </a:bodyPr>
          <a:lstStyle/>
          <a:p>
            <a:r>
              <a:rPr lang="cs-CZ" b="1" dirty="0"/>
              <a:t>tvoří základ mimoslovní komunikace</a:t>
            </a:r>
          </a:p>
          <a:p>
            <a:r>
              <a:rPr lang="cs-CZ" b="1" dirty="0"/>
              <a:t>má unikátní sociální funkci</a:t>
            </a:r>
          </a:p>
          <a:p>
            <a:r>
              <a:rPr lang="cs-CZ" b="1" dirty="0"/>
              <a:t>všímáme si  zaměření pohledů, doby trvání,  četnosti, </a:t>
            </a:r>
          </a:p>
          <a:p>
            <a:pPr marL="68580" indent="0">
              <a:buNone/>
            </a:pPr>
            <a:endParaRPr lang="cs-CZ" b="1" dirty="0"/>
          </a:p>
          <a:p>
            <a:pPr marL="68580" indent="0">
              <a:buNone/>
            </a:pP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Vzájemný střet pohledů</a:t>
            </a:r>
            <a:r>
              <a:rPr lang="cs-CZ" b="1" dirty="0"/>
              <a:t> -  vrchol neverbální komunikace,</a:t>
            </a:r>
          </a:p>
          <a:p>
            <a:pPr marL="68580" indent="0">
              <a:buNone/>
            </a:pPr>
            <a:r>
              <a:rPr lang="cs-CZ" b="1" dirty="0"/>
              <a:t> -   může být nejvřelejší formou vzájemného styku</a:t>
            </a:r>
          </a:p>
          <a:p>
            <a:pPr marL="68580" indent="0">
              <a:buNone/>
            </a:pPr>
            <a:r>
              <a:rPr lang="cs-CZ" b="1" dirty="0"/>
              <a:t>-    může být vyvrcholením negativních, nepřátelských vztahů</a:t>
            </a:r>
          </a:p>
          <a:p>
            <a:pPr marL="6858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7399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AF82F1-1307-4389-895F-D6BBF6CB5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MIMIKA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AEA0720-222E-4927-ACCA-7357A91093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1323" y="2323652"/>
            <a:ext cx="9807720" cy="3508977"/>
          </a:xfrm>
        </p:spPr>
        <p:txBody>
          <a:bodyPr>
            <a:noAutofit/>
          </a:bodyPr>
          <a:lstStyle/>
          <a:p>
            <a:r>
              <a:rPr lang="cs-CZ" sz="3200" b="1" dirty="0"/>
              <a:t> </a:t>
            </a:r>
            <a:r>
              <a:rPr lang="cs-CZ" b="1" dirty="0"/>
              <a:t>pohyby a konfigurace  svalů obličejových. </a:t>
            </a:r>
          </a:p>
          <a:p>
            <a:r>
              <a:rPr lang="cs-CZ" b="1" dirty="0"/>
              <a:t> udává vnitřní psychické stavy výrazy obličeje,</a:t>
            </a:r>
          </a:p>
          <a:p>
            <a:pPr marL="68580" indent="0">
              <a:buNone/>
            </a:pPr>
            <a:r>
              <a:rPr lang="cs-CZ" b="1" dirty="0"/>
              <a:t>    duševní stavy</a:t>
            </a:r>
          </a:p>
          <a:p>
            <a:r>
              <a:rPr lang="cs-CZ" b="1" dirty="0"/>
              <a:t> smíchu, úsměvu, pláči, zamračení </a:t>
            </a:r>
          </a:p>
          <a:p>
            <a:r>
              <a:rPr lang="cs-CZ" b="1" dirty="0"/>
              <a:t> sdělení i kulturních gest -    zdvořilostní úsměv</a:t>
            </a:r>
          </a:p>
          <a:p>
            <a:pPr marL="68580" indent="0">
              <a:buNone/>
            </a:pPr>
            <a:r>
              <a:rPr lang="cs-CZ" b="1" dirty="0"/>
              <a:t>    úklona    </a:t>
            </a:r>
          </a:p>
        </p:txBody>
      </p:sp>
    </p:spTree>
    <p:extLst>
      <p:ext uri="{BB962C8B-B14F-4D97-AF65-F5344CB8AC3E}">
        <p14:creationId xmlns:p14="http://schemas.microsoft.com/office/powerpoint/2010/main" val="1413300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FC77EE-DE9D-4B1F-BDEA-FA0869943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0132" y="857839"/>
            <a:ext cx="9937513" cy="688157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MIMICKÁ IDENTIFIKACE EMOCÍ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BC2EB3C-289A-4B87-9BAB-8D0689C9C8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cs-CZ" b="1" dirty="0"/>
              <a:t>7  základních emocí</a:t>
            </a:r>
            <a:r>
              <a:rPr lang="cs-CZ" dirty="0"/>
              <a:t> ve výrazu obličeje:</a:t>
            </a:r>
          </a:p>
          <a:p>
            <a:r>
              <a:rPr lang="cs-CZ" b="1" i="1" dirty="0"/>
              <a:t>Štěstí – neštěstí</a:t>
            </a:r>
            <a:endParaRPr lang="cs-CZ" b="1" dirty="0"/>
          </a:p>
          <a:p>
            <a:r>
              <a:rPr lang="cs-CZ" b="1" i="1" dirty="0"/>
              <a:t>Neočekávané překvapení – splněné očekávaní</a:t>
            </a:r>
            <a:endParaRPr lang="cs-CZ" b="1" dirty="0"/>
          </a:p>
          <a:p>
            <a:r>
              <a:rPr lang="cs-CZ" b="1" i="1" dirty="0"/>
              <a:t>Strach a bázeň – pocit jistoty</a:t>
            </a:r>
            <a:endParaRPr lang="cs-CZ" b="1" dirty="0"/>
          </a:p>
          <a:p>
            <a:r>
              <a:rPr lang="cs-CZ" b="1" i="1" dirty="0"/>
              <a:t>Radost – smutek</a:t>
            </a:r>
            <a:endParaRPr lang="cs-CZ" b="1" dirty="0"/>
          </a:p>
          <a:p>
            <a:r>
              <a:rPr lang="cs-CZ" b="1" i="1" dirty="0"/>
              <a:t>Klid – rozčilení</a:t>
            </a:r>
            <a:endParaRPr lang="cs-CZ" b="1" dirty="0"/>
          </a:p>
          <a:p>
            <a:r>
              <a:rPr lang="cs-CZ" b="1" i="1" dirty="0"/>
              <a:t>Spokojenost – nespokojenost, až znechucení</a:t>
            </a:r>
            <a:endParaRPr lang="cs-CZ" b="1" dirty="0"/>
          </a:p>
          <a:p>
            <a:r>
              <a:rPr lang="cs-CZ" b="1" i="1" dirty="0"/>
              <a:t>Zájem – nezájem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5173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1583B0-ABFB-46B8-8E58-7538E4361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320" y="1027663"/>
            <a:ext cx="9366325" cy="1206489"/>
          </a:xfrm>
        </p:spPr>
        <p:txBody>
          <a:bodyPr>
            <a:normAutofit fontScale="90000"/>
          </a:bodyPr>
          <a:lstStyle/>
          <a:p>
            <a:r>
              <a:rPr lang="cs-CZ" b="1" cap="all" dirty="0" err="1"/>
              <a:t>Gestika</a:t>
            </a:r>
            <a:r>
              <a:rPr lang="cs-CZ" b="1" cap="all" dirty="0"/>
              <a:t> - </a:t>
            </a:r>
            <a:r>
              <a:rPr lang="cs-CZ" b="1" cap="all" dirty="0" err="1"/>
              <a:t>kinezika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8C175C4-A789-4451-9BEE-A0240F238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1421" y="2337846"/>
            <a:ext cx="9366325" cy="3494783"/>
          </a:xfrm>
        </p:spPr>
        <p:txBody>
          <a:bodyPr>
            <a:normAutofit/>
          </a:bodyPr>
          <a:lstStyle/>
          <a:p>
            <a:r>
              <a:rPr lang="cs-CZ" b="1" dirty="0"/>
              <a:t>pohyby, které mají silný sdělovací účel a které doprovází slovní projev </a:t>
            </a:r>
          </a:p>
          <a:p>
            <a:r>
              <a:rPr lang="cs-CZ" b="1" dirty="0"/>
              <a:t>gesta jsou starší než verbální komunikace</a:t>
            </a:r>
          </a:p>
          <a:p>
            <a:r>
              <a:rPr lang="cs-CZ" b="1" dirty="0"/>
              <a:t>používání gest je vědomé a nevědomé</a:t>
            </a:r>
          </a:p>
          <a:p>
            <a:r>
              <a:rPr lang="cs-CZ" b="1" dirty="0"/>
              <a:t>Na gesta má vliv kultura a etnická příslušnost</a:t>
            </a:r>
          </a:p>
        </p:txBody>
      </p:sp>
    </p:spTree>
    <p:extLst>
      <p:ext uri="{BB962C8B-B14F-4D97-AF65-F5344CB8AC3E}">
        <p14:creationId xmlns:p14="http://schemas.microsoft.com/office/powerpoint/2010/main" val="37443082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56FBD2-AEC2-448A-9B23-6B18B9A36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HAPTIKA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AF36758-1584-45FA-A0D2-6D2DF907AB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Doteky</a:t>
            </a:r>
          </a:p>
          <a:p>
            <a:r>
              <a:rPr lang="cs-CZ" b="1" dirty="0"/>
              <a:t>Intimní místa</a:t>
            </a:r>
          </a:p>
          <a:p>
            <a:r>
              <a:rPr lang="cs-CZ" b="1" dirty="0"/>
              <a:t>Podmíněné kulturou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C03624F6-AFD4-4B67-84B6-3FAC53DA99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812307"/>
            <a:ext cx="2971800" cy="1533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5508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3945F0-92CD-46CF-929D-4ECD05652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cap="all" dirty="0" err="1"/>
              <a:t>Proxemika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9CDD562-6C1D-4024-BB21-EC4E6EF70B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1323" y="2323652"/>
            <a:ext cx="10109378" cy="3508977"/>
          </a:xfrm>
        </p:spPr>
        <p:txBody>
          <a:bodyPr/>
          <a:lstStyle/>
          <a:p>
            <a:r>
              <a:rPr lang="cs-CZ" b="1" dirty="0" err="1"/>
              <a:t>Proximitou</a:t>
            </a:r>
            <a:r>
              <a:rPr lang="cs-CZ" b="1" dirty="0"/>
              <a:t> se rozumí vzdálenost mezi lidmi </a:t>
            </a:r>
          </a:p>
          <a:p>
            <a:r>
              <a:rPr lang="cs-CZ" b="1" dirty="0" err="1"/>
              <a:t>Proxemika</a:t>
            </a:r>
            <a:r>
              <a:rPr lang="cs-CZ" b="1" dirty="0"/>
              <a:t> je v různých situacích různě kulturně podmíněná.</a:t>
            </a:r>
          </a:p>
          <a:p>
            <a:pPr marL="68580" indent="0">
              <a:buNone/>
            </a:pPr>
            <a:endParaRPr lang="cs-CZ" b="1" dirty="0"/>
          </a:p>
          <a:p>
            <a:pPr marL="68580" indent="0">
              <a:buNone/>
            </a:pPr>
            <a:r>
              <a:rPr lang="cs-CZ" b="1" dirty="0"/>
              <a:t>Antropolog E.T. </a:t>
            </a:r>
            <a:r>
              <a:rPr lang="cs-CZ" b="1" dirty="0" err="1"/>
              <a:t>Hall</a:t>
            </a:r>
            <a:r>
              <a:rPr lang="cs-CZ" b="1" dirty="0"/>
              <a:t> rozlišuje 3 druhy </a:t>
            </a:r>
            <a:r>
              <a:rPr lang="cs-CZ" b="1" dirty="0" err="1"/>
              <a:t>proxemických</a:t>
            </a:r>
            <a:r>
              <a:rPr lang="cs-CZ" b="1" dirty="0"/>
              <a:t> zón</a:t>
            </a:r>
          </a:p>
          <a:p>
            <a:r>
              <a:rPr lang="cs-CZ" b="1" i="1" dirty="0"/>
              <a:t>Intimní (45cm)  a osobní sféra (120cm)</a:t>
            </a:r>
            <a:endParaRPr lang="cs-CZ" b="1" dirty="0"/>
          </a:p>
          <a:p>
            <a:r>
              <a:rPr lang="cs-CZ" b="1" i="1" dirty="0"/>
              <a:t>Sociální  a konzultační sféra (1,2 – 3m) </a:t>
            </a:r>
            <a:endParaRPr lang="cs-CZ" b="1" dirty="0"/>
          </a:p>
          <a:p>
            <a:r>
              <a:rPr lang="cs-CZ" b="1" i="1" dirty="0"/>
              <a:t>Veřejná sféra 3m a více</a:t>
            </a:r>
            <a:endParaRPr lang="cs-CZ" b="1" dirty="0"/>
          </a:p>
          <a:p>
            <a:pPr marL="6858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1716385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64743D2A84CDF4BAB48D54C815D26EE" ma:contentTypeVersion="12" ma:contentTypeDescription="Vytvoří nový dokument" ma:contentTypeScope="" ma:versionID="7939e8c19e601385969536dc0bc0015a">
  <xsd:schema xmlns:xsd="http://www.w3.org/2001/XMLSchema" xmlns:xs="http://www.w3.org/2001/XMLSchema" xmlns:p="http://schemas.microsoft.com/office/2006/metadata/properties" xmlns:ns3="79b7b8bb-93ec-47cc-a1d6-47c5928ac23a" xmlns:ns4="89332cfc-b023-4904-b12a-69ce444ff898" targetNamespace="http://schemas.microsoft.com/office/2006/metadata/properties" ma:root="true" ma:fieldsID="0c455c7d887368613cfc0573370eb5a2" ns3:_="" ns4:_="">
    <xsd:import namespace="79b7b8bb-93ec-47cc-a1d6-47c5928ac23a"/>
    <xsd:import namespace="89332cfc-b023-4904-b12a-69ce444ff89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b7b8bb-93ec-47cc-a1d6-47c5928ac2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332cfc-b023-4904-b12a-69ce444ff89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3D8EA54-FCDE-4C53-BC95-F76FE7115B9B}">
  <ds:schemaRefs>
    <ds:schemaRef ds:uri="http://purl.org/dc/dcmitype/"/>
    <ds:schemaRef ds:uri="http://schemas.microsoft.com/office/2006/metadata/properties"/>
    <ds:schemaRef ds:uri="http://purl.org/dc/elements/1.1/"/>
    <ds:schemaRef ds:uri="79b7b8bb-93ec-47cc-a1d6-47c5928ac23a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89332cfc-b023-4904-b12a-69ce444ff898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F70A0AB-9693-4175-B1F9-F3BB842973A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A4CE7C3-5CD0-46C1-8B77-B8F32D0819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9b7b8bb-93ec-47cc-a1d6-47c5928ac23a"/>
    <ds:schemaRef ds:uri="89332cfc-b023-4904-b12a-69ce444ff8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372</Words>
  <Application>Microsoft Office PowerPoint</Application>
  <PresentationFormat>Širokoúhlá obrazovka</PresentationFormat>
  <Paragraphs>73</Paragraphs>
  <Slides>13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Century Gothic</vt:lpstr>
      <vt:lpstr>Times New Roman</vt:lpstr>
      <vt:lpstr>Wingdings 2</vt:lpstr>
      <vt:lpstr>Motiv Office</vt:lpstr>
      <vt:lpstr>Austin</vt:lpstr>
      <vt:lpstr>Komunikace ve zdravotnictví</vt:lpstr>
      <vt:lpstr>NEVERBÁLNÍ KOMUNIKACE</vt:lpstr>
      <vt:lpstr>NEVERBÁLNÍ  KOMUNIKACE</vt:lpstr>
      <vt:lpstr>OČNÍ KONTAKT</vt:lpstr>
      <vt:lpstr>MIMIKA</vt:lpstr>
      <vt:lpstr>MIMICKÁ IDENTIFIKACE EMOCÍ</vt:lpstr>
      <vt:lpstr>Gestika - kinezika </vt:lpstr>
      <vt:lpstr>HAPTIKA</vt:lpstr>
      <vt:lpstr>Proxemika </vt:lpstr>
      <vt:lpstr>POSTUROLOGIE</vt:lpstr>
      <vt:lpstr>Paralingvistika </vt:lpstr>
      <vt:lpstr>Komunikační technika    s o f t e n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politické vědy</dc:title>
  <dc:creator>zem0003</dc:creator>
  <cp:lastModifiedBy>Jiří Zemánek</cp:lastModifiedBy>
  <cp:revision>5</cp:revision>
  <dcterms:created xsi:type="dcterms:W3CDTF">2020-07-28T16:37:17Z</dcterms:created>
  <dcterms:modified xsi:type="dcterms:W3CDTF">2021-02-02T07:46:09Z</dcterms:modified>
</cp:coreProperties>
</file>