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4"/>
  </p:notesMasterIdLst>
  <p:sldIdLst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84F20FF-9906-4230-BE2A-DB3918A15E11}">
          <p14:sldIdLst>
            <p14:sldId id="262"/>
          </p14:sldIdLst>
        </p14:section>
        <p14:section name="Oddíl bez názvu" id="{8DC205F0-FAEB-4D17-BD27-F55FF3549497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8B6DD-1348-4C0A-8E10-2EEB2FF19537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3A6D1-EE1B-48E2-91FD-149585C1D6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06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6D2FA0-C20D-4025-B845-0B7DFFB2F96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64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7CD93-31E5-4AA6-9CC9-7605E50FF7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217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7CD93-31E5-4AA6-9CC9-7605E50FF7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96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7CD93-31E5-4AA6-9CC9-7605E50FF7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38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04666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8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914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66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518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53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92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547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0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84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87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C1C19CD-45D3-457D-9808-C81F078B71D5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EC5F75D-8268-4C6F-920D-5921E0717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94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Komunikace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E7DFE-0858-4FEC-AAA2-531DD4EE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PARALINGVISTICKÉ PROSTŘEDKY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016B74-1AF6-4DAC-8F95-5F44C97D3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2323652"/>
            <a:ext cx="10454639" cy="43362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cs-CZ" sz="3500" b="1" dirty="0"/>
              <a:t>objem řeči - množství slov za určité časové období </a:t>
            </a:r>
          </a:p>
          <a:p>
            <a:pPr>
              <a:lnSpc>
                <a:spcPct val="170000"/>
              </a:lnSpc>
            </a:pPr>
            <a:r>
              <a:rPr lang="cs-CZ" sz="3500" b="1" dirty="0"/>
              <a:t> barva hlasu a emoční náboj - intonace je projevem   emocí </a:t>
            </a:r>
          </a:p>
          <a:p>
            <a:pPr>
              <a:lnSpc>
                <a:spcPct val="170000"/>
              </a:lnSpc>
            </a:pPr>
            <a:r>
              <a:rPr lang="cs-CZ" sz="3500" b="1" dirty="0"/>
              <a:t> slovní vata - používané nevědomě (tedy, hm, </a:t>
            </a:r>
            <a:r>
              <a:rPr lang="cs-CZ" sz="3500" b="1" dirty="0" err="1"/>
              <a:t>atd</a:t>
            </a:r>
            <a:r>
              <a:rPr lang="cs-CZ" sz="3500" b="1" dirty="0"/>
              <a:t>) </a:t>
            </a:r>
          </a:p>
          <a:p>
            <a:pPr>
              <a:lnSpc>
                <a:spcPct val="170000"/>
              </a:lnSpc>
            </a:pPr>
            <a:r>
              <a:rPr lang="cs-CZ" sz="3500" b="1" dirty="0"/>
              <a:t> chyby v řeči - nesprávná výslovnost, huhlání, přeříkávání, zadrhávání, </a:t>
            </a:r>
            <a:endParaRPr lang="cs-CZ" sz="3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825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FEA4B85-9657-4F43-B068-0AC443A55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95539" y="433389"/>
            <a:ext cx="8162925" cy="1190625"/>
          </a:xfrm>
        </p:spPr>
        <p:txBody>
          <a:bodyPr/>
          <a:lstStyle/>
          <a:p>
            <a:pPr eaLnBrk="1" hangingPunct="1"/>
            <a:r>
              <a:rPr lang="cs-CZ" altLang="cs-CZ" sz="3600" b="1" dirty="0">
                <a:solidFill>
                  <a:schemeClr val="folHlink"/>
                </a:solidFill>
              </a:rPr>
              <a:t>ETICKÉ PRINCIPY V    KOMUNIKACI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B17A1D1-33AF-424C-9EA9-698F0C21B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i="1" dirty="0">
                <a:solidFill>
                  <a:schemeClr val="tx1"/>
                </a:solidFill>
              </a:rPr>
              <a:t> Princip </a:t>
            </a:r>
            <a:r>
              <a:rPr lang="cs-CZ" altLang="cs-CZ" sz="3200" b="1" i="1" dirty="0" err="1">
                <a:solidFill>
                  <a:schemeClr val="tx1"/>
                </a:solidFill>
              </a:rPr>
              <a:t>neškodění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cs-CZ" altLang="cs-CZ" sz="3200" dirty="0" err="1">
                <a:solidFill>
                  <a:schemeClr val="tx1"/>
                </a:solidFill>
              </a:rPr>
              <a:t>nonmaleficence</a:t>
            </a:r>
            <a:endParaRPr lang="cs-CZ" altLang="cs-CZ" sz="3200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3200" b="1" i="1" dirty="0">
                <a:solidFill>
                  <a:schemeClr val="tx1"/>
                </a:solidFill>
              </a:rPr>
              <a:t> Princip </a:t>
            </a:r>
            <a:r>
              <a:rPr lang="cs-CZ" altLang="cs-CZ" sz="3200" b="1" i="1" dirty="0" err="1">
                <a:solidFill>
                  <a:schemeClr val="tx1"/>
                </a:solidFill>
              </a:rPr>
              <a:t>dobřečinění</a:t>
            </a:r>
            <a:r>
              <a:rPr lang="cs-CZ" altLang="cs-CZ" sz="3200" b="1" i="1" dirty="0">
                <a:solidFill>
                  <a:schemeClr val="tx1"/>
                </a:solidFill>
              </a:rPr>
              <a:t> – </a:t>
            </a:r>
            <a:r>
              <a:rPr lang="cs-CZ" altLang="cs-CZ" sz="3200" b="1" i="1" dirty="0" err="1">
                <a:solidFill>
                  <a:schemeClr val="tx1"/>
                </a:solidFill>
              </a:rPr>
              <a:t>beneficence</a:t>
            </a:r>
            <a:endParaRPr lang="cs-CZ" altLang="cs-CZ" sz="3200" b="1" i="1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3200" b="1" i="1" dirty="0">
                <a:solidFill>
                  <a:schemeClr val="tx1"/>
                </a:solidFill>
              </a:rPr>
              <a:t> Princip respektu k autonomii</a:t>
            </a:r>
          </a:p>
          <a:p>
            <a:pPr eaLnBrk="1" hangingPunct="1"/>
            <a:r>
              <a:rPr lang="cs-CZ" altLang="cs-CZ" sz="3200" b="1" i="1" dirty="0">
                <a:solidFill>
                  <a:schemeClr val="tx1"/>
                </a:solidFill>
              </a:rPr>
              <a:t> Princip spravedlnosti (justice)</a:t>
            </a:r>
          </a:p>
        </p:txBody>
      </p:sp>
    </p:spTree>
    <p:extLst>
      <p:ext uri="{BB962C8B-B14F-4D97-AF65-F5344CB8AC3E}">
        <p14:creationId xmlns:p14="http://schemas.microsoft.com/office/powerpoint/2010/main" val="7756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0B319-0AAC-4399-ADBF-7CCB78B6B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87281"/>
          </a:xfrm>
        </p:spPr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CÍLE VERBÁLNÍ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425303-ADB1-4480-ACAE-8C69ABC6B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3" y="2064328"/>
            <a:ext cx="9263964" cy="43059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3200" b="1" dirty="0"/>
              <a:t> podávání informací 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vzájemná domluva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získávání informací 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pobavení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přesvědčení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navázání kontaktu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504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346325" y="846138"/>
            <a:ext cx="680186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4E67C8">
                    <a:lumMod val="75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TYPY  VERBÁLNÍ KOMUNIKACE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59A8D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59A8D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AGRESIVNÍ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VOLNÁ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ASERTIVNÍ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422526" y="45037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082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6DCA1-B66B-4385-B25E-1855FBA6A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09696"/>
          </a:xfrm>
        </p:spPr>
        <p:txBody>
          <a:bodyPr/>
          <a:lstStyle/>
          <a:p>
            <a:r>
              <a:rPr lang="cs-CZ" b="1" dirty="0"/>
              <a:t>VOLNÁ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6D47ED-EA1B-4B04-8F46-4C0F5D08C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036423" cy="39247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3200" b="1" dirty="0"/>
              <a:t> přátelská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motivační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laická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neodborná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spojující</a:t>
            </a:r>
          </a:p>
          <a:p>
            <a:pPr>
              <a:lnSpc>
                <a:spcPct val="150000"/>
              </a:lnSpc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5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7ED5B-6A10-4816-B7D6-F150E5C42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6397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CHYBY VE VERBÁLNÍ KOMUNIKACI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C0893-F01B-421E-9F05-BFB2A2920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569720"/>
            <a:ext cx="9036423" cy="42629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/>
              <a:t> Neuspořádané myšlení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Nepřesné vyjadřování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Příliš mnoho informací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Monotónní projev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Nenaslouchání </a:t>
            </a:r>
          </a:p>
        </p:txBody>
      </p:sp>
    </p:spTree>
    <p:extLst>
      <p:ext uri="{BB962C8B-B14F-4D97-AF65-F5344CB8AC3E}">
        <p14:creationId xmlns:p14="http://schemas.microsoft.com/office/powerpoint/2010/main" val="4050891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066800" y="1343890"/>
            <a:ext cx="1030864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Naslouchání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59A8D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59A8D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59A8D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Nasloucháme celým tělem: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 očima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 naslouchání hlavou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 naslouchání rukama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 naslouchání ústy</a:t>
            </a:r>
          </a:p>
        </p:txBody>
      </p:sp>
    </p:spTree>
    <p:extLst>
      <p:ext uri="{BB962C8B-B14F-4D97-AF65-F5344CB8AC3E}">
        <p14:creationId xmlns:p14="http://schemas.microsoft.com/office/powerpoint/2010/main" val="920962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158240" y="1203960"/>
            <a:ext cx="783336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Chyby při naslouchání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59A8D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59A8D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59A8D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skákání do řeči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 nedostatečný zrakový kontakt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 znuděný posluchač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 necitlivý posluchač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59A8D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537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3600" b="1" dirty="0">
                <a:solidFill>
                  <a:srgbClr val="0070C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7335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0772CE7-C9AF-49E7-A096-C8E9FFF52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2941319"/>
            <a:ext cx="10330031" cy="132588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    VERBÁLNÍ KOMUNIKACE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01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AA341BB-8F7E-45C0-A8B1-614A24D9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792480"/>
            <a:ext cx="9721325" cy="1378184"/>
          </a:xfrm>
        </p:spPr>
        <p:txBody>
          <a:bodyPr/>
          <a:lstStyle/>
          <a:p>
            <a:r>
              <a:rPr lang="cs-CZ" b="1" dirty="0"/>
              <a:t>VERBÁLNÍ KOMUNIKACE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7D2C820-B834-43B4-96DC-5F6D92BEC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10191077" cy="3508977"/>
          </a:xfrm>
        </p:spPr>
        <p:txBody>
          <a:bodyPr>
            <a:normAutofit/>
          </a:bodyPr>
          <a:lstStyle/>
          <a:p>
            <a:r>
              <a:rPr lang="cs-CZ" sz="3200" b="1" dirty="0"/>
              <a:t> základem  je jazyk, který umožňuje dorozumívání mezi lidmi, sdílení myšlenek, emocí, postojů </a:t>
            </a:r>
          </a:p>
          <a:p>
            <a:r>
              <a:rPr lang="cs-CZ" sz="3200" b="1" dirty="0"/>
              <a:t> je specificky lidský</a:t>
            </a:r>
          </a:p>
          <a:p>
            <a:r>
              <a:rPr lang="cs-CZ" sz="3200" b="1" dirty="0"/>
              <a:t> lingvistika.</a:t>
            </a:r>
          </a:p>
          <a:p>
            <a:r>
              <a:rPr lang="cs-CZ" sz="3200" b="1" dirty="0"/>
              <a:t> přibližně 7000 živých jazyků</a:t>
            </a:r>
          </a:p>
        </p:txBody>
      </p:sp>
    </p:spTree>
    <p:extLst>
      <p:ext uri="{BB962C8B-B14F-4D97-AF65-F5344CB8AC3E}">
        <p14:creationId xmlns:p14="http://schemas.microsoft.com/office/powerpoint/2010/main" val="358023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006C7-0FC8-4ACB-8312-3B0B842DC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594360"/>
            <a:ext cx="9858485" cy="1576304"/>
          </a:xfrm>
        </p:spPr>
        <p:txBody>
          <a:bodyPr/>
          <a:lstStyle/>
          <a:p>
            <a:r>
              <a:rPr lang="cs-CZ" b="1" dirty="0"/>
              <a:t>TYPY VERBÁLNÍ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63BD24-28AF-43BB-B1B3-44EB3E17F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2323652"/>
            <a:ext cx="10607039" cy="393998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3200" b="1" dirty="0">
                <a:solidFill>
                  <a:schemeClr val="tx1"/>
                </a:solidFill>
              </a:rPr>
              <a:t>komunikace záměrná - komunikátor má pod kontrolou to, co prezentuje. </a:t>
            </a:r>
          </a:p>
          <a:p>
            <a:r>
              <a:rPr lang="cs-CZ" sz="3200" b="1" dirty="0">
                <a:solidFill>
                  <a:schemeClr val="tx1"/>
                </a:solidFill>
              </a:rPr>
              <a:t>komunikace nezáměrná - komunikátor prezentuje svůj projev jiným způsobem, než byl jeho původní úmysl (výsledek může být ovlivněn trémou nebo emocemi)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07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17F1C-BF94-4E3E-B388-96C834A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655320"/>
            <a:ext cx="9949925" cy="1173480"/>
          </a:xfrm>
        </p:spPr>
        <p:txBody>
          <a:bodyPr/>
          <a:lstStyle/>
          <a:p>
            <a:r>
              <a:rPr lang="cs-CZ" b="1" dirty="0"/>
              <a:t>TYPY VERBÁLNÍ KOMUNIKACE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36C528-7DB9-4978-ADF8-647874A3E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" y="1828800"/>
            <a:ext cx="10911840" cy="4678680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sz="3200" dirty="0"/>
              <a:t>  </a:t>
            </a:r>
            <a:r>
              <a:rPr lang="cs-CZ" sz="3200" b="1" dirty="0"/>
              <a:t>komunikace vědomá - komunikátor si   uvědomuje</a:t>
            </a:r>
          </a:p>
          <a:p>
            <a:pPr marL="68580" indent="0">
              <a:buNone/>
            </a:pPr>
            <a:r>
              <a:rPr lang="cs-CZ" sz="3200" b="1" dirty="0"/>
              <a:t>    obsah toho, co říká a jak to říká </a:t>
            </a:r>
          </a:p>
          <a:p>
            <a:r>
              <a:rPr lang="cs-CZ" sz="3200" b="1" dirty="0"/>
              <a:t>  nevědomá - komunikující nemá pod kontrolou </a:t>
            </a:r>
          </a:p>
          <a:p>
            <a:pPr marL="68580" indent="0">
              <a:buNone/>
            </a:pPr>
            <a:r>
              <a:rPr lang="cs-CZ" sz="3200" b="1" dirty="0"/>
              <a:t>     plně to, co říká </a:t>
            </a:r>
          </a:p>
          <a:p>
            <a:r>
              <a:rPr lang="cs-CZ" sz="3200" b="1" dirty="0"/>
              <a:t>  kognitivní komunikace - logická, racionální,</a:t>
            </a:r>
          </a:p>
          <a:p>
            <a:pPr marL="68580" indent="0">
              <a:buNone/>
            </a:pPr>
            <a:r>
              <a:rPr lang="cs-CZ" sz="3200" b="1" dirty="0"/>
              <a:t>     smysluplná </a:t>
            </a:r>
          </a:p>
          <a:p>
            <a:r>
              <a:rPr lang="cs-CZ" sz="3200" b="1" dirty="0"/>
              <a:t>  afektivní komunikace - prostřednictvím emočních</a:t>
            </a:r>
          </a:p>
          <a:p>
            <a:pPr marL="68580" indent="0">
              <a:buNone/>
            </a:pPr>
            <a:r>
              <a:rPr lang="cs-CZ" sz="3200" b="1" dirty="0"/>
              <a:t>     projevů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62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7A96E-CF26-4EF5-A1A4-019FFAF5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6397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TYPY VERBÁLNÍ KOMUNIKACE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989796-308B-42C9-8E72-DCC386641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691640"/>
            <a:ext cx="10744199" cy="4140989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pl-PL" sz="3200" dirty="0"/>
              <a:t>  </a:t>
            </a:r>
            <a:r>
              <a:rPr lang="pl-PL" sz="3200" b="1" dirty="0"/>
              <a:t>pozitivní komunikace - signalizuje souhlas</a:t>
            </a:r>
          </a:p>
          <a:p>
            <a:pPr marL="68580" indent="0">
              <a:buNone/>
            </a:pPr>
            <a:r>
              <a:rPr lang="pl-PL" sz="3200" b="1" dirty="0"/>
              <a:t>     s komunikací </a:t>
            </a:r>
          </a:p>
          <a:p>
            <a:r>
              <a:rPr lang="cs-CZ" sz="3200" b="1" dirty="0"/>
              <a:t>  negativní komunikace - vyjadřuje odmítnutí,</a:t>
            </a:r>
          </a:p>
          <a:p>
            <a:pPr marL="68580" indent="0">
              <a:buNone/>
            </a:pPr>
            <a:r>
              <a:rPr lang="cs-CZ" sz="3200" b="1" dirty="0"/>
              <a:t>     odpor, útočení, kritiku </a:t>
            </a:r>
          </a:p>
          <a:p>
            <a:r>
              <a:rPr lang="cs-CZ" sz="3200" b="1" dirty="0"/>
              <a:t>  shodná komunikace - sdělované informace se</a:t>
            </a:r>
          </a:p>
          <a:p>
            <a:r>
              <a:rPr lang="cs-CZ" sz="3200" b="1"/>
              <a:t>  mezi </a:t>
            </a:r>
            <a:r>
              <a:rPr lang="cs-CZ" sz="3200" b="1" dirty="0"/>
              <a:t>lidmi shodují, neodporují si obsahově a ani</a:t>
            </a:r>
          </a:p>
          <a:p>
            <a:pPr marL="68580" indent="0">
              <a:buNone/>
            </a:pPr>
            <a:r>
              <a:rPr lang="cs-CZ" sz="3200" b="1" dirty="0"/>
              <a:t>     formálně,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814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FC5BD-28DE-4F8F-A39D-848384864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VERBÁLNÍ KOMUNIKACE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AC85B3-A252-40A3-9E80-F8070E807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057400"/>
            <a:ext cx="10515599" cy="419100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3200" b="1" dirty="0"/>
              <a:t> asertivní komunikace - </a:t>
            </a:r>
            <a:r>
              <a:rPr lang="cs-CZ" sz="3200" b="1" dirty="0" err="1"/>
              <a:t>sebeprozrazující</a:t>
            </a:r>
            <a:r>
              <a:rPr lang="cs-CZ" sz="3200" b="1" dirty="0"/>
              <a:t> </a:t>
            </a:r>
          </a:p>
          <a:p>
            <a:r>
              <a:rPr lang="cs-CZ" sz="3200" b="1" dirty="0"/>
              <a:t> agresivní - útočná a bezohledná, sobecká </a:t>
            </a:r>
          </a:p>
          <a:p>
            <a:pPr marL="68580" indent="0">
              <a:buNone/>
            </a:pPr>
            <a:r>
              <a:rPr lang="cs-CZ" sz="3200" b="1" dirty="0"/>
              <a:t>    vůči jiným </a:t>
            </a:r>
          </a:p>
          <a:p>
            <a:r>
              <a:rPr lang="cs-CZ" sz="3200" b="1" dirty="0"/>
              <a:t> manipulativní komunikace – používající</a:t>
            </a:r>
          </a:p>
          <a:p>
            <a:pPr marL="68580" indent="0">
              <a:buNone/>
            </a:pPr>
            <a:r>
              <a:rPr lang="cs-CZ" sz="3200" b="1" dirty="0"/>
              <a:t>   úskoků a neférových forem jednání </a:t>
            </a:r>
          </a:p>
          <a:p>
            <a:r>
              <a:rPr lang="cs-CZ" sz="3200" b="1" dirty="0"/>
              <a:t> pasivní komunikace - ústupná, uhýbající,</a:t>
            </a:r>
          </a:p>
          <a:p>
            <a:pPr marL="68580" indent="0">
              <a:buNone/>
            </a:pPr>
            <a:r>
              <a:rPr lang="cs-CZ" sz="3200" b="1" dirty="0"/>
              <a:t>   úniková a bojácná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06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B5707-05FC-4E94-A7B5-500E655F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EA2B98-0B1A-4C74-A376-CE186148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Součástí verbální komunikace jsou i tzv. </a:t>
            </a:r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</a:rPr>
              <a:t>paralingvistické prostředky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cs-CZ" sz="3200" b="1" dirty="0"/>
              <a:t> jenž souhrnně označují zvukové charakteristiky hlasu (tón, sílu, výšku a barvu hlasu) a formální charakter řeči (rytmus a rychlost řeči, pomlky).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277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F7757-591A-43B8-A185-8CF5AAD04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706583"/>
            <a:ext cx="9898663" cy="60405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PARALINGVISTICKÉ PROSTŘEDKY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E93F51-A70C-41FA-B5CF-E3677689B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90" y="1874520"/>
            <a:ext cx="11107189" cy="455676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cs-CZ" sz="6000" dirty="0"/>
              <a:t> </a:t>
            </a:r>
            <a:r>
              <a:rPr lang="cs-CZ" sz="9600" b="1" dirty="0"/>
              <a:t>hlasitost -  vitalita, zanícenost, sebevědomí,  tichá řeč - nesmělost, stydlivost) </a:t>
            </a:r>
          </a:p>
          <a:p>
            <a:pPr>
              <a:lnSpc>
                <a:spcPct val="170000"/>
              </a:lnSpc>
            </a:pPr>
            <a:r>
              <a:rPr lang="cs-CZ" sz="9600" b="1" dirty="0"/>
              <a:t> výška tónu řeči - důvěryhodněji působí hlas hlubší než  vyšší </a:t>
            </a:r>
          </a:p>
          <a:p>
            <a:pPr>
              <a:lnSpc>
                <a:spcPct val="170000"/>
              </a:lnSpc>
            </a:pPr>
            <a:r>
              <a:rPr lang="cs-CZ" sz="9600" b="1" dirty="0"/>
              <a:t> rychlost - rychlé tempo</a:t>
            </a:r>
          </a:p>
          <a:p>
            <a:pPr>
              <a:lnSpc>
                <a:spcPct val="17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22835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79b7b8bb-93ec-47cc-a1d6-47c5928ac23a"/>
    <ds:schemaRef ds:uri="http://purl.org/dc/dcmitype/"/>
    <ds:schemaRef ds:uri="http://schemas.microsoft.com/office/infopath/2007/PartnerControls"/>
    <ds:schemaRef ds:uri="89332cfc-b023-4904-b12a-69ce444ff898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478</Words>
  <Application>Microsoft Office PowerPoint</Application>
  <PresentationFormat>Širokoúhlá obrazovka</PresentationFormat>
  <Paragraphs>111</Paragraphs>
  <Slides>18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Komunikace ve zdravotnictví</vt:lpstr>
      <vt:lpstr>       VERBÁLNÍ KOMUNIKACE </vt:lpstr>
      <vt:lpstr>VERBÁLNÍ KOMUNIKACE</vt:lpstr>
      <vt:lpstr>TYPY VERBÁLNÍ KOMUNIKACE</vt:lpstr>
      <vt:lpstr>TYPY VERBÁLNÍ KOMUNIKACE</vt:lpstr>
      <vt:lpstr>TYPY VERBÁLNÍ KOMUNIKACE</vt:lpstr>
      <vt:lpstr>TYPY VERBÁLNÍ KOMUNIKACE</vt:lpstr>
      <vt:lpstr>Prezentace aplikace PowerPoint</vt:lpstr>
      <vt:lpstr>PARALINGVISTICKÉ PROSTŘEDKY</vt:lpstr>
      <vt:lpstr>PARALINGVISTICKÉ PROSTŘEDKY</vt:lpstr>
      <vt:lpstr>ETICKÉ PRINCIPY V    KOMUNIKACI</vt:lpstr>
      <vt:lpstr>CÍLE VERBÁLNÍ KOMUNIKACE</vt:lpstr>
      <vt:lpstr>Prezentace aplikace PowerPoint</vt:lpstr>
      <vt:lpstr>VOLNÁ KOMUNIKACE</vt:lpstr>
      <vt:lpstr>CHYBY VE VERBÁLNÍ KOMUNIKACI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Jiří Zemánek</cp:lastModifiedBy>
  <cp:revision>5</cp:revision>
  <dcterms:created xsi:type="dcterms:W3CDTF">2020-07-28T16:37:17Z</dcterms:created>
  <dcterms:modified xsi:type="dcterms:W3CDTF">2021-02-02T07:47:53Z</dcterms:modified>
</cp:coreProperties>
</file>