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068B8989-BCC9-4EB6-BB47-58876423AD43}">
          <p14:sldIdLst>
            <p14:sldId id="262"/>
          </p14:sldIdLst>
        </p14:section>
        <p14:section name="Oddíl bez názvu" id="{99BC0F8A-D38A-42D0-AE4D-D009379DCD69}">
          <p14:sldIdLst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082A6C-C5C4-4F02-AE9B-0416A9F50AC9}" type="datetimeFigureOut"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0A22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6728E-90A2-4EA6-B243-EB66A1617746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0A22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0A22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9438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082A6C-C5C4-4F02-AE9B-0416A9F50AC9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0A22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6728E-90A2-4EA6-B243-EB66A1617746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21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082A6C-C5C4-4F02-AE9B-0416A9F50AC9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0A22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6728E-90A2-4EA6-B243-EB66A1617746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1828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082A6C-C5C4-4F02-AE9B-0416A9F50AC9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0A22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6728E-90A2-4EA6-B243-EB66A1617746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31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082A6C-C5C4-4F02-AE9B-0416A9F50AC9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0A22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6728E-90A2-4EA6-B243-EB66A1617746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4453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082A6C-C5C4-4F02-AE9B-0416A9F50AC9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0A22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6728E-90A2-4EA6-B243-EB66A1617746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87194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082A6C-C5C4-4F02-AE9B-0416A9F50AC9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0A22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6728E-90A2-4EA6-B243-EB66A1617746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25424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082A6C-C5C4-4F02-AE9B-0416A9F50AC9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6728E-90A2-4EA6-B243-EB66A1617746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0A22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4535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082A6C-C5C4-4F02-AE9B-0416A9F50AC9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0A22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6728E-90A2-4EA6-B243-EB66A1617746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83981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082A6C-C5C4-4F02-AE9B-0416A9F50AC9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0A22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6728E-90A2-4EA6-B243-EB66A1617746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26121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082A6C-C5C4-4F02-AE9B-0416A9F50AC9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0A22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6728E-90A2-4EA6-B243-EB66A1617746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964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082A6C-C5C4-4F02-AE9B-0416A9F50AC9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0A22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6728E-90A2-4EA6-B243-EB66A1617746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952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smtClean="0"/>
              <a:t>Komunikace </a:t>
            </a:r>
            <a:r>
              <a:rPr lang="cs-CZ" sz="4000" dirty="0" smtClean="0"/>
              <a:t>ve zdravotnictví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FF46AE-61FF-4A44-8D5C-054442B96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236" y="526474"/>
            <a:ext cx="9732409" cy="858982"/>
          </a:xfrm>
        </p:spPr>
        <p:txBody>
          <a:bodyPr/>
          <a:lstStyle/>
          <a:p>
            <a:r>
              <a:rPr lang="cs-CZ" b="1" dirty="0"/>
              <a:t>ASERTIVNÍ  TECHNIKY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D6874D-6980-4E27-8BB7-FEFD405D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1385456"/>
            <a:ext cx="9775441" cy="4447173"/>
          </a:xfrm>
        </p:spPr>
        <p:txBody>
          <a:bodyPr/>
          <a:lstStyle/>
          <a:p>
            <a:endParaRPr lang="cs-CZ" dirty="0"/>
          </a:p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rgbClr val="FF0000"/>
                </a:solidFill>
              </a:rPr>
              <a:t>Technika otevřených dveř</a:t>
            </a:r>
            <a:r>
              <a:rPr lang="cs-CZ" sz="3200" b="1" i="1" dirty="0">
                <a:solidFill>
                  <a:srgbClr val="FF0000"/>
                </a:solidFill>
              </a:rPr>
              <a:t>í </a:t>
            </a:r>
            <a:r>
              <a:rPr lang="cs-CZ" sz="3200" b="1" dirty="0"/>
              <a:t>- při neoprávněné kritice, přehlížet útoky. Souhlasit s pravdivými výroky, zůstat klidný, nereagovat ironizováním a sarkasmem. Odpovídat co nejstručněji.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9427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EBEC19-A496-4B7A-A45D-1C27AB405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ASERTIVNÍ  TECHNIKY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3E9A08-AF97-4F57-A17A-85D8E7BC0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582" y="2323652"/>
            <a:ext cx="10487891" cy="3508977"/>
          </a:xfrm>
        </p:spPr>
        <p:txBody>
          <a:bodyPr>
            <a:normAutofit/>
          </a:bodyPr>
          <a:lstStyle/>
          <a:p>
            <a:endParaRPr lang="cs-CZ" dirty="0"/>
          </a:p>
          <a:p>
            <a:pPr>
              <a:lnSpc>
                <a:spcPct val="150000"/>
              </a:lnSpc>
            </a:pPr>
            <a:r>
              <a:rPr lang="cs-CZ" sz="3200" b="1" i="1" dirty="0">
                <a:solidFill>
                  <a:srgbClr val="FF0000"/>
                </a:solidFill>
              </a:rPr>
              <a:t>Vyrovnávání se s kritikou -</a:t>
            </a:r>
            <a:r>
              <a:rPr lang="cs-CZ" sz="3200" b="1" dirty="0"/>
              <a:t> přijímat kritiku bez zničujícího pocitu. 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528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F7E067-9C38-43D7-82A5-706C71D99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ASERTIVNÍ  TECHNIKY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E2F0FD-D276-4F19-9F98-0BFBFC504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2323652"/>
            <a:ext cx="9997113" cy="4007875"/>
          </a:xfrm>
        </p:spPr>
        <p:txBody>
          <a:bodyPr>
            <a:normAutofit/>
          </a:bodyPr>
          <a:lstStyle/>
          <a:p>
            <a:endParaRPr lang="cs-CZ" dirty="0"/>
          </a:p>
          <a:p>
            <a:pPr>
              <a:lnSpc>
                <a:spcPct val="150000"/>
              </a:lnSpc>
            </a:pPr>
            <a:r>
              <a:rPr lang="cs-CZ" sz="3200" b="1" i="1" dirty="0">
                <a:solidFill>
                  <a:srgbClr val="FF0000"/>
                </a:solidFill>
              </a:rPr>
              <a:t>Dotazování na nedostatky </a:t>
            </a:r>
            <a:r>
              <a:rPr lang="cs-CZ" sz="3200" b="1" dirty="0"/>
              <a:t>- zjišťování pravé příčiny odmítavého postoje partnera. </a:t>
            </a:r>
          </a:p>
          <a:p>
            <a:pPr>
              <a:lnSpc>
                <a:spcPct val="150000"/>
              </a:lnSpc>
            </a:pPr>
            <a:r>
              <a:rPr lang="cs-CZ" sz="3200" b="1" dirty="0"/>
              <a:t>Cílem je dovědět se, jaké má představy opačná strana o našem chování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8370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A319EC-5C4B-4DAA-832C-EB95E2E56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ASERTIVNÍ  TECHNIKY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2608E3-705A-4535-93AD-C1EAEBEB1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2323652"/>
            <a:ext cx="9664604" cy="3508977"/>
          </a:xfrm>
        </p:spPr>
        <p:txBody>
          <a:bodyPr/>
          <a:lstStyle/>
          <a:p>
            <a:endParaRPr lang="cs-CZ" dirty="0"/>
          </a:p>
          <a:p>
            <a:pPr>
              <a:lnSpc>
                <a:spcPct val="150000"/>
              </a:lnSpc>
            </a:pPr>
            <a:r>
              <a:rPr lang="cs-CZ" sz="3200" b="1" i="1" dirty="0">
                <a:solidFill>
                  <a:srgbClr val="FF0000"/>
                </a:solidFill>
              </a:rPr>
              <a:t>Přijatelný kompromis </a:t>
            </a:r>
            <a:r>
              <a:rPr lang="cs-CZ" sz="3200" b="1" dirty="0">
                <a:solidFill>
                  <a:schemeClr val="tx1"/>
                </a:solidFill>
              </a:rPr>
              <a:t>- jde o dosažení spokojenosti na obou stranách. Jde o umění naslouchání a respektování partnera.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4796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6AAE43-617F-47DB-8E7F-607BCCF7E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ASERTIVNÍ  TECHNIKY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A92967-29D1-4122-A223-57BF2F49A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237" y="2323652"/>
            <a:ext cx="10099964" cy="3994021"/>
          </a:xfrm>
        </p:spPr>
        <p:txBody>
          <a:bodyPr>
            <a:normAutofit fontScale="92500"/>
          </a:bodyPr>
          <a:lstStyle/>
          <a:p>
            <a:endParaRPr lang="cs-CZ" dirty="0"/>
          </a:p>
          <a:p>
            <a:pPr>
              <a:lnSpc>
                <a:spcPct val="170000"/>
              </a:lnSpc>
            </a:pPr>
            <a:r>
              <a:rPr lang="cs-CZ" sz="3200" b="1" i="1" dirty="0">
                <a:solidFill>
                  <a:srgbClr val="FF0000"/>
                </a:solidFill>
              </a:rPr>
              <a:t>Negativní aserce </a:t>
            </a:r>
            <a:r>
              <a:rPr lang="cs-CZ" sz="3200" b="1" dirty="0"/>
              <a:t>- zvládnutí vlastních chyb a omylů. Je nutné si uvědomit, že člověk je tvor chybující a nemusí se za to stydět. Nebát se přiznat své nedostatky a vzít si poučení pro budoucnost.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2770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6F8DBE4-CBDB-478E-9582-0647237D3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DĚKUJI ZA POZORNOST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9510219-8122-46EC-BA0E-B8E87BA5AB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1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ASERTIVITA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Doc. PhDr. Yvetta Vrublová, Ph.D.</a:t>
            </a:r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9159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084B588-E049-4DEE-8117-EC6DADE2F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ASERTIVITA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967E3D9-29F6-4027-8AA7-85455BB09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255" y="2313708"/>
            <a:ext cx="10404763" cy="351892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3200" b="1" dirty="0"/>
              <a:t>Asertivita je způsob komunikace, kterým jedinec upřímně a otevřeně vyjadřuje myšlenky, emoce, názory a postoje jednak v pozitivní, jednak v negativní formě, přičemž neporušuje svoje práva a ani práva jiných.</a:t>
            </a:r>
          </a:p>
        </p:txBody>
      </p:sp>
    </p:spTree>
    <p:extLst>
      <p:ext uri="{BB962C8B-B14F-4D97-AF65-F5344CB8AC3E}">
        <p14:creationId xmlns:p14="http://schemas.microsoft.com/office/powerpoint/2010/main" val="330835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6F9079-8FB1-4A7E-A600-DDBC64E2C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18009"/>
          </a:xfrm>
        </p:spPr>
        <p:txBody>
          <a:bodyPr/>
          <a:lstStyle/>
          <a:p>
            <a:r>
              <a:rPr lang="cs-CZ" b="1" dirty="0"/>
              <a:t>ASERTIVITA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658AEF-5B44-4E8F-97B9-35BE02B21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37" y="1745674"/>
            <a:ext cx="10543308" cy="4086956"/>
          </a:xfrm>
        </p:spPr>
        <p:txBody>
          <a:bodyPr>
            <a:noAutofit/>
          </a:bodyPr>
          <a:lstStyle/>
          <a:p>
            <a:pPr marL="68580" indent="0">
              <a:lnSpc>
                <a:spcPct val="150000"/>
              </a:lnSpc>
              <a:buNone/>
            </a:pPr>
            <a:r>
              <a:rPr lang="cs-CZ" sz="3200" b="1" dirty="0"/>
              <a:t>Asertivita pomáhá zvyšovat sebevědomí a sebeúctu, pomáhá posuzovat vlastní myšlenky, jednat a vyjednávat. </a:t>
            </a:r>
            <a:r>
              <a:rPr lang="cs-CZ" sz="3200" b="1" dirty="0">
                <a:solidFill>
                  <a:srgbClr val="FF0000"/>
                </a:solidFill>
              </a:rPr>
              <a:t>Významnou charakteristikou asertivity je, že pomáhá rozpoznat manipulaci, snižovat míru emocí, </a:t>
            </a:r>
            <a:r>
              <a:rPr lang="cs-CZ" sz="3200" b="1" dirty="0"/>
              <a:t>být nezávislý a svobodně se rozhodovat. </a:t>
            </a:r>
          </a:p>
        </p:txBody>
      </p:sp>
    </p:spTree>
    <p:extLst>
      <p:ext uri="{BB962C8B-B14F-4D97-AF65-F5344CB8AC3E}">
        <p14:creationId xmlns:p14="http://schemas.microsoft.com/office/powerpoint/2010/main" val="3722218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446062-9452-431E-A66E-7574D1138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73427"/>
          </a:xfrm>
        </p:spPr>
        <p:txBody>
          <a:bodyPr/>
          <a:lstStyle/>
          <a:p>
            <a:r>
              <a:rPr lang="cs-CZ" b="1" dirty="0"/>
              <a:t>ASERTIVITA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A9E62E-D36A-45B4-B154-BACB2C0FE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423" y="2170664"/>
            <a:ext cx="10382432" cy="4257845"/>
          </a:xfrm>
        </p:spPr>
        <p:txBody>
          <a:bodyPr>
            <a:normAutofit/>
          </a:bodyPr>
          <a:lstStyle/>
          <a:p>
            <a:r>
              <a:rPr lang="cs-CZ" sz="3200" b="1" dirty="0"/>
              <a:t>Asertivní člověk dokáže vyjádřit to, co chce, nebo nechce, to jak situaci vnímá, jaký má názor. </a:t>
            </a:r>
            <a:r>
              <a:rPr lang="cs-CZ" sz="3200" b="1" dirty="0">
                <a:solidFill>
                  <a:srgbClr val="FF0000"/>
                </a:solidFill>
              </a:rPr>
              <a:t>Tato upřímnost je však podmíněna respektováním slušnosti a ohleduplnosti. </a:t>
            </a:r>
          </a:p>
          <a:p>
            <a:r>
              <a:rPr lang="cs-CZ" sz="3200" b="1" dirty="0"/>
              <a:t>Asertivní člověk trvá na svých právech, ale nepoškozuje práva jiných. </a:t>
            </a:r>
          </a:p>
        </p:txBody>
      </p:sp>
    </p:spTree>
    <p:extLst>
      <p:ext uri="{BB962C8B-B14F-4D97-AF65-F5344CB8AC3E}">
        <p14:creationId xmlns:p14="http://schemas.microsoft.com/office/powerpoint/2010/main" val="2697103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C2FC7D-B5BB-4D26-9A85-E1403E1F6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903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ASERTIVITA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D62902-5F4E-4584-B182-3F6431312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92036"/>
            <a:ext cx="10113817" cy="4433455"/>
          </a:xfrm>
        </p:spPr>
        <p:txBody>
          <a:bodyPr>
            <a:normAutofit/>
          </a:bodyPr>
          <a:lstStyle/>
          <a:p>
            <a:r>
              <a:rPr lang="cs-CZ" sz="3200" b="1" dirty="0"/>
              <a:t>Chová se sebejistě, respektuje druhou strany, je </a:t>
            </a:r>
            <a:r>
              <a:rPr lang="cs-CZ" sz="3200" b="1" dirty="0">
                <a:solidFill>
                  <a:srgbClr val="FF0000"/>
                </a:solidFill>
              </a:rPr>
              <a:t>ochoten změnit svůj názor, uznat chybu</a:t>
            </a:r>
            <a:r>
              <a:rPr lang="cs-CZ" sz="3200" b="1" dirty="0"/>
              <a:t>, přistoupit na kompromis. </a:t>
            </a:r>
          </a:p>
          <a:p>
            <a:r>
              <a:rPr lang="cs-CZ" sz="3200" b="1" dirty="0">
                <a:solidFill>
                  <a:srgbClr val="FF0000"/>
                </a:solidFill>
              </a:rPr>
              <a:t>Dovede říci ne klidně </a:t>
            </a:r>
            <a:r>
              <a:rPr lang="cs-CZ" sz="3200" b="1" dirty="0"/>
              <a:t>bez emocí, umí kritizovat tak, aby nepoškodil druhou stranu, umí přijímat kritiku. Celkově jedná klidně, uvolněně, srozumitelně, dovede naslouchat. </a:t>
            </a:r>
          </a:p>
        </p:txBody>
      </p:sp>
    </p:spTree>
    <p:extLst>
      <p:ext uri="{BB962C8B-B14F-4D97-AF65-F5344CB8AC3E}">
        <p14:creationId xmlns:p14="http://schemas.microsoft.com/office/powerpoint/2010/main" val="3349162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C4EBB4-CDF0-4197-9688-7BA92D15C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692" y="568036"/>
            <a:ext cx="9870954" cy="900546"/>
          </a:xfrm>
        </p:spPr>
        <p:txBody>
          <a:bodyPr/>
          <a:lstStyle/>
          <a:p>
            <a:r>
              <a:rPr lang="cs-CZ" b="1" dirty="0"/>
              <a:t>ASERTIVNÍ  PRÁVA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CB56C7-D852-454B-9351-3F459C5EB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693" y="1662545"/>
            <a:ext cx="10681852" cy="4170085"/>
          </a:xfrm>
        </p:spPr>
        <p:txBody>
          <a:bodyPr>
            <a:normAutofit fontScale="92500" lnSpcReduction="10000"/>
          </a:bodyPr>
          <a:lstStyle/>
          <a:p>
            <a:endParaRPr lang="cs-CZ" dirty="0"/>
          </a:p>
          <a:p>
            <a:pPr marL="68580" indent="0">
              <a:buNone/>
            </a:pPr>
            <a:r>
              <a:rPr lang="cs-CZ" sz="3200" b="1" dirty="0"/>
              <a:t>1. Člověk má právo posuzovat své vlastní chování, myšlenky a emoce a být za ně zodpovědný </a:t>
            </a:r>
          </a:p>
          <a:p>
            <a:pPr marL="68580" indent="0">
              <a:buNone/>
            </a:pPr>
            <a:endParaRPr lang="cs-CZ" sz="3200" b="1" dirty="0"/>
          </a:p>
          <a:p>
            <a:pPr marL="68580" indent="0">
              <a:buNone/>
            </a:pPr>
            <a:r>
              <a:rPr lang="cs-CZ" sz="3200" b="1" dirty="0"/>
              <a:t>2. Člověk má právo nenabízet žádné omluvy a výmluvy ospravedlňující  jeho chování </a:t>
            </a:r>
          </a:p>
          <a:p>
            <a:pPr marL="68580" indent="0">
              <a:buNone/>
            </a:pPr>
            <a:endParaRPr lang="cs-CZ" sz="3200" b="1" dirty="0"/>
          </a:p>
          <a:p>
            <a:pPr marL="68580" indent="0">
              <a:buNone/>
            </a:pPr>
            <a:r>
              <a:rPr lang="cs-CZ" sz="3200" b="1" dirty="0"/>
              <a:t>3. Člověk má právo posoudit, nakolik a jak je zodpovědný za řešení  problémů druhých lidí </a:t>
            </a:r>
          </a:p>
        </p:txBody>
      </p:sp>
    </p:spTree>
    <p:extLst>
      <p:ext uri="{BB962C8B-B14F-4D97-AF65-F5344CB8AC3E}">
        <p14:creationId xmlns:p14="http://schemas.microsoft.com/office/powerpoint/2010/main" val="3205007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C71CDA-56F9-446C-B920-4E3544DAB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836" y="609600"/>
            <a:ext cx="9884809" cy="789709"/>
          </a:xfrm>
        </p:spPr>
        <p:txBody>
          <a:bodyPr/>
          <a:lstStyle/>
          <a:p>
            <a:r>
              <a:rPr lang="cs-CZ" b="1" dirty="0"/>
              <a:t>ASERTIVNÍ  PRÁVA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E44F2B-735A-43DB-A418-D39462B65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837" y="1662545"/>
            <a:ext cx="9554910" cy="4765963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pPr marL="68580" indent="0">
              <a:lnSpc>
                <a:spcPct val="150000"/>
              </a:lnSpc>
              <a:buNone/>
            </a:pPr>
            <a:r>
              <a:rPr lang="cs-CZ" dirty="0"/>
              <a:t>4. </a:t>
            </a:r>
            <a:r>
              <a:rPr lang="cs-CZ" b="1" dirty="0"/>
              <a:t>Člověk má právo změnit svůj názor 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pt-BR" b="1" dirty="0"/>
              <a:t>5. Člověk má právo říci „já nevím“ 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cs-CZ" b="1" dirty="0"/>
              <a:t>6. Člověk má právo být nezávislý na dobré vůli ostatních 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cs-CZ" b="1" dirty="0"/>
              <a:t>7. Člověk má právo dělat chyby a být za ně odpovědný 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cs-CZ" b="1" dirty="0"/>
              <a:t>8. Člověk má právo dělat nelogická rozhodnutí 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cs-CZ" b="1" dirty="0"/>
              <a:t>9. </a:t>
            </a:r>
            <a:r>
              <a:rPr lang="pt-BR" b="1" dirty="0"/>
              <a:t>Člověk má právo říci „já ti nerozumím“ 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pl-PL" b="1" dirty="0"/>
              <a:t>10. Člověk má právo říci „je mi to jedno“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696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B65CFA-FC46-4D36-8007-7D10D0AD1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528" y="637310"/>
            <a:ext cx="9760118" cy="845126"/>
          </a:xfrm>
        </p:spPr>
        <p:txBody>
          <a:bodyPr/>
          <a:lstStyle/>
          <a:p>
            <a:r>
              <a:rPr lang="cs-CZ" b="1" dirty="0"/>
              <a:t>ASERTIVNÍ  TECHNIKY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5F61ED-3EE1-4FDF-8154-F288627AC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564" y="1482436"/>
            <a:ext cx="10266217" cy="4862946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endParaRPr lang="cs-CZ" dirty="0"/>
          </a:p>
          <a:p>
            <a:pPr>
              <a:lnSpc>
                <a:spcPct val="150000"/>
              </a:lnSpc>
            </a:pPr>
            <a:r>
              <a:rPr lang="cs-CZ" sz="3200" b="1" i="1" dirty="0">
                <a:solidFill>
                  <a:srgbClr val="FF0000"/>
                </a:solidFill>
              </a:rPr>
              <a:t>Obehraná gramofonová deska </a:t>
            </a:r>
            <a:r>
              <a:rPr lang="cs-CZ" sz="3200" b="1" dirty="0"/>
              <a:t>- umožňuje čelit manipulaci, prosadit svůj názor a požadavky bez rozrušení, úzkostí, bez útoku na protivníka. Při této technice se postupuje klidně a přátelsky, vyslechne se argument druhé strany, ale stále se trvá na svém.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111055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ustin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D8EA54-FCDE-4C53-BC95-F76FE7115B9B}">
  <ds:schemaRefs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79b7b8bb-93ec-47cc-a1d6-47c5928ac23a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89332cfc-b023-4904-b12a-69ce444ff89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498</Words>
  <Application>Microsoft Office PowerPoint</Application>
  <PresentationFormat>Širokoúhlá obrazovka</PresentationFormat>
  <Paragraphs>52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Times New Roman</vt:lpstr>
      <vt:lpstr>Wingdings 2</vt:lpstr>
      <vt:lpstr>Motiv Office</vt:lpstr>
      <vt:lpstr>Austin</vt:lpstr>
      <vt:lpstr>Komunikace ve zdravotnictví</vt:lpstr>
      <vt:lpstr>ASERTIVITA</vt:lpstr>
      <vt:lpstr>ASERTIVITA</vt:lpstr>
      <vt:lpstr>ASERTIVITA</vt:lpstr>
      <vt:lpstr>ASERTIVITA</vt:lpstr>
      <vt:lpstr>ASERTIVITA</vt:lpstr>
      <vt:lpstr>ASERTIVNÍ  PRÁVA</vt:lpstr>
      <vt:lpstr>ASERTIVNÍ  PRÁVA</vt:lpstr>
      <vt:lpstr>ASERTIVNÍ  TECHNIKY</vt:lpstr>
      <vt:lpstr>ASERTIVNÍ  TECHNIKY</vt:lpstr>
      <vt:lpstr>ASERTIVNÍ  TECHNIKY</vt:lpstr>
      <vt:lpstr>ASERTIVNÍ  TECHNIKY</vt:lpstr>
      <vt:lpstr>ASERTIVNÍ  TECHNIKY</vt:lpstr>
      <vt:lpstr>ASERTIVNÍ  TECHNIKY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Ucitel</dc:creator>
  <cp:lastModifiedBy>Administrator</cp:lastModifiedBy>
  <cp:revision>5</cp:revision>
  <dcterms:created xsi:type="dcterms:W3CDTF">2020-07-28T16:37:17Z</dcterms:created>
  <dcterms:modified xsi:type="dcterms:W3CDTF">2021-02-02T12:24:17Z</dcterms:modified>
</cp:coreProperties>
</file>