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9F5E7F1-43EF-4C41-89A8-04C965F8392C}">
          <p14:sldIdLst>
            <p14:sldId id="262"/>
          </p14:sldIdLst>
        </p14:section>
        <p14:section name="Oddíl bez názvu" id="{58BE523F-B47C-4A65-B3E0-8D40752AA232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921F3-E200-4C7F-9159-65B93AB97066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7660B-EE2F-4CC8-B732-6C012147DD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08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>
            <a:extLst>
              <a:ext uri="{FF2B5EF4-FFF2-40B4-BE49-F238E27FC236}">
                <a16:creationId xmlns:a16="http://schemas.microsoft.com/office/drawing/2014/main" id="{2467F40F-8F8D-4543-B068-DCFFFE11D6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Zástupný symbol pro poznámky 2">
            <a:extLst>
              <a:ext uri="{FF2B5EF4-FFF2-40B4-BE49-F238E27FC236}">
                <a16:creationId xmlns:a16="http://schemas.microsoft.com/office/drawing/2014/main" id="{230AB69C-59DA-43F5-9D5F-EC3C1FD4A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0900" name="Zástupný symbol pro číslo snímku 3">
            <a:extLst>
              <a:ext uri="{FF2B5EF4-FFF2-40B4-BE49-F238E27FC236}">
                <a16:creationId xmlns:a16="http://schemas.microsoft.com/office/drawing/2014/main" id="{C5E3C851-4720-419C-AE33-305EAB204A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093180-D8DA-49F6-92C8-D2120C43FBF7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81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>
            <a:extLst>
              <a:ext uri="{FF2B5EF4-FFF2-40B4-BE49-F238E27FC236}">
                <a16:creationId xmlns:a16="http://schemas.microsoft.com/office/drawing/2014/main" id="{C05B33A5-9D0B-4A11-845D-8153E675F2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ro poznámky 2">
            <a:extLst>
              <a:ext uri="{FF2B5EF4-FFF2-40B4-BE49-F238E27FC236}">
                <a16:creationId xmlns:a16="http://schemas.microsoft.com/office/drawing/2014/main" id="{90D28870-DAD1-4458-8A6D-26E9D458CF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24" name="Zástupný symbol pro číslo snímku 3">
            <a:extLst>
              <a:ext uri="{FF2B5EF4-FFF2-40B4-BE49-F238E27FC236}">
                <a16:creationId xmlns:a16="http://schemas.microsoft.com/office/drawing/2014/main" id="{1B5B3814-6F66-432A-B73A-6680BD9143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ECF559-4A48-4525-99F8-04301F8F06B8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>
            <a:extLst>
              <a:ext uri="{FF2B5EF4-FFF2-40B4-BE49-F238E27FC236}">
                <a16:creationId xmlns:a16="http://schemas.microsoft.com/office/drawing/2014/main" id="{04ABF9A8-3926-4DF1-B23E-18E7AEEAEE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ro poznámky 2">
            <a:extLst>
              <a:ext uri="{FF2B5EF4-FFF2-40B4-BE49-F238E27FC236}">
                <a16:creationId xmlns:a16="http://schemas.microsoft.com/office/drawing/2014/main" id="{6925BDED-17FC-4ED4-971D-ED11468CD6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2948" name="Zástupný symbol pro číslo snímku 3">
            <a:extLst>
              <a:ext uri="{FF2B5EF4-FFF2-40B4-BE49-F238E27FC236}">
                <a16:creationId xmlns:a16="http://schemas.microsoft.com/office/drawing/2014/main" id="{BA971E3A-1FF8-418F-8CEB-ED6B71E3CC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61F0AB-9306-48A7-B36D-D91F36327D5F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86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>
            <a:extLst>
              <a:ext uri="{FF2B5EF4-FFF2-40B4-BE49-F238E27FC236}">
                <a16:creationId xmlns:a16="http://schemas.microsoft.com/office/drawing/2014/main" id="{E22B5764-DC84-45C1-AF01-3F1244CB6D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>
            <a:extLst>
              <a:ext uri="{FF2B5EF4-FFF2-40B4-BE49-F238E27FC236}">
                <a16:creationId xmlns:a16="http://schemas.microsoft.com/office/drawing/2014/main" id="{31548990-9534-4C35-A5D4-3CC9F37759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3972" name="Zástupný symbol pro číslo snímku 3">
            <a:extLst>
              <a:ext uri="{FF2B5EF4-FFF2-40B4-BE49-F238E27FC236}">
                <a16:creationId xmlns:a16="http://schemas.microsoft.com/office/drawing/2014/main" id="{FD4F84D1-8BDB-4E0F-A6EB-567A768FD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2E65AB-0AF9-408A-BF3E-C86292E4233D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498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07CD93-31E5-4AA6-9CC9-7605E50FF73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19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B83D68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1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9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1464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08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092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422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84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400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399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5FEB5C-BBFF-4675-88A1-C2B661613ACD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02.02.2021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B83D6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4C8AF9-092D-4683-BD8E-46EEF7885A5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39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320" y="1027664"/>
            <a:ext cx="9366325" cy="774014"/>
          </a:xfrm>
        </p:spPr>
        <p:txBody>
          <a:bodyPr/>
          <a:lstStyle/>
          <a:p>
            <a:r>
              <a:rPr lang="cs-CZ" altLang="cs-CZ" sz="3200" b="1" dirty="0">
                <a:latin typeface="Arial" panose="020B0604020202020204" pitchFamily="34" charset="0"/>
              </a:rPr>
              <a:t>TYPOLOGIE OSOBNOSTI PACIENTŮ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66626"/>
            <a:ext cx="8686800" cy="38293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Agresivní </a:t>
            </a: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pacient</a:t>
            </a:r>
            <a:endParaRPr lang="cs-CZ" altLang="cs-CZ" sz="2800" i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Agresivní </a:t>
            </a: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pacient signalizuje nejen nespolupráci, ale také ohrožení. Vyvolává okamžitou instinktivní reflexní odpověď, která má charakter stresové reakce typu „útok nebo útěk“.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V kontaktu s tímto pacientem je důležité </a:t>
            </a:r>
            <a:r>
              <a:rPr lang="cs-CZ" altLang="cs-CZ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jednat </a:t>
            </a: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klidně a uvážlivě.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Pacient může mít na svou agresi tzv. </a:t>
            </a:r>
            <a:r>
              <a:rPr lang="cs-CZ" altLang="cs-CZ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oprávněný</a:t>
            </a: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nárok</a:t>
            </a: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8617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320" y="1027664"/>
            <a:ext cx="9366325" cy="808885"/>
          </a:xfrm>
        </p:spPr>
        <p:txBody>
          <a:bodyPr/>
          <a:lstStyle/>
          <a:p>
            <a:r>
              <a:rPr lang="cs-CZ" altLang="cs-CZ" sz="3200" b="1" dirty="0">
                <a:latin typeface="Arial" panose="020B0604020202020204" pitchFamily="34" charset="0"/>
              </a:rPr>
              <a:t>TYPOLOGIE  OSOBNOSTI PACIENTŮ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Úzkostný pacient</a:t>
            </a:r>
            <a:endParaRPr lang="cs-CZ" altLang="cs-CZ" sz="2800" b="1" i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Tento pacient předvádí „zvětšeninu“ pocitů, s nimiž většina lidí vchází </a:t>
            </a:r>
            <a:b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do ordinace. Na sociální úrovni se dožaduje pocitů bezpečí a jistoty, ochrany, uklidnění a podpory. Často to činí nevhodným způsobem a vyvolává odmítavou odpověď.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Profesionální povinností zdravotníka je 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snížit</a:t>
            </a: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hladinu</a:t>
            </a: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úzkosti </a:t>
            </a: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svým přístupem k pacientovi /vlídný a</a:t>
            </a: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pevný/, vysvětlením situace, dovolit pacientovi mít pocit kontroly nad situací.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95766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1320" y="1027664"/>
            <a:ext cx="9366325" cy="724936"/>
          </a:xfrm>
        </p:spPr>
        <p:txBody>
          <a:bodyPr/>
          <a:lstStyle/>
          <a:p>
            <a:r>
              <a:rPr lang="cs-CZ" altLang="cs-CZ" sz="3200" b="1" dirty="0">
                <a:latin typeface="Arial" panose="020B0604020202020204" pitchFamily="34" charset="0"/>
              </a:rPr>
              <a:t>TYPOLOGIE OSOBNOSTI PACIENTŮ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Depresivní pacient</a:t>
            </a:r>
            <a:endParaRPr lang="cs-CZ" altLang="cs-CZ" sz="2800" b="1" i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Deprese jako chorobný </a:t>
            </a:r>
            <a:r>
              <a:rPr lang="cs-CZ" altLang="cs-CZ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jev.</a:t>
            </a:r>
            <a:endParaRPr lang="cs-CZ" altLang="cs-CZ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Deprese je nemoc, ničí náladu, zpomaluje psychomotorické tempo, kazí radost ze života. Depresivní člověk vypadá smutně, bez zájmu, bez chuti spolupracovat, nevidí žádnou perspektivu.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Může nás popuzovat, vadí nám jeho neochota, máme dojem, že by stačilo více vůle z jeho strany, aby se situace zlepšila.</a:t>
            </a:r>
          </a:p>
        </p:txBody>
      </p:sp>
    </p:spTree>
    <p:extLst>
      <p:ext uri="{BB962C8B-B14F-4D97-AF65-F5344CB8AC3E}">
        <p14:creationId xmlns:p14="http://schemas.microsoft.com/office/powerpoint/2010/main" val="201750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latin typeface="Arial" panose="020B0604020202020204" pitchFamily="34" charset="0"/>
              </a:rPr>
              <a:t>TYPOLOGIE OSOBNOSTI PACIENTŮ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800" b="1">
                <a:solidFill>
                  <a:srgbClr val="000000"/>
                </a:solidFill>
                <a:cs typeface="Times New Roman" panose="02020603050405020304" pitchFamily="18" charset="0"/>
              </a:rPr>
              <a:t>Narcistický pacient</a:t>
            </a:r>
            <a:endParaRPr lang="cs-CZ" altLang="cs-CZ" sz="2800" b="1" i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Narcistický pacient se na první pohled nemusí jevit jako nápadný, přesto delší kontakt s ním je  náročnější. Má svou představu o své výjimečnosti </a:t>
            </a:r>
            <a:b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a zdravotník má podle něj tuto kvalitu uznávat a ctít.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Základem spolupráce je jasná dohoda o možnostech, postupech a očekávaném výsledku.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62563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NEDIREKTIVNÍ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Slušnost</a:t>
            </a:r>
          </a:p>
          <a:p>
            <a:r>
              <a:rPr lang="cs-CZ" dirty="0" smtClean="0"/>
              <a:t>Žádost</a:t>
            </a:r>
          </a:p>
          <a:p>
            <a:r>
              <a:rPr lang="cs-CZ" dirty="0" smtClean="0"/>
              <a:t>Kompromis</a:t>
            </a:r>
          </a:p>
          <a:p>
            <a:r>
              <a:rPr lang="cs-CZ" dirty="0" smtClean="0"/>
              <a:t>Ochota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50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5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1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2873" y="2900830"/>
            <a:ext cx="9240982" cy="13620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SPECIFIKA KOMUNIKACE</a:t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     VE   ZDRAVOTNICTVÍ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Doc. PhDr. Yvetta Vrublová, Ph.D.</a:t>
            </a:r>
          </a:p>
        </p:txBody>
      </p:sp>
    </p:spTree>
    <p:extLst>
      <p:ext uri="{BB962C8B-B14F-4D97-AF65-F5344CB8AC3E}">
        <p14:creationId xmlns:p14="http://schemas.microsoft.com/office/powerpoint/2010/main" val="16316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BABEB90-6F6F-4039-B6B4-4B686DDD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DETERMINANTY EFEKTIVNÍ KOMUNIKACE VE ZDRAVOTNICTVÍ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94E1BF-8E7F-49CF-84C8-92819FD55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3"/>
            <a:ext cx="9036423" cy="37723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Empatie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tx1"/>
                </a:solidFill>
              </a:rPr>
              <a:t>Znalost </a:t>
            </a:r>
            <a:r>
              <a:rPr lang="cs-CZ" b="1" dirty="0">
                <a:solidFill>
                  <a:schemeClr val="tx1"/>
                </a:solidFill>
              </a:rPr>
              <a:t>interdisciplinárních typů chování 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Znalost typologie </a:t>
            </a:r>
            <a:r>
              <a:rPr lang="cs-CZ" b="1" dirty="0" smtClean="0">
                <a:solidFill>
                  <a:schemeClr val="tx1"/>
                </a:solidFill>
              </a:rPr>
              <a:t>pacientů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tx1"/>
                </a:solidFill>
              </a:rPr>
              <a:t>Nedirektivní  komunikace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2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DBFED57-A6B4-4CF7-B7B1-21CFFD32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EMPATIE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EBC29E-BD06-440C-9F0B-F6F7F2BCE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Schopnost vcítění, pochopení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Altruismus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09" y="4130621"/>
            <a:ext cx="3238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6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09E9138C-C52E-4165-864F-D0CEAA306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998539"/>
            <a:ext cx="7418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B83D68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INTERPERSONÁLNÍ TYPY CHOVÁNÍ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7B4E3696-94EE-437C-A9B3-C9BDCB3A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674812"/>
            <a:ext cx="868838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SUBMISIVNÍ</a:t>
            </a: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- nerad rozhoduje, přenechává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vedení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vlastnosti -  závislost, nerozhodnost,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nedostatek sebevědomí, pasivita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zaměření -  ochota být veden, vyhýbat 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konfrontacím, cíle a motivace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od druhých</a:t>
            </a: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02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>
            <a:extLst>
              <a:ext uri="{FF2B5EF4-FFF2-40B4-BE49-F238E27FC236}">
                <a16:creationId xmlns:a16="http://schemas.microsoft.com/office/drawing/2014/main" id="{011089ED-ED5B-4636-A4A1-C3175C002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6" y="1836738"/>
            <a:ext cx="824898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NEPŘÁTELSKÝ</a:t>
            </a: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- ostatní znamenají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   méně než já,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   necitlivost k potřebám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   ostatních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zaměření - orientace na sebe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99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B29D19E5-59A3-4802-9E7A-8BC2EA4C0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6" y="1684338"/>
            <a:ext cx="829265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DOMINANTNÍ</a:t>
            </a: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- touží po moci a chce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    být vždy první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vlastnosti - iniciativa, rozhodnost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       energičnost, nezávislost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zaměření  - na cíl, motivuje sám sebe</a:t>
            </a:r>
          </a:p>
        </p:txBody>
      </p:sp>
    </p:spTree>
    <p:extLst>
      <p:ext uri="{BB962C8B-B14F-4D97-AF65-F5344CB8AC3E}">
        <p14:creationId xmlns:p14="http://schemas.microsoft.com/office/powerpoint/2010/main" val="16935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416B322-8522-4686-9816-5BE921A07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1684339"/>
            <a:ext cx="833112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PŘÁTELSKÝ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 starost o druhé, citlivost k potřebám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zaměření: orientace na vzájemný zisk</a:t>
            </a:r>
          </a:p>
        </p:txBody>
      </p:sp>
    </p:spTree>
    <p:extLst>
      <p:ext uri="{BB962C8B-B14F-4D97-AF65-F5344CB8AC3E}">
        <p14:creationId xmlns:p14="http://schemas.microsoft.com/office/powerpoint/2010/main" val="111725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2063751" y="998539"/>
            <a:ext cx="8913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TYPY CHOVÁNÍ PACIENTŮ/KLIENTŮ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117725" y="1733550"/>
            <a:ext cx="9228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SUBMISIVNÍ - nerad rozhoduje, přenechává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vedení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vlastnosti -  závislost, nerozhodnost,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nedostatek sebevědomí, pasivita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zaměření -  ochota být veden, vyhýbat 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konfrontacím, cíle a motivace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od druhých</a:t>
            </a:r>
          </a:p>
        </p:txBody>
      </p:sp>
    </p:spTree>
    <p:extLst>
      <p:ext uri="{BB962C8B-B14F-4D97-AF65-F5344CB8AC3E}">
        <p14:creationId xmlns:p14="http://schemas.microsoft.com/office/powerpoint/2010/main" val="42871090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89332cfc-b023-4904-b12a-69ce444ff898"/>
    <ds:schemaRef ds:uri="79b7b8bb-93ec-47cc-a1d6-47c5928ac23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343</Words>
  <Application>Microsoft Office PowerPoint</Application>
  <PresentationFormat>Širokoúhlá obrazovka</PresentationFormat>
  <Paragraphs>80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Verdana</vt:lpstr>
      <vt:lpstr>Wingdings 2</vt:lpstr>
      <vt:lpstr>Motiv Office</vt:lpstr>
      <vt:lpstr>Austin</vt:lpstr>
      <vt:lpstr>Komunikace ve zdravotnictví</vt:lpstr>
      <vt:lpstr>SPECIFIKA KOMUNIKACE      VE   ZDRAVOTNICTVÍ</vt:lpstr>
      <vt:lpstr>DETERMINANTY EFEKTIVNÍ KOMUNIKACE VE ZDRAVOTNICTVÍ</vt:lpstr>
      <vt:lpstr>EMPATIE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TYPOLOGIE OSOBNOSTI PACIENTŮ</vt:lpstr>
      <vt:lpstr>TYPOLOGIE  OSOBNOSTI PACIENTŮ</vt:lpstr>
      <vt:lpstr>TYPOLOGIE OSOBNOSTI PACIENTŮ</vt:lpstr>
      <vt:lpstr>TYPOLOGIE OSOBNOSTI PACIENTŮ</vt:lpstr>
      <vt:lpstr>NEDIREKTIVNÍ KOMUNIKACE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Ucitel</dc:creator>
  <cp:lastModifiedBy>Administrator</cp:lastModifiedBy>
  <cp:revision>5</cp:revision>
  <dcterms:created xsi:type="dcterms:W3CDTF">2020-07-28T16:37:17Z</dcterms:created>
  <dcterms:modified xsi:type="dcterms:W3CDTF">2021-02-02T12:24:55Z</dcterms:modified>
</cp:coreProperties>
</file>