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DCCA199-9326-4208-957F-96A5500594A0}">
          <p14:sldIdLst>
            <p14:sldId id="262"/>
          </p14:sldIdLst>
        </p14:section>
        <p14:section name="Oddíl bez názvu" id="{045C030D-85B7-43AB-BC33-7EE9BFC37977}">
          <p14:sldIdLst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74E923-025E-4E4C-B8AF-2FC5763BA3E6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D2533C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D2533C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Obdélník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Obdélník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Obdélník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Ová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Ová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Ová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Ová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Ová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B94329-14B8-4E33-99DB-A5A061A4FA33}" type="slidenum">
              <a:rPr kumimoji="0" lang="cs-CZ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0954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74E923-025E-4E4C-B8AF-2FC5763BA3E6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D2533C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B94329-14B8-4E33-99DB-A5A061A4FA33}" type="slidenum">
              <a:rPr kumimoji="0" lang="cs-CZ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D2533C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4531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74E923-025E-4E4C-B8AF-2FC5763BA3E6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3F2DC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3F2DC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3F2DC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Obdélník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Obdélník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Obdélník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Ová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Ová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Ová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Ová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Ová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B94329-14B8-4E33-99DB-A5A061A4FA33}" type="slidenum">
              <a:rPr kumimoji="0" lang="cs-CZ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67160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74E923-025E-4E4C-B8AF-2FC5763BA3E6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D2533C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D2533C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B94329-14B8-4E33-99DB-A5A061A4FA33}" type="slidenum">
              <a:rPr kumimoji="0" lang="cs-CZ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41337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74E923-025E-4E4C-B8AF-2FC5763BA3E6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D2533C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D2533C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B94329-14B8-4E33-99DB-A5A061A4FA33}" type="slidenum">
              <a:rPr kumimoji="0" lang="cs-CZ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932812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74E923-025E-4E4C-B8AF-2FC5763BA3E6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D2533C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B94329-14B8-4E33-99DB-A5A061A4FA33}" type="slidenum">
              <a:rPr kumimoji="0" lang="cs-CZ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D2533C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270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74E923-025E-4E4C-B8AF-2FC5763BA3E6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D2533C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D2533C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B94329-14B8-4E33-99DB-A5A061A4FA33}" type="slidenum">
              <a:rPr kumimoji="0" lang="cs-CZ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29840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Ová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74E923-025E-4E4C-B8AF-2FC5763BA3E6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D2533C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B94329-14B8-4E33-99DB-A5A061A4FA33}" type="slidenum">
              <a:rPr kumimoji="0" lang="cs-CZ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D2533C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31653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Ová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Obdélník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74E923-025E-4E4C-B8AF-2FC5763BA3E6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D2533C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B94329-14B8-4E33-99DB-A5A061A4FA33}" type="slidenum">
              <a:rPr kumimoji="0" lang="cs-CZ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D2533C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81325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74E923-025E-4E4C-B8AF-2FC5763BA3E6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D2533C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D2533C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B94329-14B8-4E33-99DB-A5A061A4FA33}" type="slidenum">
              <a:rPr kumimoji="0" lang="cs-CZ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00758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74E923-025E-4E4C-B8AF-2FC5763BA3E6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D2533C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D2533C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B94329-14B8-4E33-99DB-A5A061A4FA33}" type="slidenum">
              <a:rPr kumimoji="0" lang="cs-CZ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8170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74E923-025E-4E4C-B8AF-2FC5763BA3E6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D2533C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D2533C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Ová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B94329-14B8-4E33-99DB-A5A061A4FA33}" type="slidenum">
              <a:rPr kumimoji="0" lang="cs-CZ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1661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smtClean="0"/>
              <a:t>Komunikace </a:t>
            </a:r>
            <a:r>
              <a:rPr lang="cs-CZ" sz="4000" dirty="0" smtClean="0"/>
              <a:t>ve zdravotnictví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>
                <a:latin typeface="Arial" panose="020B0604020202020204" pitchFamily="34" charset="0"/>
              </a:rPr>
              <a:t>BOLEST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981200"/>
            <a:ext cx="8153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b="1">
                <a:solidFill>
                  <a:srgbClr val="000000"/>
                </a:solidFill>
              </a:rPr>
              <a:t>   </a:t>
            </a:r>
            <a:r>
              <a:rPr lang="cs-CZ" altLang="cs-CZ" b="1">
                <a:solidFill>
                  <a:srgbClr val="000000"/>
                </a:solidFill>
                <a:cs typeface="Times New Roman" panose="02020603050405020304" pitchFamily="18" charset="0"/>
              </a:rPr>
              <a:t>Chronická bolest</a:t>
            </a:r>
            <a:r>
              <a:rPr lang="cs-CZ" altLang="cs-CZ">
                <a:solidFill>
                  <a:srgbClr val="000000"/>
                </a:solidFill>
                <a:cs typeface="Times New Roman" panose="02020603050405020304" pitchFamily="18" charset="0"/>
              </a:rPr>
              <a:t> je diagnostikována tehdy, trvá-li déle než půl roku. Její příčina  nebývá známa nebo je neodstranitelná ( např. u degenerativního onemocnění). Nebývá zde výrazná fyziologická reakce  a reagování pacienta odpovídá fázi vyčerpání. Příznačný je pocit bezmoci, deprese, časté poruchy spánku, snížená chuť k sexuálnímu styku, omezování sociálních kontaktů a uzavírání se do sebe.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/>
          </a:p>
          <a:p>
            <a:pPr>
              <a:lnSpc>
                <a:spcPct val="90000"/>
              </a:lnSpc>
              <a:buFontTx/>
              <a:buNone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11884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>
                <a:latin typeface="Arial" panose="020B0604020202020204" pitchFamily="34" charset="0"/>
              </a:rPr>
              <a:t>ZVLÁDÁNÍ AKUTNÍ BOLESTI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kontakt, empatie</a:t>
            </a:r>
          </a:p>
          <a:p>
            <a:pPr>
              <a:lnSpc>
                <a:spcPct val="90000"/>
              </a:lnSpc>
            </a:pPr>
            <a:r>
              <a:rPr lang="cs-CZ" altLang="cs-CZ"/>
              <a:t>odvádění pozornosti</a:t>
            </a:r>
          </a:p>
          <a:p>
            <a:pPr>
              <a:lnSpc>
                <a:spcPct val="90000"/>
              </a:lnSpc>
            </a:pPr>
            <a:r>
              <a:rPr lang="cs-CZ" altLang="cs-CZ"/>
              <a:t>upozornění na nástup, zesílení bolesti</a:t>
            </a:r>
          </a:p>
          <a:p>
            <a:pPr>
              <a:lnSpc>
                <a:spcPct val="90000"/>
              </a:lnSpc>
            </a:pPr>
            <a:r>
              <a:rPr lang="cs-CZ" altLang="cs-CZ"/>
              <a:t>informace o časovém rozvrhu (např. při výkonu „to nejhorší už máte za sebou“ apod.).</a:t>
            </a:r>
          </a:p>
          <a:p>
            <a:pPr>
              <a:lnSpc>
                <a:spcPct val="90000"/>
              </a:lnSpc>
            </a:pPr>
            <a:r>
              <a:rPr lang="cs-CZ" altLang="cs-CZ"/>
              <a:t>sugesce-hypnóza</a:t>
            </a:r>
          </a:p>
          <a:p>
            <a:pPr>
              <a:lnSpc>
                <a:spcPct val="90000"/>
              </a:lnSpc>
            </a:pPr>
            <a:r>
              <a:rPr lang="cs-CZ" altLang="cs-CZ"/>
              <a:t>posthypnotická sugesce-relaxace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5211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685800"/>
          </a:xfrm>
        </p:spPr>
        <p:txBody>
          <a:bodyPr/>
          <a:lstStyle/>
          <a:p>
            <a:r>
              <a:rPr lang="cs-CZ" altLang="cs-CZ" sz="3200" b="1">
                <a:latin typeface="Arial" panose="020B0604020202020204" pitchFamily="34" charset="0"/>
              </a:rPr>
              <a:t>ZVLÁDÁNÍ CHRONICKÉ BOLESTI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1100" y="1430901"/>
            <a:ext cx="9171100" cy="505789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3800" b="1" dirty="0" smtClean="0"/>
              <a:t>sugesce</a:t>
            </a:r>
            <a:endParaRPr lang="cs-CZ" altLang="cs-CZ" sz="3800" b="1" dirty="0"/>
          </a:p>
          <a:p>
            <a:pPr>
              <a:lnSpc>
                <a:spcPct val="90000"/>
              </a:lnSpc>
            </a:pPr>
            <a:r>
              <a:rPr lang="cs-CZ" altLang="cs-CZ" sz="3800" b="1" dirty="0"/>
              <a:t>hypnóza</a:t>
            </a:r>
          </a:p>
          <a:p>
            <a:pPr>
              <a:lnSpc>
                <a:spcPct val="90000"/>
              </a:lnSpc>
            </a:pPr>
            <a:r>
              <a:rPr lang="cs-CZ" altLang="cs-CZ" sz="3800" b="1" dirty="0" err="1"/>
              <a:t>posthypnotická</a:t>
            </a:r>
            <a:r>
              <a:rPr lang="cs-CZ" altLang="cs-CZ" sz="3800" b="1" dirty="0"/>
              <a:t> sugesce</a:t>
            </a:r>
          </a:p>
          <a:p>
            <a:pPr>
              <a:lnSpc>
                <a:spcPct val="90000"/>
              </a:lnSpc>
            </a:pPr>
            <a:r>
              <a:rPr lang="cs-CZ" altLang="cs-CZ" sz="3800" b="1" dirty="0" smtClean="0"/>
              <a:t>relaxace, meditace    </a:t>
            </a:r>
            <a:endParaRPr lang="cs-CZ" altLang="cs-CZ" sz="3800" b="1" dirty="0"/>
          </a:p>
          <a:p>
            <a:pPr>
              <a:lnSpc>
                <a:spcPct val="90000"/>
              </a:lnSpc>
            </a:pPr>
            <a:r>
              <a:rPr lang="cs-CZ" altLang="cs-CZ" sz="3800" b="1" dirty="0" smtClean="0"/>
              <a:t>autogenní </a:t>
            </a:r>
            <a:r>
              <a:rPr lang="cs-CZ" altLang="cs-CZ" sz="3800" b="1" dirty="0"/>
              <a:t>trénink</a:t>
            </a:r>
          </a:p>
          <a:p>
            <a:pPr>
              <a:lnSpc>
                <a:spcPct val="90000"/>
              </a:lnSpc>
            </a:pPr>
            <a:r>
              <a:rPr lang="cs-CZ" altLang="cs-CZ" sz="3800" b="1" dirty="0" smtClean="0"/>
              <a:t>kognitivně </a:t>
            </a:r>
            <a:r>
              <a:rPr lang="cs-CZ" altLang="cs-CZ" sz="3800" b="1" dirty="0"/>
              <a:t>behaviorální terapie</a:t>
            </a:r>
          </a:p>
          <a:p>
            <a:pPr>
              <a:lnSpc>
                <a:spcPct val="90000"/>
              </a:lnSpc>
            </a:pPr>
            <a:r>
              <a:rPr lang="cs-CZ" altLang="cs-CZ" sz="3800" b="1" dirty="0"/>
              <a:t>některé formy dynamické psychoterapie</a:t>
            </a:r>
          </a:p>
          <a:p>
            <a:pPr>
              <a:lnSpc>
                <a:spcPct val="90000"/>
              </a:lnSpc>
            </a:pPr>
            <a:r>
              <a:rPr lang="cs-CZ" altLang="cs-CZ" sz="3800" b="1" dirty="0"/>
              <a:t>logoterapie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3800" b="1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23610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9720" y="274638"/>
            <a:ext cx="9467880" cy="1143000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KOMUNIKACE S PACIENTY S BOLESTÍ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7095" y="1600200"/>
            <a:ext cx="10603831" cy="5257800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200" b="1" dirty="0">
                <a:latin typeface="Century Gothic" panose="020B0502020202020204" pitchFamily="34" charset="0"/>
              </a:rPr>
              <a:t> být pozorný k projevům bolesti u pacienta –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3200" b="1" dirty="0">
                <a:latin typeface="Century Gothic" panose="020B0502020202020204" pitchFamily="34" charset="0"/>
              </a:rPr>
              <a:t>   nechodit kolem pacienta s bolestí nevšímavě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latin typeface="Century Gothic" panose="020B0502020202020204" pitchFamily="34" charset="0"/>
              </a:rPr>
              <a:t> akceptovat neverbální projevy bolesti u pacienta,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3200" b="1" dirty="0">
                <a:latin typeface="Century Gothic" panose="020B0502020202020204" pitchFamily="34" charset="0"/>
              </a:rPr>
              <a:t>   uznat přítomnost bolesti a pozorně naslouchat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latin typeface="Century Gothic" panose="020B0502020202020204" pitchFamily="34" charset="0"/>
              </a:rPr>
              <a:t> nepospíchat, když pacient sděluje, co a jak ho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3200" b="1" dirty="0">
                <a:latin typeface="Century Gothic" panose="020B0502020202020204" pitchFamily="34" charset="0"/>
              </a:rPr>
              <a:t>    bolí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7415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058FA7-0EE9-4E9B-AA6A-71CED0C54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KOMUNIKACE S PACIENTY S BOLESTÍ</a:t>
            </a: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67B23D-146D-417D-9C6D-921297BB5CF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10700084" cy="4873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3200" b="1" dirty="0">
                <a:latin typeface="Century Gothic" panose="020B0502020202020204" pitchFamily="34" charset="0"/>
              </a:rPr>
              <a:t> nebagatelizovat slovní stížnosti pacienta, nikdy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3200" b="1" dirty="0">
                <a:latin typeface="Century Gothic" panose="020B0502020202020204" pitchFamily="34" charset="0"/>
              </a:rPr>
              <a:t>   neříkat „to vás nemůže tak bolet“, „to nic není“</a:t>
            </a:r>
          </a:p>
          <a:p>
            <a:pPr marL="0" indent="0">
              <a:lnSpc>
                <a:spcPct val="150000"/>
              </a:lnSpc>
              <a:buNone/>
            </a:pPr>
            <a:endParaRPr lang="cs-CZ" sz="3200" b="1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3200" b="1" dirty="0">
                <a:latin typeface="Century Gothic" panose="020B0502020202020204" pitchFamily="34" charset="0"/>
              </a:rPr>
              <a:t> pacienta informovat před každým bolestivým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3200" b="1" dirty="0">
                <a:latin typeface="Century Gothic" panose="020B0502020202020204" pitchFamily="34" charset="0"/>
              </a:rPr>
              <a:t>   zásahem, že to asi bude bolet, kde a jak to bude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3200" b="1" dirty="0">
                <a:latin typeface="Century Gothic" panose="020B0502020202020204" pitchFamily="34" charset="0"/>
              </a:rPr>
              <a:t>   bolet, jak dlouho to bude bolet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0350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376284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69771" y="1700808"/>
            <a:ext cx="8432418" cy="1894362"/>
          </a:xfrm>
        </p:spPr>
        <p:txBody>
          <a:bodyPr>
            <a:noAutofit/>
          </a:bodyPr>
          <a:lstStyle/>
          <a:p>
            <a:r>
              <a:rPr lang="cs-CZ" sz="4000" dirty="0"/>
              <a:t>Komunikace s agresivními pacienty a pacienty s bolestí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81548" y="5301208"/>
            <a:ext cx="6172200" cy="137160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doc. PhDr. Yvetta Vrublová, </a:t>
            </a:r>
            <a:r>
              <a:rPr lang="cs-CZ" sz="2400" dirty="0" err="1">
                <a:solidFill>
                  <a:schemeClr val="tx1"/>
                </a:solidFill>
              </a:rPr>
              <a:t>Ph.D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255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1677D5-12D2-4E48-A209-ABA3A30D8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Century Gothic" panose="020B0502020202020204" pitchFamily="34" charset="0"/>
              </a:rPr>
              <a:t>AGRESIVNÍ  PACIENT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A8D007-0E25-458B-AEF9-DAC95856743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sz="3200" dirty="0">
                <a:latin typeface="Century Gothic" panose="020B0502020202020204" pitchFamily="34" charset="0"/>
              </a:rPr>
              <a:t>agrese vnitřní – emočně </a:t>
            </a:r>
            <a:r>
              <a:rPr lang="cs-CZ" sz="3200">
                <a:latin typeface="Century Gothic" panose="020B0502020202020204" pitchFamily="34" charset="0"/>
              </a:rPr>
              <a:t>nestabilní jedinec</a:t>
            </a:r>
            <a:endParaRPr lang="cs-CZ" sz="3200" dirty="0">
              <a:latin typeface="Century Gothic" panose="020B0502020202020204" pitchFamily="34" charset="0"/>
            </a:endParaRPr>
          </a:p>
          <a:p>
            <a:endParaRPr lang="cs-CZ" sz="3200" dirty="0">
              <a:latin typeface="Century Gothic" panose="020B0502020202020204" pitchFamily="34" charset="0"/>
            </a:endParaRPr>
          </a:p>
          <a:p>
            <a:r>
              <a:rPr lang="cs-CZ" sz="3200" dirty="0">
                <a:latin typeface="Century Gothic" panose="020B0502020202020204" pitchFamily="34" charset="0"/>
              </a:rPr>
              <a:t> agrese vnější</a:t>
            </a:r>
          </a:p>
        </p:txBody>
      </p:sp>
    </p:spTree>
    <p:extLst>
      <p:ext uri="{BB962C8B-B14F-4D97-AF65-F5344CB8AC3E}">
        <p14:creationId xmlns:p14="http://schemas.microsoft.com/office/powerpoint/2010/main" val="1427998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>
            <a:extLst>
              <a:ext uri="{FF2B5EF4-FFF2-40B4-BE49-F238E27FC236}">
                <a16:creationId xmlns:a16="http://schemas.microsoft.com/office/drawing/2014/main" id="{0CD7532A-2F7A-41AD-8652-C7FA2E01E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9523" y="1074739"/>
            <a:ext cx="9775280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PŘÍČINY ŠPATNÉ </a:t>
            </a:r>
            <a:r>
              <a:rPr kumimoji="0" lang="cs-CZ" alt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KOMUNIKACE ZE STRANY PERSONÁLU</a:t>
            </a:r>
            <a:endParaRPr kumimoji="0" lang="cs-CZ" altLang="cs-CZ" sz="4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NEDOSTATEK INFORMACÍ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NEDOSTATEK POZORNOSTI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NEUVĚDOMĚNÍ SI MOŽNÝCH DŮSLEDKŮ TOHO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 ŘÍKÁ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NEZNALOST POUŽITÍ BĚŽNÝCH KOMUNIKAČNÍCH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POSTUPŮ</a:t>
            </a:r>
          </a:p>
        </p:txBody>
      </p:sp>
    </p:spTree>
    <p:extLst>
      <p:ext uri="{BB962C8B-B14F-4D97-AF65-F5344CB8AC3E}">
        <p14:creationId xmlns:p14="http://schemas.microsoft.com/office/powerpoint/2010/main" val="2352570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D20D1F-DE0A-4C45-B497-BD18FFC02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74638"/>
            <a:ext cx="11277600" cy="1143000"/>
          </a:xfrm>
        </p:spPr>
        <p:txBody>
          <a:bodyPr>
            <a:noAutofit/>
          </a:bodyPr>
          <a:lstStyle/>
          <a:p>
            <a:r>
              <a:rPr lang="cs-CZ" sz="4000" b="1" dirty="0">
                <a:latin typeface="Century Gothic" panose="020B0502020202020204" pitchFamily="34" charset="0"/>
              </a:rPr>
              <a:t>CO BYCHOM NEMĚLI PŘI KOMUNIKACI S AGRESIVNÍM  PACIENTEM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B3843B-44B3-4C48-B95C-72651DD71A4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737360"/>
            <a:ext cx="9052560" cy="47365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3200" b="1" dirty="0">
                <a:latin typeface="Century Gothic" panose="020B0502020202020204" pitchFamily="34" charset="0"/>
              </a:rPr>
              <a:t> ROZČILOVAT SE 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latin typeface="Century Gothic" panose="020B0502020202020204" pitchFamily="34" charset="0"/>
              </a:rPr>
              <a:t> ZVYŠOVAT HLAS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latin typeface="Century Gothic" panose="020B0502020202020204" pitchFamily="34" charset="0"/>
              </a:rPr>
              <a:t> OTÁČET SE ZÁDY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latin typeface="Century Gothic" panose="020B0502020202020204" pitchFamily="34" charset="0"/>
              </a:rPr>
              <a:t> VYKONÁVAT VEDLEJŠÍ ČINNOST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latin typeface="Century Gothic" panose="020B0502020202020204" pitchFamily="34" charset="0"/>
              </a:rPr>
              <a:t> VYJADŘOVAT SE  POHRDAVĚ,  VULGÁRNĚ</a:t>
            </a:r>
          </a:p>
        </p:txBody>
      </p:sp>
    </p:spTree>
    <p:extLst>
      <p:ext uri="{BB962C8B-B14F-4D97-AF65-F5344CB8AC3E}">
        <p14:creationId xmlns:p14="http://schemas.microsoft.com/office/powerpoint/2010/main" val="3442706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>
            <a:extLst>
              <a:ext uri="{FF2B5EF4-FFF2-40B4-BE49-F238E27FC236}">
                <a16:creationId xmlns:a16="http://schemas.microsoft.com/office/drawing/2014/main" id="{6CF26622-9AEB-4AC8-ACED-4D81EA4C1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57201"/>
            <a:ext cx="9888538" cy="6924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ZKLIDNĚNÍ ROZČILENÉHO KLIENTA</a:t>
            </a:r>
            <a:endParaRPr kumimoji="0" lang="cs-CZ" altLang="cs-CZ" sz="4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4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POSLOUCHAT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UDRŽOVAT OČNÍ KONTAKT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VYSVĚTLOVAT, NEBRÁT NIC OSOBNĚ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NESLIBOVAT CO NELZE SPLNIT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HLEDAT ŘEŠENÍ A KOMPROMISY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DOBŘE ZVLÁDAT SVOU PRÁCI, RESPEKTOVAT SOUKROMÍ, ÚPRAVA PROSTŘEDÍ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1238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>
            <a:extLst>
              <a:ext uri="{FF2B5EF4-FFF2-40B4-BE49-F238E27FC236}">
                <a16:creationId xmlns:a16="http://schemas.microsoft.com/office/drawing/2014/main" id="{73ADC26E-CACB-4289-B94A-E86AFE29E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" y="1150938"/>
            <a:ext cx="10744200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ZKLIDNĚNÍ ROZČILENÉHO KLIENTA</a:t>
            </a:r>
            <a:endParaRPr kumimoji="0" lang="cs-CZ" altLang="cs-CZ" sz="4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POSLOUCHAT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UDRŽOVAT OČNÍ KONTAKT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VYSVĚTLOVAT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NESLIBOVAT CO NELZE SPLNIT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HLEDAT ŘEŠENÍ A KOMPROMISY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DOBŘE ZVLÁDAT SVOU PRÁCI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RESPEKTOVAT SOUKROMÍ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ÚPRAVA PROSTŘEDÍ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NEBRÁT NIC OSOBNĚ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KONTROLOVAT ZBRANĚ</a:t>
            </a:r>
          </a:p>
        </p:txBody>
      </p:sp>
    </p:spTree>
    <p:extLst>
      <p:ext uri="{BB962C8B-B14F-4D97-AF65-F5344CB8AC3E}">
        <p14:creationId xmlns:p14="http://schemas.microsoft.com/office/powerpoint/2010/main" val="547804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>
            <a:extLst>
              <a:ext uri="{FF2B5EF4-FFF2-40B4-BE49-F238E27FC236}">
                <a16:creationId xmlns:a16="http://schemas.microsoft.com/office/drawing/2014/main" id="{CA49238A-A994-4159-9A9A-0BB961395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837" y="769939"/>
            <a:ext cx="10847347" cy="6309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Co bychom během konfliktu nikdy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neměli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1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-  </a:t>
            </a:r>
            <a:r>
              <a:rPr kumimoji="0" lang="cs-CZ" alt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nadávat </a:t>
            </a: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nebo urážet partnera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- vyhrožovat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- vyjadřovat se negativně o příbuzných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</a:t>
            </a:r>
            <a:r>
              <a:rPr kumimoji="0" lang="cs-CZ" alt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nebo </a:t>
            </a: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přátelích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- ponižujícím způsobem komentovat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fyzický vzhled druhého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- používat fyzické násilí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- přerušovat  řeč </a:t>
            </a:r>
            <a:r>
              <a:rPr kumimoji="0" lang="cs-CZ" altLang="cs-CZ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parnera</a:t>
            </a:r>
            <a:endParaRPr kumimoji="0" lang="cs-CZ" altLang="cs-CZ" sz="3200" b="1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- vyjadřovat se pohrdavě, vulgárně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1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1177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>
                <a:latin typeface="Arial" panose="020B0604020202020204" pitchFamily="34" charset="0"/>
              </a:rPr>
              <a:t>BOLEST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828800"/>
            <a:ext cx="8534400" cy="4343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olidFill>
                  <a:srgbClr val="000000"/>
                </a:solidFill>
              </a:rPr>
              <a:t>  </a:t>
            </a:r>
            <a:r>
              <a:rPr lang="cs-CZ" altLang="cs-CZ" sz="2800" b="1">
                <a:solidFill>
                  <a:srgbClr val="000000"/>
                </a:solidFill>
              </a:rPr>
              <a:t>A</a:t>
            </a:r>
            <a:r>
              <a:rPr lang="cs-CZ" altLang="cs-CZ" sz="2800" b="1">
                <a:solidFill>
                  <a:srgbClr val="000000"/>
                </a:solidFill>
                <a:cs typeface="Times New Roman" panose="02020603050405020304" pitchFamily="18" charset="0"/>
              </a:rPr>
              <a:t>kutní bolest</a:t>
            </a:r>
            <a:r>
              <a:rPr lang="cs-CZ" altLang="cs-CZ" sz="2800">
                <a:solidFill>
                  <a:srgbClr val="000000"/>
                </a:solidFill>
                <a:cs typeface="Times New Roman" panose="02020603050405020304" pitchFamily="18" charset="0"/>
              </a:rPr>
              <a:t> maximálně několik dnů či týdnů. Při vyšší intenzitě představuje velkou psychickou zátěž a postižení na ni obvykle reagují fyziologickými změnami ( prudce se zvýší krevní tlak, prohloubí se dýchání, roste svalové napětí). Člověk stižený akutní bolestí je motoricky neklidný, někdy hlasitě křičí, snaží se odstranit zdroj bolesti. K okolí se často chová agresivně. Podobně se chová i k sobě (možnost suicida). Lokalizace akutní bolesti je obvykle dobře určitelná. Zdá se, že akutní bolest má obranný charakter. Postiženého varuje a zabraňuje dalšímu zhoršování stavu. </a:t>
            </a:r>
          </a:p>
        </p:txBody>
      </p:sp>
    </p:spTree>
    <p:extLst>
      <p:ext uri="{BB962C8B-B14F-4D97-AF65-F5344CB8AC3E}">
        <p14:creationId xmlns:p14="http://schemas.microsoft.com/office/powerpoint/2010/main" val="332336613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rkýř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D8EA54-FCDE-4C53-BC95-F76FE7115B9B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89332cfc-b023-4904-b12a-69ce444ff898"/>
    <ds:schemaRef ds:uri="79b7b8bb-93ec-47cc-a1d6-47c5928ac23a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490</Words>
  <Application>Microsoft Office PowerPoint</Application>
  <PresentationFormat>Širokoúhlá obrazovka</PresentationFormat>
  <Paragraphs>104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Century Schoolbook</vt:lpstr>
      <vt:lpstr>Times New Roman</vt:lpstr>
      <vt:lpstr>Wingdings</vt:lpstr>
      <vt:lpstr>Wingdings 2</vt:lpstr>
      <vt:lpstr>Motiv Office</vt:lpstr>
      <vt:lpstr>Arkýř</vt:lpstr>
      <vt:lpstr>Komunikace ve zdravotnictví</vt:lpstr>
      <vt:lpstr>Komunikace s agresivními pacienty a pacienty s bolestí</vt:lpstr>
      <vt:lpstr>AGRESIVNÍ  PACIENT</vt:lpstr>
      <vt:lpstr>Prezentace aplikace PowerPoint</vt:lpstr>
      <vt:lpstr>CO BYCHOM NEMĚLI PŘI KOMUNIKACI S AGRESIVNÍM  PACIENTEM</vt:lpstr>
      <vt:lpstr>Prezentace aplikace PowerPoint</vt:lpstr>
      <vt:lpstr>Prezentace aplikace PowerPoint</vt:lpstr>
      <vt:lpstr>Prezentace aplikace PowerPoint</vt:lpstr>
      <vt:lpstr>BOLEST</vt:lpstr>
      <vt:lpstr>BOLEST</vt:lpstr>
      <vt:lpstr>ZVLÁDÁNÍ AKUTNÍ BOLESTI</vt:lpstr>
      <vt:lpstr>ZVLÁDÁNÍ CHRONICKÉ BOLESTI</vt:lpstr>
      <vt:lpstr>KOMUNIKACE S PACIENTY S BOLESTÍ</vt:lpstr>
      <vt:lpstr>KOMUNIKACE S PACIENTY S BOLESTÍ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Ucitel</dc:creator>
  <cp:lastModifiedBy>Administrator</cp:lastModifiedBy>
  <cp:revision>5</cp:revision>
  <dcterms:created xsi:type="dcterms:W3CDTF">2020-07-28T16:37:17Z</dcterms:created>
  <dcterms:modified xsi:type="dcterms:W3CDTF">2021-02-02T12:26:45Z</dcterms:modified>
</cp:coreProperties>
</file>