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0F75E7D-D4E7-4E94-9477-6B8984777B71}">
          <p14:sldIdLst>
            <p14:sldId id="262"/>
          </p14:sldIdLst>
        </p14:section>
        <p14:section name="Oddíl bez názvu" id="{B7DA3C3E-395A-414B-9798-77AF86B0B1B0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bdélní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Obdélní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914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425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Obdélní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619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2683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48156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927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09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bdélní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295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Obdélní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66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542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83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143885-D03D-4FCA-861F-56B813C99C7A}" type="datetimeFigureOut">
              <a:rPr lang="cs-CZ" smtClean="0"/>
              <a:t>02.02.2021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05A33C-A82F-4AD3-B959-D11C4D7EEF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Komunikace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KOMUNIKACE  S UMÍRAJÍCÍM</a:t>
            </a:r>
            <a:endParaRPr lang="cs-CZ" sz="4000" dirty="0">
              <a:latin typeface="Century Gothic" panose="020B0502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10700084" cy="4873752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vyjádřit empatii, respekt a soucítění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používat otevřené otázky (Jak se dnes cítíte?)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nezapomínat, že prvořadou potřebou umírajících je fyzická přítomnost a přímý kontakt blízkých lidí, zapojit rodinu do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95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E832C-44A2-43FE-8C1E-AD18048A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KOMUNIKACE  S UMÍRAJÍCÍM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27D453-4726-4CCE-AFD1-DD415FAC20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10475495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povzbudit pacienta, aby dokončil „věci“, které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chce dokončit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pomáhat pacientovi žít v přítomnosti</a:t>
            </a:r>
          </a:p>
          <a:p>
            <a:pPr>
              <a:lnSpc>
                <a:spcPct val="150000"/>
              </a:lnSpc>
            </a:pPr>
            <a:r>
              <a:rPr lang="pl-PL" sz="3200" b="1" dirty="0">
                <a:latin typeface="Century Gothic" panose="020B0502020202020204" pitchFamily="34" charset="0"/>
              </a:rPr>
              <a:t> příbuzní také potřebují pomoc a podporu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pomáhat rodině i po úmrtí, přiznat čas na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truchlení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29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KOMUNIKACE  S  POZŮSTALÝMI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pro rozhovor s pozůstalými si vyhradit dostatek času a klidné prostředí (nesdělovat informace ve stoje, na chodbě, mezi dveřmi)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zachovat všechny společenské rituály (představit se, posadit se spolu, vyjádřit pozůstalým svou soustrast)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01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252F4-8544-4E6C-87E3-F0C11AE1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KOMUNIKACE  S  POZŮSTALÝMI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6FE040-A01B-45C9-A5B8-00D1AD92F4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908632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b="1" dirty="0"/>
              <a:t> </a:t>
            </a:r>
            <a:r>
              <a:rPr lang="cs-CZ" sz="3200" b="1" dirty="0">
                <a:latin typeface="Century Gothic" panose="020B0502020202020204" pitchFamily="34" charset="0"/>
              </a:rPr>
              <a:t>při rozhovoru se vyjadřovat věcně (zemřel, skonal, je mrtvý),  nesnažit se o zmírňující opisy (stalo se to)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při náhlém úmrtí nechat pozůstalým dostatek času, aby mohli zprávu slyšet, přijmout ji a vyrovnat se sní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popsat okolnosti úmrtí, přičemž používat slova, které jsou pro pozůstalé úlevná („Netrpěl“, „Zemřel ve spánku“)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86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KOMUNIKACE  S  POZŮSTALÝMI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/>
              <a:t> nebránit se diskusi a připravit se na různé otázky a připomínky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naslouchat jejich pocitům a vzpomínkám</a:t>
            </a:r>
          </a:p>
          <a:p>
            <a:pPr>
              <a:lnSpc>
                <a:spcPct val="150000"/>
              </a:lnSpc>
            </a:pPr>
            <a:r>
              <a:rPr lang="cs-CZ" sz="3200" b="1" dirty="0"/>
              <a:t> nedávat zbytečné rady („Máte pro koho žít“) a vyhýbat se frázím („To chce čas“)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26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29B79-03F1-47D9-B1B0-01CA51CD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KOMUNIKACE  S  POZŮSTALÝMI</a:t>
            </a:r>
            <a:endParaRPr lang="cs-CZ" sz="4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82624F-1C13-4A2E-89C2-3D07BF6F874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nebránit pláči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nepřerušovat pozůstalé v jejich sdělení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dovolit, aby se ticho stalo součástí konverzace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seznámit příbuzné se všemi formalitami, které budou následovat a jimž musí vyhovět: poskytnout tištěný informační text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9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6923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1527" y="1988840"/>
            <a:ext cx="9573491" cy="189436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KOMUNIKACE S PACIENTEM </a:t>
            </a:r>
            <a:br>
              <a:rPr lang="cs-CZ" sz="3200" dirty="0">
                <a:solidFill>
                  <a:srgbClr val="FF0000"/>
                </a:solidFill>
              </a:rPr>
            </a:br>
            <a:r>
              <a:rPr lang="cs-CZ" sz="3200" dirty="0">
                <a:solidFill>
                  <a:srgbClr val="FF0000"/>
                </a:solidFill>
              </a:rPr>
              <a:t>S INFAUSTNÍM ONEMOCNĚNÍM, KOMUNIKACE S POZŮSTALÝMI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66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2D1FC-4332-4AB6-8C9D-47A6845A6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INFAUSTNÍ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C08DE3-947C-4D49-A266-67876C0DD5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Century Gothic" panose="020B0502020202020204" pitchFamily="34" charset="0"/>
              </a:rPr>
              <a:t>  </a:t>
            </a:r>
            <a:r>
              <a:rPr lang="cs-CZ" sz="3200" b="1" dirty="0">
                <a:latin typeface="Century Gothic" panose="020B0502020202020204" pitchFamily="34" charset="0"/>
              </a:rPr>
              <a:t>nevyléčitelný stav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 nepříznivý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 mající špatné vyhlídky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05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75D74-30DD-4B79-91CF-F2288A944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SDĚLENÍ PRAVDY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7753AD-B3F6-4F67-B8D4-74B66105D88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200" b="1" dirty="0">
                <a:latin typeface="Century Gothic" panose="020B0502020202020204" pitchFamily="34" charset="0"/>
              </a:rPr>
              <a:t>pacientovi</a:t>
            </a:r>
          </a:p>
          <a:p>
            <a:r>
              <a:rPr lang="cs-CZ" sz="3200" b="1" dirty="0">
                <a:latin typeface="Century Gothic" panose="020B0502020202020204" pitchFamily="34" charset="0"/>
              </a:rPr>
              <a:t> rodině</a:t>
            </a:r>
          </a:p>
          <a:p>
            <a:endParaRPr lang="cs-CZ" sz="3200" b="1" dirty="0">
              <a:latin typeface="Century Gothic" panose="020B0502020202020204" pitchFamily="34" charset="0"/>
            </a:endParaRPr>
          </a:p>
          <a:p>
            <a:endParaRPr lang="cs-CZ" sz="32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Načasování</a:t>
            </a:r>
          </a:p>
          <a:p>
            <a:pPr>
              <a:buFontTx/>
              <a:buChar char="-"/>
            </a:pPr>
            <a:r>
              <a:rPr lang="cs-CZ" sz="3200" b="1" dirty="0">
                <a:latin typeface="Century Gothic" panose="020B0502020202020204" pitchFamily="34" charset="0"/>
              </a:rPr>
              <a:t>Doba sdělení</a:t>
            </a:r>
          </a:p>
          <a:p>
            <a:pPr>
              <a:buFontTx/>
              <a:buChar char="-"/>
            </a:pPr>
            <a:r>
              <a:rPr lang="cs-CZ" sz="3200" b="1" dirty="0">
                <a:latin typeface="Century Gothic" panose="020B0502020202020204" pitchFamily="34" charset="0"/>
              </a:rPr>
              <a:t>Přítomnost rodiny</a:t>
            </a:r>
          </a:p>
          <a:p>
            <a:pPr>
              <a:buFontTx/>
              <a:buChar char="-"/>
            </a:pPr>
            <a:r>
              <a:rPr lang="cs-CZ" sz="3200" b="1" dirty="0">
                <a:latin typeface="Century Gothic" panose="020B0502020202020204" pitchFamily="34" charset="0"/>
              </a:rPr>
              <a:t>Psychický stav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8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15878" y="803275"/>
            <a:ext cx="1260806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UMÍRÁNÍ A SMRT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Asi 80%umírá nad 60let, většinou v institucích, nejčastěji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v nemocnici.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Obecný postoj ke smrti má tři základní složky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A/ citový vztah ke smrti je vyjádřen strachem a úzkostí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B/ kognitivní složka postoje zahrnuje vědomosti o umírání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 vlastní zkušenost se smrtí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C/ z toho vyplývající chování bývá ovlivněno především emotivně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85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208998" y="1044482"/>
            <a:ext cx="95839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Potřeby </a:t>
            </a:r>
            <a:r>
              <a:rPr kumimoji="0" lang="cs-CZ" alt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nemocných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v bezprostřední blízkosti smrti</a:t>
            </a:r>
          </a:p>
          <a:p>
            <a:pPr marL="914400" marR="0" lvl="2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potřeba citové jistoty a bezpečí</a:t>
            </a:r>
          </a:p>
          <a:p>
            <a:pPr marL="914400" marR="0" lvl="2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potřeba stimulace</a:t>
            </a:r>
          </a:p>
          <a:p>
            <a:pPr marL="914400" marR="0" lvl="2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potřeba seberealizace</a:t>
            </a:r>
          </a:p>
          <a:p>
            <a:pPr marL="914400" marR="0" lvl="2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potřeba otevřené budoucnosti – víra</a:t>
            </a:r>
          </a:p>
          <a:p>
            <a:pPr marL="914400" marR="0" lvl="2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pocit podpory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6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1" y="727076"/>
            <a:ext cx="18610263" cy="57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Během terminálního stadia prochází pacient</a:t>
            </a:r>
            <a:endParaRPr kumimoji="0" lang="cs-CZ" altLang="cs-CZ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následujícími fázemi</a:t>
            </a: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1.   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Šok -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dostavuje se po odhalení faktu, že nemoc nebo 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 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úraz je velmi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závažného stupně.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2.   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Popření -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pacient odmítne věřit diagnóze 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3.   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Hněv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- pacient útočí na okolí, kritizuje všechny a všechno.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4.   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Deprese -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pacient ještě ne zcela uvěří nepříznivé diagnóze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a je nešťasten.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5.   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Smlouvání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- pacient přijme skutečnost vážnosti svého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  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stavu,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ale snaží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se smrt oddálit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</a:t>
            </a:r>
            <a:b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</a:b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6.    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Vyrovnání 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- pacient umírá smířen se životem.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Je nezbytné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respektovat</a:t>
            </a: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t> umírajícího, jeho přání a potřeby.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1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KOMUNIKACE  S UMÍRAJÍCÍM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0"/>
            <a:ext cx="11036968" cy="4873752"/>
          </a:xfrm>
          <a:noFill/>
        </p:spPr>
        <p:txBody>
          <a:bodyPr>
            <a:normAutofit/>
          </a:bodyPr>
          <a:lstStyle/>
          <a:p>
            <a:r>
              <a:rPr lang="cs-CZ" sz="3200" b="1" dirty="0">
                <a:latin typeface="Century Gothic" panose="020B0502020202020204" pitchFamily="34" charset="0"/>
              </a:rPr>
              <a:t>  vyjádřit a sdílet své pocity a myšlenky</a:t>
            </a:r>
          </a:p>
          <a:p>
            <a:r>
              <a:rPr lang="cs-CZ" sz="3200" b="1" dirty="0">
                <a:latin typeface="Century Gothic" panose="020B0502020202020204" pitchFamily="34" charset="0"/>
              </a:rPr>
              <a:t>  nechat dostatek času na rozhovor, zvážení </a:t>
            </a:r>
          </a:p>
          <a:p>
            <a:pPr marL="0" indent="0"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 a  rozhodnutí</a:t>
            </a:r>
          </a:p>
          <a:p>
            <a:r>
              <a:rPr lang="cs-CZ" sz="3200" b="1" dirty="0">
                <a:latin typeface="Century Gothic" panose="020B0502020202020204" pitchFamily="34" charset="0"/>
              </a:rPr>
              <a:t>  pravdivě informovat, pokud pacient tyto informace</a:t>
            </a:r>
          </a:p>
          <a:p>
            <a:pPr marL="0" indent="0"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 požaduje</a:t>
            </a:r>
          </a:p>
          <a:p>
            <a:r>
              <a:rPr lang="cs-CZ" sz="3200" b="1" dirty="0">
                <a:latin typeface="Century Gothic" panose="020B0502020202020204" pitchFamily="34" charset="0"/>
              </a:rPr>
              <a:t>  poskytovat stejné (shodné) informace a nekritizovat</a:t>
            </a:r>
          </a:p>
          <a:p>
            <a:pPr marL="0" indent="0">
              <a:buNone/>
            </a:pPr>
            <a:r>
              <a:rPr lang="cs-CZ" sz="3200" b="1" dirty="0">
                <a:latin typeface="Century Gothic" panose="020B0502020202020204" pitchFamily="34" charset="0"/>
              </a:rPr>
              <a:t>     jiné poskytovatele zdravotní péče</a:t>
            </a:r>
          </a:p>
          <a:p>
            <a:r>
              <a:rPr lang="pl-PL" sz="3200" b="1" dirty="0">
                <a:latin typeface="Century Gothic" panose="020B0502020202020204" pitchFamily="34" charset="0"/>
              </a:rPr>
              <a:t>  chápat obavy, strach a úzkost pacienta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91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PÉČE O  UMÍRAJÍCÍHO PACIENTA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147" y="1600201"/>
            <a:ext cx="9564133" cy="4525963"/>
          </a:xfrm>
          <a:noFill/>
        </p:spPr>
        <p:txBody>
          <a:bodyPr>
            <a:normAutofit lnSpcReduction="10000"/>
          </a:bodyPr>
          <a:lstStyle/>
          <a:p>
            <a:r>
              <a:rPr lang="cs-CZ" sz="3200" b="1" dirty="0">
                <a:latin typeface="Century Gothic" panose="020B0502020202020204" pitchFamily="34" charset="0"/>
              </a:rPr>
              <a:t> předpokládáme, že pacient může vnímat, i když nemůže mluvit</a:t>
            </a:r>
          </a:p>
          <a:p>
            <a:r>
              <a:rPr lang="pl-PL" sz="3200" b="1" dirty="0">
                <a:latin typeface="Century Gothic" panose="020B0502020202020204" pitchFamily="34" charset="0"/>
              </a:rPr>
              <a:t> mluvit na pacienta tak, jako by mohl všechno slyšet</a:t>
            </a:r>
          </a:p>
          <a:p>
            <a:pPr>
              <a:lnSpc>
                <a:spcPct val="160000"/>
              </a:lnSpc>
            </a:pPr>
            <a:r>
              <a:rPr lang="cs-CZ" sz="3200" b="1" dirty="0">
                <a:latin typeface="Century Gothic" panose="020B0502020202020204" pitchFamily="34" charset="0"/>
              </a:rPr>
              <a:t> popisovat a vysvětlovat veškeré činnosti, které děláme</a:t>
            </a:r>
          </a:p>
          <a:p>
            <a:r>
              <a:rPr lang="cs-CZ" sz="3200" b="1" dirty="0">
                <a:latin typeface="Century Gothic" panose="020B0502020202020204" pitchFamily="34" charset="0"/>
              </a:rPr>
              <a:t> pečovat o pacienta s laskavostí a  ohleduplnosti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6122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kýř">
  <a:themeElements>
    <a:clrScheme name="Vlastní 7">
      <a:dk1>
        <a:srgbClr val="000000"/>
      </a:dk1>
      <a:lt1>
        <a:srgbClr val="FFFFFF"/>
      </a:lt1>
      <a:dk2>
        <a:srgbClr val="46464A"/>
      </a:dk2>
      <a:lt2>
        <a:srgbClr val="BFBFB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89332cfc-b023-4904-b12a-69ce444ff898"/>
    <ds:schemaRef ds:uri="79b7b8bb-93ec-47cc-a1d6-47c5928ac23a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645</Words>
  <Application>Microsoft Office PowerPoint</Application>
  <PresentationFormat>Širokoúhlá obrazovka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Century Schoolbook</vt:lpstr>
      <vt:lpstr>Times New Roman</vt:lpstr>
      <vt:lpstr>Wingdings</vt:lpstr>
      <vt:lpstr>Wingdings 2</vt:lpstr>
      <vt:lpstr>Motiv Office</vt:lpstr>
      <vt:lpstr>Arkýř</vt:lpstr>
      <vt:lpstr>Komunikace ve zdravotnictví</vt:lpstr>
      <vt:lpstr>KOMUNIKACE S PACIENTEM  S INFAUSTNÍM ONEMOCNĚNÍM, KOMUNIKACE S POZŮSTALÝMI</vt:lpstr>
      <vt:lpstr>INFAUSTNÍ ONEMOCNĚNÍ</vt:lpstr>
      <vt:lpstr>SDĚLENÍ PRAVDY</vt:lpstr>
      <vt:lpstr>Prezentace aplikace PowerPoint</vt:lpstr>
      <vt:lpstr>Prezentace aplikace PowerPoint</vt:lpstr>
      <vt:lpstr>Prezentace aplikace PowerPoint</vt:lpstr>
      <vt:lpstr>KOMUNIKACE  S UMÍRAJÍCÍM</vt:lpstr>
      <vt:lpstr>PÉČE O  UMÍRAJÍCÍHO PACIENTA</vt:lpstr>
      <vt:lpstr>KOMUNIKACE  S UMÍRAJÍCÍM</vt:lpstr>
      <vt:lpstr>KOMUNIKACE  S UMÍRAJÍCÍM</vt:lpstr>
      <vt:lpstr>KOMUNIKACE  S  POZŮSTALÝMI</vt:lpstr>
      <vt:lpstr>KOMUNIKACE  S  POZŮSTALÝMI</vt:lpstr>
      <vt:lpstr>KOMUNIKACE  S  POZŮSTALÝMI</vt:lpstr>
      <vt:lpstr>KOMUNIKACE  S  POZŮSTALÝMI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Jiří Zemánek</cp:lastModifiedBy>
  <cp:revision>5</cp:revision>
  <dcterms:created xsi:type="dcterms:W3CDTF">2020-07-28T16:37:17Z</dcterms:created>
  <dcterms:modified xsi:type="dcterms:W3CDTF">2021-02-02T13:26:16Z</dcterms:modified>
</cp:coreProperties>
</file>