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42"/>
  </p:notes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CBC5ED0-8A73-49AD-B2C6-CE4FA710B459}">
          <p14:sldIdLst>
            <p14:sldId id="262"/>
          </p14:sldIdLst>
        </p14:section>
        <p14:section name="Oddíl bez názvu" id="{08667ED6-AFFC-4F5A-B06A-7AE8E69613A3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47" Type="http://schemas.microsoft.com/office/2015/10/relationships/revisionInfo" Target="revisionInfo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0" Type="http://schemas.openxmlformats.org/officeDocument/2006/relationships/slide" Target="slides/slide15.xml"/><Relationship Id="rId41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AF199-F50A-49EA-84A8-7401F93A7922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92541-BE2A-4987-AC73-4FC790AB5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82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>
            <a:extLst>
              <a:ext uri="{FF2B5EF4-FFF2-40B4-BE49-F238E27FC236}">
                <a16:creationId xmlns:a16="http://schemas.microsoft.com/office/drawing/2014/main" id="{765B67B8-6902-4B40-A36F-6BDFF11DCF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Zástupný symbol pro poznámky 2">
            <a:extLst>
              <a:ext uri="{FF2B5EF4-FFF2-40B4-BE49-F238E27FC236}">
                <a16:creationId xmlns:a16="http://schemas.microsoft.com/office/drawing/2014/main" id="{1F2D2AB9-A0BF-4174-91C6-C5A13D0AA5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55300" name="Zástupný symbol pro číslo snímku 3">
            <a:extLst>
              <a:ext uri="{FF2B5EF4-FFF2-40B4-BE49-F238E27FC236}">
                <a16:creationId xmlns:a16="http://schemas.microsoft.com/office/drawing/2014/main" id="{DF43A436-D3FB-491A-BF1E-31DBFCEB96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73A2E-B50E-4647-BFCC-288D1E9E0B94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5544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>
            <a:extLst>
              <a:ext uri="{FF2B5EF4-FFF2-40B4-BE49-F238E27FC236}">
                <a16:creationId xmlns:a16="http://schemas.microsoft.com/office/drawing/2014/main" id="{A6251FF3-5C5D-46CA-AF4B-0FB7313EBC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Zástupný symbol pro poznámky 2">
            <a:extLst>
              <a:ext uri="{FF2B5EF4-FFF2-40B4-BE49-F238E27FC236}">
                <a16:creationId xmlns:a16="http://schemas.microsoft.com/office/drawing/2014/main" id="{9C1015A4-8D15-4B96-A81D-32697E3D2C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60420" name="Zástupný symbol pro číslo snímku 3">
            <a:extLst>
              <a:ext uri="{FF2B5EF4-FFF2-40B4-BE49-F238E27FC236}">
                <a16:creationId xmlns:a16="http://schemas.microsoft.com/office/drawing/2014/main" id="{30463642-B46B-4270-B2CB-783BCA3446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71F62F-6633-4924-BC86-D988F3EDEB45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403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15FEB5C-BBFF-4675-88A1-C2B661613ACD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64C8AF9-092D-4683-BD8E-46EEF7885A5A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78452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B5C-BBFF-4675-88A1-C2B661613ACD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8AF9-092D-4683-BD8E-46EEF7885A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029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B5C-BBFF-4675-88A1-C2B661613ACD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8AF9-092D-4683-BD8E-46EEF7885A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450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B5C-BBFF-4675-88A1-C2B661613ACD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8AF9-092D-4683-BD8E-46EEF7885A5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78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B5C-BBFF-4675-88A1-C2B661613ACD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8AF9-092D-4683-BD8E-46EEF7885A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956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B5C-BBFF-4675-88A1-C2B661613ACD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8AF9-092D-4683-BD8E-46EEF7885A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19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B5C-BBFF-4675-88A1-C2B661613ACD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8AF9-092D-4683-BD8E-46EEF7885A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754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B5C-BBFF-4675-88A1-C2B661613ACD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8AF9-092D-4683-BD8E-46EEF7885A5A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1376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B5C-BBFF-4675-88A1-C2B661613ACD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8AF9-092D-4683-BD8E-46EEF7885A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156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B5C-BBFF-4675-88A1-C2B661613ACD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8AF9-092D-4683-BD8E-46EEF7885A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081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FEB5C-BBFF-4675-88A1-C2B661613ACD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8AF9-092D-4683-BD8E-46EEF7885A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9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15FEB5C-BBFF-4675-88A1-C2B661613ACD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64C8AF9-092D-4683-BD8E-46EEF7885A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72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smtClean="0"/>
              <a:t>Edukace </a:t>
            </a:r>
            <a:r>
              <a:rPr lang="cs-CZ" sz="4000" dirty="0" smtClean="0"/>
              <a:t>ve zdravotnictví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7CCFBE-C0CF-46D1-ACAE-EB435AA3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575505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OTROKÁŘSKÁ  SPOLEČNOST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A11FE3-3313-4D5E-B380-FA6D0097B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054431"/>
            <a:ext cx="9036423" cy="3778198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v 7 – 6. století před naším letopočtem dosáhly z městských států ve starověkém Řecku nejvýznamnějšího postavení Sparta a Atény</a:t>
            </a:r>
          </a:p>
        </p:txBody>
      </p:sp>
    </p:spTree>
    <p:extLst>
      <p:ext uri="{BB962C8B-B14F-4D97-AF65-F5344CB8AC3E}">
        <p14:creationId xmlns:p14="http://schemas.microsoft.com/office/powerpoint/2010/main" val="3542021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EB24A9-D5DC-4FD5-96B3-AFCE44B2A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8238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VÝCHOVA VE SPARTĚ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E595C5-EF3F-4957-9BEF-99DF86EF0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1852552"/>
            <a:ext cx="9036423" cy="3980078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Chlapci byli připravováni k vojenskému životu od 7 let – následovala výchova ve státních ústavech – v 15 letech tělesná zkouška.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Dívky se účastnily vojenské a tělesné výchovy pod dozorem státu, cílem bylo stát se matkou bojovníka.</a:t>
            </a:r>
          </a:p>
        </p:txBody>
      </p:sp>
    </p:spTree>
    <p:extLst>
      <p:ext uri="{BB962C8B-B14F-4D97-AF65-F5344CB8AC3E}">
        <p14:creationId xmlns:p14="http://schemas.microsoft.com/office/powerpoint/2010/main" val="2291576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06655-D0CF-4C87-A5BE-D989F62E4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65510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VÝCHOVA V ATÉNÁCH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94C6B3-5DE2-4DE6-8945-C8ABC98FC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1283" y="2042556"/>
            <a:ext cx="9216463" cy="3790073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výchova dětí byla věcí  rodiny</a:t>
            </a:r>
          </a:p>
          <a:p>
            <a:r>
              <a:rPr lang="cs-CZ" b="1" dirty="0">
                <a:solidFill>
                  <a:schemeClr val="tx1"/>
                </a:solidFill>
              </a:rPr>
              <a:t>do sedmi let byly děti, chlapci i dívky, vychováváni doma </a:t>
            </a: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  (chůvami)</a:t>
            </a:r>
          </a:p>
          <a:p>
            <a:r>
              <a:rPr lang="cs-CZ" b="1" dirty="0">
                <a:solidFill>
                  <a:schemeClr val="tx1"/>
                </a:solidFill>
              </a:rPr>
              <a:t>dívky zůstávaly v péči rodiny i po sedmi letech věku, chlapci od sedmi let chodili do školy</a:t>
            </a:r>
          </a:p>
          <a:p>
            <a:r>
              <a:rPr lang="cs-CZ" b="1" dirty="0">
                <a:solidFill>
                  <a:schemeClr val="tx1"/>
                </a:solidFill>
              </a:rPr>
              <a:t>do školy je doprovázel otrok – </a:t>
            </a:r>
            <a:r>
              <a:rPr lang="cs-CZ" b="1" dirty="0" err="1">
                <a:solidFill>
                  <a:schemeClr val="tx1"/>
                </a:solidFill>
              </a:rPr>
              <a:t>paidagogos</a:t>
            </a:r>
            <a:r>
              <a:rPr lang="cs-CZ" b="1" dirty="0">
                <a:solidFill>
                  <a:schemeClr val="tx1"/>
                </a:solidFill>
              </a:rPr>
              <a:t> (průvodce)</a:t>
            </a:r>
          </a:p>
          <a:p>
            <a:pPr marL="6858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školy byly soukromé,  platilo se  školné, které bylo  vysoké</a:t>
            </a:r>
          </a:p>
        </p:txBody>
      </p:sp>
    </p:spTree>
    <p:extLst>
      <p:ext uri="{BB962C8B-B14F-4D97-AF65-F5344CB8AC3E}">
        <p14:creationId xmlns:p14="http://schemas.microsoft.com/office/powerpoint/2010/main" val="2113521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04BB43-D7A3-49F5-AFFB-A932D6E7B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06133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VÝCHOVA V ATÉNÁCH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34449A-AE2C-4F22-9100-A9EAB8C01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042556"/>
            <a:ext cx="10317747" cy="3790073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cílem aténské výchovy byl ideál krásy a dobra (kalokagathia)</a:t>
            </a:r>
          </a:p>
          <a:p>
            <a:pPr marL="6858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syntézou výchovy tělesné, estetické, mravní a rozumové</a:t>
            </a:r>
          </a:p>
          <a:p>
            <a:pPr marL="6858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stejně jako ve Spartě vylučovala aténská výchova pracovní složku</a:t>
            </a: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 </a:t>
            </a:r>
          </a:p>
          <a:p>
            <a:r>
              <a:rPr lang="cs-CZ" b="1" dirty="0">
                <a:solidFill>
                  <a:schemeClr val="tx1"/>
                </a:solidFill>
              </a:rPr>
              <a:t>fyzická práce byla považována za nedůstojnou pro svobodného občana</a:t>
            </a:r>
          </a:p>
        </p:txBody>
      </p:sp>
    </p:spTree>
    <p:extLst>
      <p:ext uri="{BB962C8B-B14F-4D97-AF65-F5344CB8AC3E}">
        <p14:creationId xmlns:p14="http://schemas.microsoft.com/office/powerpoint/2010/main" val="87690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96ED4D-CEB2-4FAE-830D-AA7E92CB7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29884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HELÉNSKÁ KULTURA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AFE808-A1E9-41D4-9C3D-4B5208931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1757547"/>
            <a:ext cx="9747732" cy="445324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Řecká kultura se šířila do zemí starého Východu do Egypta</a:t>
            </a:r>
          </a:p>
          <a:p>
            <a:r>
              <a:rPr lang="cs-CZ" b="1" dirty="0">
                <a:solidFill>
                  <a:schemeClr val="tx1"/>
                </a:solidFill>
              </a:rPr>
              <a:t>Pojem „</a:t>
            </a:r>
            <a:r>
              <a:rPr lang="cs-CZ" b="1" dirty="0" err="1">
                <a:solidFill>
                  <a:schemeClr val="tx1"/>
                </a:solidFill>
              </a:rPr>
              <a:t>helén</a:t>
            </a:r>
            <a:r>
              <a:rPr lang="cs-CZ" b="1" dirty="0">
                <a:solidFill>
                  <a:schemeClr val="tx1"/>
                </a:solidFill>
              </a:rPr>
              <a:t>“  kulturní člověk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S</a:t>
            </a:r>
            <a:r>
              <a:rPr lang="pt-BR" b="1" dirty="0">
                <a:solidFill>
                  <a:schemeClr val="tx1"/>
                </a:solidFill>
              </a:rPr>
              <a:t>oustava sedmi p</a:t>
            </a:r>
            <a:r>
              <a:rPr lang="cs-CZ" b="1" dirty="0">
                <a:solidFill>
                  <a:schemeClr val="tx1"/>
                </a:solidFill>
              </a:rPr>
              <a:t>ř</a:t>
            </a:r>
            <a:r>
              <a:rPr lang="pt-BR" b="1" dirty="0">
                <a:solidFill>
                  <a:schemeClr val="tx1"/>
                </a:solidFill>
              </a:rPr>
              <a:t>edm</a:t>
            </a:r>
            <a:r>
              <a:rPr lang="cs-CZ" b="1" dirty="0" err="1">
                <a:solidFill>
                  <a:schemeClr val="tx1"/>
                </a:solidFill>
              </a:rPr>
              <a:t>ětů</a:t>
            </a:r>
            <a:r>
              <a:rPr lang="cs-CZ" b="1" dirty="0">
                <a:solidFill>
                  <a:schemeClr val="tx1"/>
                </a:solidFill>
              </a:rPr>
              <a:t>:</a:t>
            </a:r>
            <a:endParaRPr lang="pt-BR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 trivium: gramatika, rétorika a dialektika </a:t>
            </a: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 kvadrivium: aritmetika, geometrie, astronomie a </a:t>
            </a:r>
            <a:r>
              <a:rPr lang="cs-CZ" b="1" dirty="0" err="1">
                <a:solidFill>
                  <a:schemeClr val="tx1"/>
                </a:solidFill>
              </a:rPr>
              <a:t>múzika</a:t>
            </a:r>
            <a:endParaRPr lang="cs-CZ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Období helénismu skončilo kolem roku 30 před naším letopočtem, kdy si Římané podmanili Egypt</a:t>
            </a:r>
          </a:p>
        </p:txBody>
      </p:sp>
    </p:spTree>
    <p:extLst>
      <p:ext uri="{BB962C8B-B14F-4D97-AF65-F5344CB8AC3E}">
        <p14:creationId xmlns:p14="http://schemas.microsoft.com/office/powerpoint/2010/main" val="2552417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E387C9-CBF1-43E7-9FBD-4D48BED40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5"/>
            <a:ext cx="9366325" cy="56363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ŘÍM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067DBC-259B-4D26-B5BB-8989968C8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1852552"/>
            <a:ext cx="9036423" cy="3980078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Řím byl  založen v letech 754 -753 Př.nl.</a:t>
            </a:r>
          </a:p>
          <a:p>
            <a:r>
              <a:rPr lang="cs-CZ" b="1" dirty="0">
                <a:solidFill>
                  <a:schemeClr val="tx1"/>
                </a:solidFill>
              </a:rPr>
              <a:t>Tisíciletá římská říše prošla složitým vývojem. V tomto vývoji Říma následují za sebou tři období:</a:t>
            </a: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 -  rodové nebo královské </a:t>
            </a: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 -  republikánské </a:t>
            </a: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 -  císařské</a:t>
            </a:r>
          </a:p>
        </p:txBody>
      </p:sp>
    </p:spTree>
    <p:extLst>
      <p:ext uri="{BB962C8B-B14F-4D97-AF65-F5344CB8AC3E}">
        <p14:creationId xmlns:p14="http://schemas.microsoft.com/office/powerpoint/2010/main" val="2631632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D6356-39B6-45EA-8561-7F23338C0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9425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ŘÍM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2823B4-99C9-40FC-BD8F-F50DC88DB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1721922"/>
            <a:ext cx="9036423" cy="4572000"/>
          </a:xfrm>
        </p:spPr>
        <p:txBody>
          <a:bodyPr>
            <a:normAutofit/>
          </a:bodyPr>
          <a:lstStyle/>
          <a:p>
            <a:r>
              <a:rPr lang="cs-CZ" b="1" i="1" dirty="0">
                <a:solidFill>
                  <a:schemeClr val="tx1"/>
                </a:solidFill>
              </a:rPr>
              <a:t>ve školách se vyučovalo řečnictví, právo, tělocvik a zpěv vojenských písní</a:t>
            </a:r>
          </a:p>
          <a:p>
            <a:r>
              <a:rPr lang="cs-CZ" b="1" i="1" dirty="0">
                <a:solidFill>
                  <a:schemeClr val="tx1"/>
                </a:solidFill>
              </a:rPr>
              <a:t>po absolvování vojenské výchovy navštěvoval římský mladík snem, senát a soud, aby si doplnil praktické vzdělání</a:t>
            </a:r>
          </a:p>
          <a:p>
            <a:r>
              <a:rPr lang="cs-CZ" b="1" i="1" dirty="0">
                <a:solidFill>
                  <a:schemeClr val="tx1"/>
                </a:solidFill>
              </a:rPr>
              <a:t>Římská mládež se musela chovat vážně, a důstojně, to byl zásadní rozdíl od řecké výchovy, která byla založena i  na radosti </a:t>
            </a:r>
          </a:p>
          <a:p>
            <a:r>
              <a:rPr lang="cs-CZ" b="1" i="1" dirty="0">
                <a:solidFill>
                  <a:schemeClr val="tx1"/>
                </a:solidFill>
              </a:rPr>
              <a:t>Řekové považovali Římany za surové, nevzdělané barbarské </a:t>
            </a:r>
          </a:p>
        </p:txBody>
      </p:sp>
    </p:spTree>
    <p:extLst>
      <p:ext uri="{BB962C8B-B14F-4D97-AF65-F5344CB8AC3E}">
        <p14:creationId xmlns:p14="http://schemas.microsoft.com/office/powerpoint/2010/main" val="3037331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E0EF6-C05B-4BFF-988F-69E74D736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11131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ŘÍM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0273B2-9427-4D00-B415-E665D01C5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1816926"/>
            <a:ext cx="9036423" cy="4015704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Římané převzali systém soukromých škol podle řeckého vzoru. 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Řečtina se stala jazykem nejvyšších společenských vrstev, do Říma pronikla celá řecká filozofie.</a:t>
            </a:r>
          </a:p>
        </p:txBody>
      </p:sp>
    </p:spTree>
    <p:extLst>
      <p:ext uri="{BB962C8B-B14F-4D97-AF65-F5344CB8AC3E}">
        <p14:creationId xmlns:p14="http://schemas.microsoft.com/office/powerpoint/2010/main" val="405988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BEF40D-5214-4628-B58D-A990787E7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82383"/>
          </a:xfrm>
        </p:spPr>
        <p:txBody>
          <a:bodyPr>
            <a:normAutofit fontScale="90000"/>
          </a:bodyPr>
          <a:lstStyle/>
          <a:p>
            <a:r>
              <a:rPr lang="cs-CZ" b="1" cap="all" dirty="0">
                <a:solidFill>
                  <a:schemeClr val="accent2"/>
                </a:solidFill>
              </a:rPr>
              <a:t>Lucius </a:t>
            </a:r>
            <a:r>
              <a:rPr lang="cs-CZ" b="1" cap="all" dirty="0" err="1">
                <a:solidFill>
                  <a:schemeClr val="accent2"/>
                </a:solidFill>
              </a:rPr>
              <a:t>Annaeus</a:t>
            </a:r>
            <a:r>
              <a:rPr lang="cs-CZ" b="1" cap="all" dirty="0">
                <a:solidFill>
                  <a:schemeClr val="accent2"/>
                </a:solidFill>
              </a:rPr>
              <a:t> Seneca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95EAF1-C702-410F-8935-5580ADCD8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148" y="1710048"/>
            <a:ext cx="10485911" cy="4122582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Seneca hovořil o právu, dokonce až povinnosti „odstranění</a:t>
            </a: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bezcenného života“. To se týkalo i dítěte – jeho život nemá nepodmíněnou </a:t>
            </a:r>
            <a:r>
              <a:rPr lang="pl-PL" b="1" dirty="0">
                <a:solidFill>
                  <a:schemeClr val="tx1"/>
                </a:solidFill>
              </a:rPr>
              <a:t>hodnotu</a:t>
            </a:r>
          </a:p>
          <a:p>
            <a:r>
              <a:rPr lang="cs-CZ" b="1" dirty="0">
                <a:solidFill>
                  <a:schemeClr val="tx1"/>
                </a:solidFill>
              </a:rPr>
              <a:t>užitečnost pro rodinu, společenství, stát</a:t>
            </a: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 V této souvislosti pak Seneca doslova uváděl:</a:t>
            </a: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 „Nemocným psům rozbíjíme hlavy; agresivní a zdivočelé býky vedeme na porážku; churavějící ovce jdou pod nůž, aby nenakazily stádo; nekvalitní potomstvo zahubíme – topíme děti, které jsou při porodu slabé a nenormální.</a:t>
            </a:r>
          </a:p>
          <a:p>
            <a:pPr marL="68580" indent="0">
              <a:buNone/>
            </a:pPr>
            <a:r>
              <a:rPr lang="pl-PL" b="1" dirty="0">
                <a:solidFill>
                  <a:schemeClr val="tx1"/>
                </a:solidFill>
              </a:rPr>
              <a:t>Neděje se tak ze zlosti, ale z rozumu. Rozum nás vede k oddělení škodlivého </a:t>
            </a:r>
            <a:r>
              <a:rPr lang="cs-CZ" b="1" dirty="0">
                <a:solidFill>
                  <a:schemeClr val="tx1"/>
                </a:solidFill>
              </a:rPr>
              <a:t>od zdravého“.</a:t>
            </a:r>
          </a:p>
        </p:txBody>
      </p:sp>
    </p:spTree>
    <p:extLst>
      <p:ext uri="{BB962C8B-B14F-4D97-AF65-F5344CB8AC3E}">
        <p14:creationId xmlns:p14="http://schemas.microsoft.com/office/powerpoint/2010/main" val="2980478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8D79A6-99C1-4C59-85FF-BCFD440F8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89261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STŘEDOVĚKÁ ŠKOLA A VÝCHOVA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7E8F4A-98FA-4D89-9B55-AF867DEAE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101932"/>
            <a:ext cx="9036423" cy="406136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první školy byly církevní – klášterní, katedrální</a:t>
            </a:r>
          </a:p>
          <a:p>
            <a:pPr marL="6858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těžištěm bylo alexandrijské sedmero svobodných umění, skládající se:</a:t>
            </a: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    z trivia (gramatika, rétorika a dialektika), </a:t>
            </a: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    z kvadrivia (aritmetika, geometrie, astronomie, </a:t>
            </a:r>
            <a:r>
              <a:rPr lang="cs-CZ" b="1" dirty="0" err="1">
                <a:solidFill>
                  <a:schemeClr val="tx1"/>
                </a:solidFill>
              </a:rPr>
              <a:t>múzika</a:t>
            </a:r>
            <a:r>
              <a:rPr lang="cs-CZ" b="1" dirty="0">
                <a:solidFill>
                  <a:schemeClr val="tx1"/>
                </a:solidFill>
              </a:rPr>
              <a:t>)</a:t>
            </a:r>
          </a:p>
          <a:p>
            <a:pPr marL="6858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základní metodou studia bylo mechanické pamětní učení </a:t>
            </a:r>
            <a:r>
              <a:rPr lang="pt-BR" b="1" dirty="0">
                <a:solidFill>
                  <a:schemeClr val="tx1"/>
                </a:solidFill>
              </a:rPr>
              <a:t> v latinském jazyce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060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94000"/>
                <a:satMod val="114000"/>
                <a:lumMod val="96000"/>
              </a:schemeClr>
            </a:gs>
            <a:gs pos="41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2040" y="2900830"/>
            <a:ext cx="10043160" cy="1362075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PEDAGOGIKA A JEJÍ HISTORIE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Doc. PhDr. Yvetta Vrublová, Ph.D.</a:t>
            </a:r>
          </a:p>
        </p:txBody>
      </p:sp>
    </p:spTree>
    <p:extLst>
      <p:ext uri="{BB962C8B-B14F-4D97-AF65-F5344CB8AC3E}">
        <p14:creationId xmlns:p14="http://schemas.microsoft.com/office/powerpoint/2010/main" val="3214864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66D4DA-376E-4C46-8B0A-5E5C09280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2300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STŘEDOVĚKÁ VÝCHOVA - RYTÍŘSKÁ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3A676C-399F-4AA5-A10D-64A960C4A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1805050"/>
            <a:ext cx="9036423" cy="402758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sedmero rytířských ctností (jízda na koni,</a:t>
            </a: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    plavání, střelba z luku, zápas, lov, hra v šachy, zpěv </a:t>
            </a: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    a skládání veršů, náboženská výchova</a:t>
            </a: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   </a:t>
            </a:r>
          </a:p>
          <a:p>
            <a:r>
              <a:rPr lang="pl-PL" b="1" dirty="0">
                <a:solidFill>
                  <a:schemeClr val="tx1"/>
                </a:solidFill>
              </a:rPr>
              <a:t>rytiřská výchova byla  jednostranná,  zaměřena hlavně na složku tělesnou a o</a:t>
            </a:r>
            <a:r>
              <a:rPr lang="cs-CZ" b="1" dirty="0">
                <a:solidFill>
                  <a:schemeClr val="tx1"/>
                </a:solidFill>
              </a:rPr>
              <a:t>brannou, opomíjela  nejelementárnější vzdělání (například dovednost číst a</a:t>
            </a: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   psát), které bylo výsadou církevních škol</a:t>
            </a:r>
          </a:p>
        </p:txBody>
      </p:sp>
    </p:spTree>
    <p:extLst>
      <p:ext uri="{BB962C8B-B14F-4D97-AF65-F5344CB8AC3E}">
        <p14:creationId xmlns:p14="http://schemas.microsoft.com/office/powerpoint/2010/main" val="2973169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AF6903-0A78-4931-9025-57F75C955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65510"/>
          </a:xfrm>
        </p:spPr>
        <p:txBody>
          <a:bodyPr/>
          <a:lstStyle/>
          <a:p>
            <a:r>
              <a:rPr lang="cs-CZ" b="1" cap="all" dirty="0">
                <a:solidFill>
                  <a:schemeClr val="accent2"/>
                </a:solidFill>
              </a:rPr>
              <a:t>Výchova šlechtických dívek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F0F14D-17A5-47AF-B9B3-15E7AF50C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na cizím hradě, v klášteře, rodinném kruhu</a:t>
            </a:r>
          </a:p>
          <a:p>
            <a:pPr marL="6858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zaměřovala se hlavně na náboženství,</a:t>
            </a: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    </a:t>
            </a:r>
            <a:r>
              <a:rPr lang="pt-BR" b="1" dirty="0">
                <a:solidFill>
                  <a:schemeClr val="tx1"/>
                </a:solidFill>
              </a:rPr>
              <a:t>hudbu,</a:t>
            </a:r>
            <a:r>
              <a:rPr lang="cs-CZ" b="1" dirty="0">
                <a:solidFill>
                  <a:schemeClr val="tx1"/>
                </a:solidFill>
              </a:rPr>
              <a:t> jazyky,</a:t>
            </a:r>
            <a:r>
              <a:rPr lang="pt-BR" b="1" dirty="0">
                <a:solidFill>
                  <a:schemeClr val="tx1"/>
                </a:solidFill>
              </a:rPr>
              <a:t> domácí práce a na kulturní chování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345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F7865C-CBA2-40D7-88F8-8DCB52CF8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9425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VZNIK UNIVERZIT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CDBA51-8804-4186-B79D-03D55CFC6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18" y="1721922"/>
            <a:ext cx="10865921" cy="4583875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tx1"/>
                </a:solidFill>
              </a:rPr>
              <a:t>12.  v jižní</a:t>
            </a:r>
            <a:r>
              <a:rPr lang="cs-CZ" b="1" dirty="0">
                <a:solidFill>
                  <a:schemeClr val="tx1"/>
                </a:solidFill>
              </a:rPr>
              <a:t> a západní Evropě  vznikaly první novodobé  univerzity</a:t>
            </a: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    které tvořily čtyři fakulty: artistická, teologická, lékařská, právnická. </a:t>
            </a:r>
          </a:p>
          <a:p>
            <a:r>
              <a:rPr lang="cs-CZ" b="1" dirty="0">
                <a:solidFill>
                  <a:schemeClr val="tx1"/>
                </a:solidFill>
              </a:rPr>
              <a:t>Artistická fakulta měla přípravný charakter a vzdělávala</a:t>
            </a: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    v sedmeru svobodných umění </a:t>
            </a: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    </a:t>
            </a:r>
            <a:r>
              <a:rPr lang="pt-BR" b="1" dirty="0">
                <a:solidFill>
                  <a:schemeClr val="tx1"/>
                </a:solidFill>
              </a:rPr>
              <a:t>absolvent trivia na artistické fakulte dosáhl titulu bakaláre </a:t>
            </a:r>
            <a:endParaRPr lang="cs-CZ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    </a:t>
            </a:r>
            <a:r>
              <a:rPr lang="pt-BR" b="1" dirty="0">
                <a:solidFill>
                  <a:schemeClr val="tx1"/>
                </a:solidFill>
              </a:rPr>
              <a:t>absolvent kvadrivia</a:t>
            </a:r>
            <a:r>
              <a:rPr lang="cs-CZ" b="1" dirty="0">
                <a:solidFill>
                  <a:schemeClr val="tx1"/>
                </a:solidFill>
              </a:rPr>
              <a:t> titulu mistra umění. </a:t>
            </a:r>
          </a:p>
          <a:p>
            <a:pPr marL="6858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Délka studia na jednotlivých fakultách byla pět až sedm let.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Základními metodami byly přednášky a disputace. </a:t>
            </a:r>
          </a:p>
        </p:txBody>
      </p:sp>
    </p:spTree>
    <p:extLst>
      <p:ext uri="{BB962C8B-B14F-4D97-AF65-F5344CB8AC3E}">
        <p14:creationId xmlns:p14="http://schemas.microsoft.com/office/powerpoint/2010/main" val="3441869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0D054-B608-4971-B2B2-A0E4837A6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70507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KARLOVA UNIVERZITA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134951-7A2D-4D66-9F5C-703806C9C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1935678"/>
            <a:ext cx="9036423" cy="3896951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1348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4 fakulty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vyučovací jazyk latina</a:t>
            </a:r>
          </a:p>
        </p:txBody>
      </p:sp>
    </p:spTree>
    <p:extLst>
      <p:ext uri="{BB962C8B-B14F-4D97-AF65-F5344CB8AC3E}">
        <p14:creationId xmlns:p14="http://schemas.microsoft.com/office/powerpoint/2010/main" val="12791612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75239-9C39-4A98-BAFF-33D81B4F9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53635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MĚSTSKÉ ŠKOLY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30F51E-A460-4795-99A4-5FDDA38B7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vyučovacím jazykem latina</a:t>
            </a:r>
          </a:p>
          <a:p>
            <a:r>
              <a:rPr lang="cs-CZ" b="1" dirty="0">
                <a:solidFill>
                  <a:schemeClr val="tx1"/>
                </a:solidFill>
              </a:rPr>
              <a:t>postupně se v nižších městských školách začínal prosazovat mateřský jazyk, který měl zpřístupnit č</a:t>
            </a:r>
            <a:r>
              <a:rPr lang="es-ES" b="1" dirty="0">
                <a:solidFill>
                  <a:schemeClr val="tx1"/>
                </a:solidFill>
              </a:rPr>
              <a:t>tení a psaní.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474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E8509B-9F83-4B73-A1A5-54767CEA9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908014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VÝCHOVA DÍVEK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2642C0-85E9-4038-9E85-2CAF577DF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dívky z patricijských rodin byly vychovávány domácím učitelem nebo ve školách vedených jeptiškami, dcery cechovních řemeslníku pracovaly buď v otcově dílně, nebo se vyučily vhodnému řemeslu. </a:t>
            </a:r>
          </a:p>
          <a:p>
            <a:r>
              <a:rPr lang="cs-CZ" b="1" dirty="0">
                <a:solidFill>
                  <a:schemeClr val="tx1"/>
                </a:solidFill>
              </a:rPr>
              <a:t>v rodinách byly vedeny matkami ke zbožnosti, cudnosti a pokoře vůči mužům. </a:t>
            </a:r>
          </a:p>
          <a:p>
            <a:r>
              <a:rPr lang="cs-CZ" b="1" dirty="0">
                <a:solidFill>
                  <a:schemeClr val="tx1"/>
                </a:solidFill>
              </a:rPr>
              <a:t>někdy směly navštěvovat pokoutní školy, kde se učily, vedle náboženství, počátkům čtení a psaní</a:t>
            </a:r>
          </a:p>
        </p:txBody>
      </p:sp>
    </p:spTree>
    <p:extLst>
      <p:ext uri="{BB962C8B-B14F-4D97-AF65-F5344CB8AC3E}">
        <p14:creationId xmlns:p14="http://schemas.microsoft.com/office/powerpoint/2010/main" val="4002103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08EDB-5885-4679-A459-682742C1C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29884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RENESANCE A HUMANISMUS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9EE1B5-1E08-4F23-A405-2DF4CAB46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323652"/>
            <a:ext cx="9036423" cy="375651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středem zájmu se stává člověk</a:t>
            </a:r>
          </a:p>
          <a:p>
            <a:r>
              <a:rPr lang="cs-CZ" b="1" dirty="0">
                <a:solidFill>
                  <a:schemeClr val="tx1"/>
                </a:solidFill>
              </a:rPr>
              <a:t>rozvoj věd, literatury a umění</a:t>
            </a:r>
          </a:p>
          <a:p>
            <a:r>
              <a:rPr lang="cs-CZ" b="1" dirty="0">
                <a:solidFill>
                  <a:schemeClr val="tx1"/>
                </a:solidFill>
              </a:rPr>
              <a:t>pedagogika renesance odmítá bezduché memorování</a:t>
            </a:r>
          </a:p>
          <a:p>
            <a:r>
              <a:rPr lang="cs-CZ" b="1" dirty="0">
                <a:solidFill>
                  <a:schemeClr val="tx1"/>
                </a:solidFill>
              </a:rPr>
              <a:t> do školy se zaváděla přírodověda, fyzika, zeměpis a dějepis</a:t>
            </a:r>
          </a:p>
          <a:p>
            <a:r>
              <a:rPr lang="cs-CZ" b="1" dirty="0">
                <a:solidFill>
                  <a:schemeClr val="tx1"/>
                </a:solidFill>
              </a:rPr>
              <a:t>nové vyučovací metody -  podněcování motivace</a:t>
            </a:r>
          </a:p>
          <a:p>
            <a:r>
              <a:rPr lang="cs-CZ" b="1" dirty="0">
                <a:solidFill>
                  <a:schemeClr val="tx1"/>
                </a:solidFill>
              </a:rPr>
              <a:t>módním jazykem  - latina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5296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3347B-8569-4B12-899A-6A2A0AECC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801136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JEZUITSKÉ ŠKOLSTVÍ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992FD3-D8FA-453D-92D2-2891988A1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323652"/>
            <a:ext cx="10092116" cy="350897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Jezuitské koleje vychovávaly hochy z bohatých rodin a také z rodin nemajetných rodičů – oddané bojovníky církve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Obsah vyučování stanovil školní rád z roku 1599, který byl na svou dobu velmi vyspělý a platil až do 19. století. </a:t>
            </a:r>
          </a:p>
          <a:p>
            <a:pPr marL="6858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Předpokládal šestitřídní latinskou školu, jejíž  těžiště bylo ve studiu latiny, teologie a sedmera svobodných umění</a:t>
            </a:r>
          </a:p>
        </p:txBody>
      </p:sp>
    </p:spTree>
    <p:extLst>
      <p:ext uri="{BB962C8B-B14F-4D97-AF65-F5344CB8AC3E}">
        <p14:creationId xmlns:p14="http://schemas.microsoft.com/office/powerpoint/2010/main" val="20705431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F9374-040F-44BD-AEA1-A551D97E1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919889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JEZUITSKÉ ŠKOLSTVÍ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B9E5CE-480F-4219-8626-41F2B3297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2078182"/>
            <a:ext cx="9569602" cy="375444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mateřského jazyka se používalo jenom v nejnižších ročnících</a:t>
            </a:r>
          </a:p>
          <a:p>
            <a:r>
              <a:rPr lang="cs-CZ" b="1" dirty="0">
                <a:solidFill>
                  <a:schemeClr val="tx1"/>
                </a:solidFill>
              </a:rPr>
              <a:t>učilo se náboženství, latina a rétorika, reálie se pěstovaly jen příležitostně. </a:t>
            </a:r>
          </a:p>
          <a:p>
            <a:r>
              <a:rPr lang="cs-CZ" b="1" dirty="0">
                <a:solidFill>
                  <a:schemeClr val="tx1"/>
                </a:solidFill>
              </a:rPr>
              <a:t>velkou péči věnovala jezuitská škola tělesné výchově (jízdě na koni, šermu, plavání, hrám)</a:t>
            </a:r>
          </a:p>
          <a:p>
            <a:r>
              <a:rPr lang="cs-CZ" b="1" dirty="0">
                <a:solidFill>
                  <a:schemeClr val="tx1"/>
                </a:solidFill>
              </a:rPr>
              <a:t>oblíbeným výchovným prostředkem byly didaktické divadelní hry</a:t>
            </a:r>
          </a:p>
        </p:txBody>
      </p:sp>
    </p:spTree>
    <p:extLst>
      <p:ext uri="{BB962C8B-B14F-4D97-AF65-F5344CB8AC3E}">
        <p14:creationId xmlns:p14="http://schemas.microsoft.com/office/powerpoint/2010/main" val="5858933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8E676B-A6B0-496A-A2D0-EA933883B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89261"/>
          </a:xfrm>
        </p:spPr>
        <p:txBody>
          <a:bodyPr/>
          <a:lstStyle/>
          <a:p>
            <a:r>
              <a:rPr lang="cs-CZ" b="1" cap="all" dirty="0">
                <a:solidFill>
                  <a:schemeClr val="accent2"/>
                </a:solidFill>
              </a:rPr>
              <a:t>Významní myslitelé 17. – 19. století</a:t>
            </a:r>
            <a:endParaRPr lang="cs-CZ" cap="all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7DF8B5-2CE2-4CCE-8B1C-33C074EEC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1959430"/>
            <a:ext cx="9036423" cy="3873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Jan Amos Komenský,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John Locke, 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Jean Jacques Rousseau, 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Johann Heinrich </a:t>
            </a:r>
            <a:r>
              <a:rPr lang="cs-CZ" b="1" dirty="0" err="1">
                <a:solidFill>
                  <a:schemeClr val="tx1"/>
                </a:solidFill>
              </a:rPr>
              <a:t>Pestalozzi</a:t>
            </a:r>
            <a:r>
              <a:rPr lang="cs-CZ" b="1" dirty="0">
                <a:solidFill>
                  <a:schemeClr val="tx1"/>
                </a:solidFill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Johann Friedrich Herbart</a:t>
            </a:r>
            <a:r>
              <a:rPr lang="cs-CZ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093046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D67A471B-0082-4A2F-BBB1-A5D263F98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276" y="544514"/>
            <a:ext cx="9831370" cy="884235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chemeClr val="accent2"/>
                </a:solidFill>
              </a:rPr>
              <a:t>DĚJINY  PEDAGOGIKY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E959A767-90B5-44BD-92BA-2065FEF2B6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07521" y="1615044"/>
            <a:ext cx="10426535" cy="4032869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cs-CZ" sz="3200" b="1" dirty="0">
                <a:solidFill>
                  <a:schemeClr val="tx1"/>
                </a:solidFill>
              </a:rPr>
              <a:t>výchova v nejstarších dobách byla společná</a:t>
            </a:r>
          </a:p>
          <a:p>
            <a:pPr>
              <a:buFontTx/>
              <a:buChar char="-"/>
            </a:pPr>
            <a:r>
              <a:rPr lang="cs-CZ" sz="3200" b="1" dirty="0">
                <a:solidFill>
                  <a:schemeClr val="tx1"/>
                </a:solidFill>
              </a:rPr>
              <a:t>předávání pracovních zkušeností z generace na generaci</a:t>
            </a:r>
          </a:p>
          <a:p>
            <a:pPr>
              <a:buFontTx/>
              <a:buChar char="-"/>
            </a:pPr>
            <a:r>
              <a:rPr lang="cs-CZ" sz="3200" b="1" dirty="0">
                <a:solidFill>
                  <a:schemeClr val="tx1"/>
                </a:solidFill>
              </a:rPr>
              <a:t>děti získávaly zkušenosti i různé pracovní návyky napodobováním dospělých</a:t>
            </a:r>
          </a:p>
          <a:p>
            <a:pPr>
              <a:buFontTx/>
              <a:buChar char="-"/>
            </a:pPr>
            <a:r>
              <a:rPr lang="cs-CZ" sz="3200" b="1" dirty="0">
                <a:solidFill>
                  <a:schemeClr val="tx1"/>
                </a:solidFill>
              </a:rPr>
              <a:t>příprava mládeže k účasti na životě dospělých byla zakončována obřady – iniciacemi, při kterých mládež prokazovala svou zdatnost a vyspělost 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sp>
        <p:nvSpPr>
          <p:cNvPr id="16393" name="TextovéPole 11">
            <a:extLst>
              <a:ext uri="{FF2B5EF4-FFF2-40B4-BE49-F238E27FC236}">
                <a16:creationId xmlns:a16="http://schemas.microsoft.com/office/drawing/2014/main" id="{2231DC03-933E-4205-A3EA-34C34F469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0188" y="4429125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8110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3AFFE-6AB8-408C-925A-E5F5A50DA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943640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ŠKOLNÍ ŘÁD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1FB8EE-8E93-41E2-BA81-4AF4D7586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82" y="1971304"/>
            <a:ext cx="9915895" cy="3861325"/>
          </a:xfrm>
        </p:spPr>
        <p:txBody>
          <a:bodyPr>
            <a:normAutofit fontScale="85000" lnSpcReduction="10000"/>
          </a:bodyPr>
          <a:lstStyle/>
          <a:p>
            <a:r>
              <a:rPr lang="cs-CZ" sz="3000" b="1" dirty="0">
                <a:solidFill>
                  <a:schemeClr val="tx1"/>
                </a:solidFill>
              </a:rPr>
              <a:t>z roku 1774, schváleného pro všechny rakouské země. </a:t>
            </a:r>
          </a:p>
          <a:p>
            <a:r>
              <a:rPr lang="cs-CZ" sz="3000" b="1" dirty="0">
                <a:solidFill>
                  <a:schemeClr val="tx1"/>
                </a:solidFill>
              </a:rPr>
              <a:t>školský zákon zavedl povinnou školní docházku, která však nebyla dodržována. </a:t>
            </a:r>
          </a:p>
          <a:p>
            <a:r>
              <a:rPr lang="cs-CZ" sz="3000" b="1" dirty="0">
                <a:solidFill>
                  <a:schemeClr val="tx1"/>
                </a:solidFill>
              </a:rPr>
              <a:t>do vyučování byly zařazeny předměty, které odpovídaly</a:t>
            </a:r>
          </a:p>
          <a:p>
            <a:pPr marL="68580" indent="0">
              <a:buNone/>
            </a:pPr>
            <a:r>
              <a:rPr lang="cs-CZ" sz="3000" b="1" dirty="0">
                <a:solidFill>
                  <a:schemeClr val="tx1"/>
                </a:solidFill>
              </a:rPr>
              <a:t>   praktické potřebě, např. polní hospodářství, a také bylo </a:t>
            </a:r>
          </a:p>
          <a:p>
            <a:pPr marL="68580" indent="0">
              <a:buNone/>
            </a:pPr>
            <a:r>
              <a:rPr lang="cs-CZ" sz="3000" b="1" dirty="0">
                <a:solidFill>
                  <a:schemeClr val="tx1"/>
                </a:solidFill>
              </a:rPr>
              <a:t>   u  praveno učitelské vzdělání</a:t>
            </a:r>
          </a:p>
          <a:p>
            <a:r>
              <a:rPr lang="cs-CZ" sz="3000" b="1" dirty="0">
                <a:solidFill>
                  <a:schemeClr val="tx1"/>
                </a:solidFill>
              </a:rPr>
              <a:t>Školní rád zřizoval tři stupně elementárních škol: triviální, hlavní  a normální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04638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4AB218-D7E3-4FF0-A924-A2D40FE4C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5"/>
            <a:ext cx="9366325" cy="58738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TRIVIÁLNÍ ŠKOLY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567450-7843-4559-B5A3-611C405DE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23" y="1840676"/>
            <a:ext cx="9366324" cy="399195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jednotřídní nebo dvoutřídní, to byly školy pro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vesnickou i městskou chudinu a byly zřizovány v sídlech far jako školy farní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děti do nich </a:t>
            </a:r>
            <a:r>
              <a:rPr lang="cs-CZ" b="1" dirty="0" err="1">
                <a:solidFill>
                  <a:schemeClr val="tx1"/>
                </a:solidFill>
              </a:rPr>
              <a:t>měy</a:t>
            </a:r>
            <a:r>
              <a:rPr lang="cs-CZ" b="1" dirty="0">
                <a:solidFill>
                  <a:schemeClr val="tx1"/>
                </a:solidFill>
              </a:rPr>
              <a:t> docházet od 6 do 12 let, v létě byly děti ve </a:t>
            </a:r>
            <a:r>
              <a:rPr lang="pl-PL" b="1" dirty="0">
                <a:solidFill>
                  <a:schemeClr val="tx1"/>
                </a:solidFill>
              </a:rPr>
              <a:t>věku od 9 do 12 let od návštevy školy osvobozeny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1076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AC37B0-8A52-4DE7-8D10-73AB95BDE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53635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ZÁKON 1869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DF6EE3-34A5-448C-8487-6232A9F44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1983180"/>
            <a:ext cx="9036423" cy="38494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Vznik osmiletých obecných škol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Povinnost osmileté docházky pro hochy a dívky</a:t>
            </a:r>
          </a:p>
        </p:txBody>
      </p:sp>
    </p:spTree>
    <p:extLst>
      <p:ext uri="{BB962C8B-B14F-4D97-AF65-F5344CB8AC3E}">
        <p14:creationId xmlns:p14="http://schemas.microsoft.com/office/powerpoint/2010/main" val="35527475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C31601-B5A7-4FE6-B65E-39953C9FE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18009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VZDĚLÁVÁNÍ  DÍVEK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98F8B5-B8A9-4F69-AFD8-DFF17B53D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Karel Slavoj </a:t>
            </a:r>
            <a:r>
              <a:rPr lang="cs-CZ" b="1" dirty="0" err="1">
                <a:solidFill>
                  <a:schemeClr val="tx1"/>
                </a:solidFill>
              </a:rPr>
              <a:t>Amerling</a:t>
            </a:r>
            <a:r>
              <a:rPr lang="cs-CZ" b="1" dirty="0">
                <a:solidFill>
                  <a:schemeClr val="tx1"/>
                </a:solidFill>
              </a:rPr>
              <a:t> - zasloužil i o rozvoj dívčího školství, do té doby silně zanedbávaného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 Magdaléna </a:t>
            </a:r>
            <a:r>
              <a:rPr lang="cs-CZ" b="1" dirty="0" err="1">
                <a:solidFill>
                  <a:schemeClr val="tx1"/>
                </a:solidFill>
              </a:rPr>
              <a:t>Retigová</a:t>
            </a:r>
            <a:endParaRPr lang="cs-CZ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Bohuslava Rajská</a:t>
            </a:r>
          </a:p>
        </p:txBody>
      </p:sp>
    </p:spTree>
    <p:extLst>
      <p:ext uri="{BB962C8B-B14F-4D97-AF65-F5344CB8AC3E}">
        <p14:creationId xmlns:p14="http://schemas.microsoft.com/office/powerpoint/2010/main" val="17317546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01EAEF-2FE5-4B6D-86C8-D148AFD39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89261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ŠKOLSTVÍ V ČECHÁCH OD ROKU 1918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27B777-B22D-44C4-B246-DB92847B3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1935678"/>
            <a:ext cx="9036423" cy="447699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b="1" dirty="0">
                <a:solidFill>
                  <a:schemeClr val="tx1"/>
                </a:solidFill>
              </a:rPr>
              <a:t>vznik ministerstva školství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zrušení celibátu učitelek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konec poněmčování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otevření nových obecných a měšťanských škol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nové střední školy, ústavy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rozvoj předškolní výchovy</a:t>
            </a:r>
          </a:p>
          <a:p>
            <a:pPr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rozvoj vysokoškolského vzdělání</a:t>
            </a:r>
          </a:p>
          <a:p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10414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FAC014-02EC-459E-9CD6-44E508EDF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POVÁLEČNÉ ŠKOLSTVÍ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ECA2DD-8AD0-4B22-B706-D6FEAC015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0" y="2321359"/>
            <a:ext cx="9036423" cy="3508977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ROZVOJ STŘEDNÍCH ŠKOL</a:t>
            </a:r>
          </a:p>
          <a:p>
            <a:r>
              <a:rPr lang="cs-CZ" b="1" dirty="0">
                <a:solidFill>
                  <a:schemeClr val="tx1"/>
                </a:solidFill>
              </a:rPr>
              <a:t>ROZVOJ VYSOKÝCH ŠKOL</a:t>
            </a:r>
          </a:p>
          <a:p>
            <a:r>
              <a:rPr lang="cs-CZ" b="1" dirty="0">
                <a:solidFill>
                  <a:schemeClr val="tx1"/>
                </a:solidFill>
              </a:rPr>
              <a:t>ROZVOJ UČŇOVSKÉHO ŠKOLSTVÍ</a:t>
            </a:r>
          </a:p>
        </p:txBody>
      </p:sp>
      <p:sp>
        <p:nvSpPr>
          <p:cNvPr id="4" name="Šipka: dolů 3">
            <a:extLst>
              <a:ext uri="{FF2B5EF4-FFF2-40B4-BE49-F238E27FC236}">
                <a16:creationId xmlns:a16="http://schemas.microsoft.com/office/drawing/2014/main" id="{0207AAE5-3435-46C0-86CA-7387D9BB885C}"/>
              </a:ext>
            </a:extLst>
          </p:cNvPr>
          <p:cNvSpPr/>
          <p:nvPr/>
        </p:nvSpPr>
        <p:spPr>
          <a:xfrm>
            <a:off x="3800104" y="3598223"/>
            <a:ext cx="45719" cy="475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Šipka: dolů 4">
            <a:extLst>
              <a:ext uri="{FF2B5EF4-FFF2-40B4-BE49-F238E27FC236}">
                <a16:creationId xmlns:a16="http://schemas.microsoft.com/office/drawing/2014/main" id="{9C83AA0E-2F56-471F-9852-43AEC44262A6}"/>
              </a:ext>
            </a:extLst>
          </p:cNvPr>
          <p:cNvSpPr/>
          <p:nvPr/>
        </p:nvSpPr>
        <p:spPr>
          <a:xfrm>
            <a:off x="3598223" y="3693227"/>
            <a:ext cx="900268" cy="11353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A4F09CD-73C3-438D-B5E6-957148B6808B}"/>
              </a:ext>
            </a:extLst>
          </p:cNvPr>
          <p:cNvSpPr txBox="1"/>
          <p:nvPr/>
        </p:nvSpPr>
        <p:spPr>
          <a:xfrm>
            <a:off x="1983178" y="5320145"/>
            <a:ext cx="5795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SOUČASNOST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D4C1F46F-4922-4601-9B6D-364E1BF1448C}"/>
              </a:ext>
            </a:extLst>
          </p:cNvPr>
          <p:cNvCxnSpPr/>
          <p:nvPr/>
        </p:nvCxnSpPr>
        <p:spPr>
          <a:xfrm>
            <a:off x="6074482" y="3693227"/>
            <a:ext cx="1786983" cy="567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>
            <a:extLst>
              <a:ext uri="{FF2B5EF4-FFF2-40B4-BE49-F238E27FC236}">
                <a16:creationId xmlns:a16="http://schemas.microsoft.com/office/drawing/2014/main" id="{5D2C0E22-7F26-4834-A368-4AB5DA1E3B18}"/>
              </a:ext>
            </a:extLst>
          </p:cNvPr>
          <p:cNvSpPr/>
          <p:nvPr/>
        </p:nvSpPr>
        <p:spPr>
          <a:xfrm>
            <a:off x="8081412" y="3158837"/>
            <a:ext cx="3010141" cy="17326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ROK 1989</a:t>
            </a:r>
          </a:p>
        </p:txBody>
      </p:sp>
    </p:spTree>
    <p:extLst>
      <p:ext uri="{BB962C8B-B14F-4D97-AF65-F5344CB8AC3E}">
        <p14:creationId xmlns:p14="http://schemas.microsoft.com/office/powerpoint/2010/main" val="6845329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E2C1A6-1959-4EAF-B476-2317B7E12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CB75A7-4606-4B4D-B1BB-FCEDE1810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r>
              <a:rPr lang="cs-CZ" dirty="0"/>
              <a:t>         </a:t>
            </a:r>
            <a:r>
              <a:rPr lang="cs-CZ" sz="3600" b="1" dirty="0">
                <a:solidFill>
                  <a:srgbClr val="FF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43624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B702B02-A726-4193-BD16-53ACA884F0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0047" y="415635"/>
            <a:ext cx="8957953" cy="866899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 dirty="0">
                <a:solidFill>
                  <a:schemeClr val="accent2"/>
                </a:solidFill>
              </a:rPr>
              <a:t>PEDAGOGIKA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56D4258-3CA0-454E-9097-C88B19D177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3148" y="1365662"/>
            <a:ext cx="10307782" cy="5492338"/>
          </a:xfrm>
        </p:spPr>
        <p:txBody>
          <a:bodyPr/>
          <a:lstStyle/>
          <a:p>
            <a:pPr marL="68580" indent="0" eaLnBrk="1" hangingPunct="1">
              <a:lnSpc>
                <a:spcPct val="80000"/>
              </a:lnSpc>
              <a:buNone/>
            </a:pPr>
            <a:endParaRPr lang="cs-CZ" altLang="cs-CZ" sz="28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marL="68580" indent="0" algn="just">
              <a:lnSpc>
                <a:spcPct val="80000"/>
              </a:lnSpc>
              <a:buNone/>
            </a:pPr>
            <a:r>
              <a:rPr lang="cs-CZ" altLang="cs-CZ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Výchova</a:t>
            </a:r>
            <a:r>
              <a:rPr lang="cs-CZ" altLang="cs-CZ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– průvodce životem. Vyzbrojení člověka vědomostmi a dovednostmi důležité pro další činnost (nejen pasivní přizpůsobení, ale schopnost vlastní tvořivostí a aktivitou přispět k rozvoji společnosti)</a:t>
            </a:r>
          </a:p>
          <a:p>
            <a:pPr algn="just">
              <a:lnSpc>
                <a:spcPct val="80000"/>
              </a:lnSpc>
              <a:buNone/>
            </a:pPr>
            <a:r>
              <a:rPr lang="cs-CZ" altLang="cs-CZ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</a:t>
            </a:r>
            <a:br>
              <a:rPr lang="cs-CZ" altLang="cs-CZ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cs-CZ" altLang="cs-CZ" sz="28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Podstata výchovy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-  činnost, při které záměrně připravujeme generaci pro začlenění se do společnosti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28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85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53B6A3-C1A8-4ABD-969B-0227EB91C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58738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PRVOBYTNĚPOSPOLNÁ SPOLEČNOST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7D0950-B36D-4A08-8F49-924C7F894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6" y="1983179"/>
            <a:ext cx="10331533" cy="433449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primitivním stupni výchovy můžeme zaznamenat procesy záměrné výchovy</a:t>
            </a:r>
          </a:p>
          <a:p>
            <a:pPr marL="6858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předávali se  zkušenosti za účelem připravit dorůstající generaci na život v daných podmínkách</a:t>
            </a:r>
          </a:p>
          <a:p>
            <a:pPr marL="6858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odlišovala se výchova chlapců a děvčat</a:t>
            </a:r>
          </a:p>
          <a:p>
            <a:pPr marL="6858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chlapci doprovázeli muže na lovu, dívky se učily připravovat potravu a zhotovovat oděvy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5820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BD6F45-C5C3-4029-9C6B-1C46019CD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PRVOBYTNĚPOSPOLNÁ SPOLEČNOST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A1970B-3F71-4987-A88D-8FAE7245B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Výchovu v prvobytně pospolné společnosti je možné rozdělit:</a:t>
            </a: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  1. etapa divošství </a:t>
            </a:r>
          </a:p>
          <a:p>
            <a:pPr marL="6858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cs-CZ" b="1" dirty="0">
                <a:solidFill>
                  <a:schemeClr val="tx1"/>
                </a:solidFill>
              </a:rPr>
              <a:t>  2. etapa barbarská</a:t>
            </a:r>
          </a:p>
        </p:txBody>
      </p:sp>
    </p:spTree>
    <p:extLst>
      <p:ext uri="{BB962C8B-B14F-4D97-AF65-F5344CB8AC3E}">
        <p14:creationId xmlns:p14="http://schemas.microsoft.com/office/powerpoint/2010/main" val="408575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3F1496-09A9-4984-9C58-FBEBAC22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PRVOBYTNĚPOSPOLNÁ SPOLEČNOST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272174-414D-46B7-B9A5-3E5B15B92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etapa divošství   </a:t>
            </a:r>
            <a:r>
              <a:rPr lang="cs-CZ" dirty="0">
                <a:solidFill>
                  <a:schemeClr val="tx1"/>
                </a:solidFill>
              </a:rPr>
              <a:t>(děti napodobovaly dospělé a plnily jejich pokyny k získání, popřípadě k zhotovení nástrojů)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etapa barbarská </a:t>
            </a:r>
            <a:r>
              <a:rPr lang="cs-CZ" dirty="0">
                <a:solidFill>
                  <a:schemeClr val="tx1"/>
                </a:solidFill>
              </a:rPr>
              <a:t>- vznikají počátky společenské výchovy mládeže. Vytvářely se zákony rodu, význam sehrávala magie a kult. Oddělovala se pracovní výchova od výchovy rozumové.</a:t>
            </a:r>
          </a:p>
        </p:txBody>
      </p:sp>
    </p:spTree>
    <p:extLst>
      <p:ext uri="{BB962C8B-B14F-4D97-AF65-F5344CB8AC3E}">
        <p14:creationId xmlns:p14="http://schemas.microsoft.com/office/powerpoint/2010/main" val="2518666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92E1B-3D32-4367-BED4-490C72351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70507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OTROKÁŘSKÁ  SPOLEČNOST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0351EF-9409-4842-A498-C194CC0D5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1911928"/>
            <a:ext cx="9036423" cy="3920702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s rozpadem prvobytně pospolné společnosti došlo k třídní diferenciaci výchovy</a:t>
            </a:r>
          </a:p>
          <a:p>
            <a:pPr marL="6858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původně jednotná výchova mládeže se štěpila  podle třídní příslušnosti</a:t>
            </a:r>
          </a:p>
          <a:p>
            <a:pPr marL="6858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vzdělání se omezilo  na příslušníky vládnoucí třídy</a:t>
            </a:r>
          </a:p>
          <a:p>
            <a:pPr marL="6858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muž měl vedoucí postavení,  soukromé vlastnictví výrobních prostředků, vznik sociální nerovnosti</a:t>
            </a:r>
          </a:p>
        </p:txBody>
      </p:sp>
    </p:spTree>
    <p:extLst>
      <p:ext uri="{BB962C8B-B14F-4D97-AF65-F5344CB8AC3E}">
        <p14:creationId xmlns:p14="http://schemas.microsoft.com/office/powerpoint/2010/main" val="2119705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32A8FA-6DEE-4FB7-AD15-F12B018B7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8238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OTROKÁŘSKÁ  SPOLEČNOST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FD4F78-E7B3-4777-9857-F09579B57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1852552"/>
            <a:ext cx="9036423" cy="3980078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první zmínka o škole v zemích Starého východu je 2500 let před naším letopočtem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rozvoj vědních oborů-  astronomie, aritmetika, geometrie a medicína</a:t>
            </a:r>
          </a:p>
          <a:p>
            <a:pPr marL="6858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písmo ovládali jen kněží a příslušníci vládnoucích rodin</a:t>
            </a:r>
          </a:p>
        </p:txBody>
      </p:sp>
    </p:spTree>
    <p:extLst>
      <p:ext uri="{BB962C8B-B14F-4D97-AF65-F5344CB8AC3E}">
        <p14:creationId xmlns:p14="http://schemas.microsoft.com/office/powerpoint/2010/main" val="84867762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89332cfc-b023-4904-b12a-69ce444ff898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79b7b8bb-93ec-47cc-a1d6-47c5928ac23a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1458</Words>
  <Application>Microsoft Office PowerPoint</Application>
  <PresentationFormat>Širokoúhlá obrazovka</PresentationFormat>
  <Paragraphs>209</Paragraphs>
  <Slides>36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36</vt:i4>
      </vt:variant>
    </vt:vector>
  </HeadingPairs>
  <TitlesOfParts>
    <vt:vector size="45" baseType="lpstr">
      <vt:lpstr>Arial</vt:lpstr>
      <vt:lpstr>Calibri</vt:lpstr>
      <vt:lpstr>Calibri Light</vt:lpstr>
      <vt:lpstr>Century Gothic</vt:lpstr>
      <vt:lpstr>Times New Roman</vt:lpstr>
      <vt:lpstr>Verdana</vt:lpstr>
      <vt:lpstr>Wingdings 2</vt:lpstr>
      <vt:lpstr>Motiv Office</vt:lpstr>
      <vt:lpstr>Austin</vt:lpstr>
      <vt:lpstr>Edukace ve zdravotnictví</vt:lpstr>
      <vt:lpstr>PEDAGOGIKA A JEJÍ HISTORIE</vt:lpstr>
      <vt:lpstr>DĚJINY  PEDAGOGIKY</vt:lpstr>
      <vt:lpstr>PEDAGOGIKA</vt:lpstr>
      <vt:lpstr>PRVOBYTNĚPOSPOLNÁ SPOLEČNOST</vt:lpstr>
      <vt:lpstr>PRVOBYTNĚPOSPOLNÁ SPOLEČNOST</vt:lpstr>
      <vt:lpstr>PRVOBYTNĚPOSPOLNÁ SPOLEČNOST</vt:lpstr>
      <vt:lpstr>OTROKÁŘSKÁ  SPOLEČNOST</vt:lpstr>
      <vt:lpstr>OTROKÁŘSKÁ  SPOLEČNOST</vt:lpstr>
      <vt:lpstr>OTROKÁŘSKÁ  SPOLEČNOST</vt:lpstr>
      <vt:lpstr>VÝCHOVA VE SPARTĚ</vt:lpstr>
      <vt:lpstr>VÝCHOVA V ATÉNÁCH</vt:lpstr>
      <vt:lpstr>VÝCHOVA V ATÉNÁCH</vt:lpstr>
      <vt:lpstr>HELÉNSKÁ KULTURA</vt:lpstr>
      <vt:lpstr>ŘÍM</vt:lpstr>
      <vt:lpstr>ŘÍM</vt:lpstr>
      <vt:lpstr>ŘÍM</vt:lpstr>
      <vt:lpstr>Lucius Annaeus Seneca</vt:lpstr>
      <vt:lpstr>STŘEDOVĚKÁ ŠKOLA A VÝCHOVA</vt:lpstr>
      <vt:lpstr>STŘEDOVĚKÁ VÝCHOVA - RYTÍŘSKÁ</vt:lpstr>
      <vt:lpstr>Výchova šlechtických dívek</vt:lpstr>
      <vt:lpstr>VZNIK UNIVERZIT</vt:lpstr>
      <vt:lpstr>KARLOVA UNIVERZITA</vt:lpstr>
      <vt:lpstr>MĚSTSKÉ ŠKOLY</vt:lpstr>
      <vt:lpstr>VÝCHOVA DÍVEK</vt:lpstr>
      <vt:lpstr>RENESANCE A HUMANISMUS</vt:lpstr>
      <vt:lpstr>JEZUITSKÉ ŠKOLSTVÍ</vt:lpstr>
      <vt:lpstr>JEZUITSKÉ ŠKOLSTVÍ</vt:lpstr>
      <vt:lpstr>Významní myslitelé 17. – 19. století</vt:lpstr>
      <vt:lpstr>ŠKOLNÍ ŘÁD</vt:lpstr>
      <vt:lpstr>TRIVIÁLNÍ ŠKOLY</vt:lpstr>
      <vt:lpstr>ZÁKON 1869</vt:lpstr>
      <vt:lpstr>VZDĚLÁVÁNÍ  DÍVEK</vt:lpstr>
      <vt:lpstr>ŠKOLSTVÍ V ČECHÁCH OD ROKU 1918</vt:lpstr>
      <vt:lpstr>POVÁLEČNÉ ŠKOLSTVÍ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zem0003</cp:lastModifiedBy>
  <cp:revision>6</cp:revision>
  <dcterms:created xsi:type="dcterms:W3CDTF">2020-07-28T16:37:17Z</dcterms:created>
  <dcterms:modified xsi:type="dcterms:W3CDTF">2021-02-22T06:58:24Z</dcterms:modified>
</cp:coreProperties>
</file>